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18.jpg" ContentType="image/jpg"/>
  <Override PartName="/ppt/media/image19.jpg" ContentType="image/jpg"/>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media/image34.jpg" ContentType="image/jpg"/>
  <Override PartName="/ppt/media/image35.jpg" ContentType="image/jpg"/>
  <Override PartName="/ppt/notesSlides/notesSlide13.xml" ContentType="application/vnd.openxmlformats-officedocument.presentationml.notesSlide+xml"/>
  <Override PartName="/ppt/media/image39.jpg" ContentType="image/jpg"/>
  <Override PartName="/ppt/media/image40.jpg" ContentType="image/jpg"/>
  <Override PartName="/ppt/media/image41.jpg" ContentType="image/jpg"/>
  <Override PartName="/ppt/media/image42.jpg" ContentType="image/jpg"/>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5" r:id="rId5"/>
  </p:sldMasterIdLst>
  <p:notesMasterIdLst>
    <p:notesMasterId r:id="rId38"/>
  </p:notesMasterIdLst>
  <p:sldIdLst>
    <p:sldId id="257" r:id="rId6"/>
    <p:sldId id="864" r:id="rId7"/>
    <p:sldId id="293" r:id="rId8"/>
    <p:sldId id="259" r:id="rId9"/>
    <p:sldId id="260" r:id="rId10"/>
    <p:sldId id="261" r:id="rId11"/>
    <p:sldId id="262" r:id="rId12"/>
    <p:sldId id="263" r:id="rId13"/>
    <p:sldId id="265" r:id="rId14"/>
    <p:sldId id="266" r:id="rId15"/>
    <p:sldId id="267" r:id="rId16"/>
    <p:sldId id="297" r:id="rId17"/>
    <p:sldId id="268" r:id="rId18"/>
    <p:sldId id="292" r:id="rId19"/>
    <p:sldId id="269" r:id="rId20"/>
    <p:sldId id="270" r:id="rId21"/>
    <p:sldId id="271" r:id="rId22"/>
    <p:sldId id="272" r:id="rId23"/>
    <p:sldId id="273" r:id="rId24"/>
    <p:sldId id="274" r:id="rId25"/>
    <p:sldId id="275" r:id="rId26"/>
    <p:sldId id="278" r:id="rId27"/>
    <p:sldId id="298" r:id="rId28"/>
    <p:sldId id="320" r:id="rId29"/>
    <p:sldId id="863" r:id="rId30"/>
    <p:sldId id="862" r:id="rId31"/>
    <p:sldId id="845" r:id="rId32"/>
    <p:sldId id="847" r:id="rId33"/>
    <p:sldId id="865" r:id="rId34"/>
    <p:sldId id="294" r:id="rId35"/>
    <p:sldId id="281" r:id="rId36"/>
    <p:sldId id="282" r:id="rId37"/>
  </p:sldIdLst>
  <p:sldSz cx="9144000" cy="5143500" type="screen16x9"/>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117D"/>
    <a:srgbClr val="E993B5"/>
    <a:srgbClr val="F3B9A0"/>
    <a:srgbClr val="19A883"/>
    <a:srgbClr val="D3B5E9"/>
    <a:srgbClr val="09624D"/>
    <a:srgbClr val="1C8B6D"/>
    <a:srgbClr val="E892B4"/>
    <a:srgbClr val="7E57C6"/>
    <a:srgbClr val="BF95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22"/>
    <p:restoredTop sz="94674"/>
  </p:normalViewPr>
  <p:slideViewPr>
    <p:cSldViewPr snapToGrid="0">
      <p:cViewPr varScale="1">
        <p:scale>
          <a:sx n="150" d="100"/>
          <a:sy n="150" d="100"/>
        </p:scale>
        <p:origin x="168" y="3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C30083-E735-454D-B119-E1EBCC58C23D}" type="datetimeFigureOut">
              <a:rPr lang="it-IT" smtClean="0"/>
              <a:t>30/04/21</a:t>
            </a:fld>
            <a:endParaRPr lang="it-IT"/>
          </a:p>
        </p:txBody>
      </p:sp>
      <p:sp>
        <p:nvSpPr>
          <p:cNvPr id="4" name="Segnaposto immagine diapositiva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F66587-83A0-4CC9-825A-1D62489877FE}" type="slidenum">
              <a:rPr lang="it-IT" smtClean="0"/>
              <a:t>‹N›</a:t>
            </a:fld>
            <a:endParaRPr lang="it-IT"/>
          </a:p>
        </p:txBody>
      </p:sp>
    </p:spTree>
    <p:extLst>
      <p:ext uri="{BB962C8B-B14F-4D97-AF65-F5344CB8AC3E}">
        <p14:creationId xmlns:p14="http://schemas.microsoft.com/office/powerpoint/2010/main" val="3618236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it.wikipedia.org/wiki/Nutrizionista" TargetMode="External"/><Relationship Id="rId3" Type="http://schemas.openxmlformats.org/officeDocument/2006/relationships/hyperlink" Target="https://it.wikipedia.org/wiki/Europa" TargetMode="External"/><Relationship Id="rId7" Type="http://schemas.openxmlformats.org/officeDocument/2006/relationships/hyperlink" Target="https://www.nutrainer.it/integratori/" TargetMode="External"/><Relationship Id="rId2" Type="http://schemas.openxmlformats.org/officeDocument/2006/relationships/slide" Target="../slides/slide1.xml"/><Relationship Id="rId1" Type="http://schemas.openxmlformats.org/officeDocument/2006/relationships/notesMaster" Target="../notesMasters/notesMaster1.xml"/><Relationship Id="rId6" Type="http://schemas.openxmlformats.org/officeDocument/2006/relationships/hyperlink" Target="https://it.wikipedia.org/wiki/Decreto_legislativo" TargetMode="External"/><Relationship Id="rId5" Type="http://schemas.openxmlformats.org/officeDocument/2006/relationships/hyperlink" Target="https://it.wikipedia.org/wiki/Italia" TargetMode="External"/><Relationship Id="rId4" Type="http://schemas.openxmlformats.org/officeDocument/2006/relationships/hyperlink" Target="https://it.wikipedia.org/w/index.php?title=Direttiva_2002/46/CE&amp;action=edit&amp;redlink=1" TargetMode="External"/><Relationship Id="rId9" Type="http://schemas.openxmlformats.org/officeDocument/2006/relationships/hyperlink" Target="https://it.wikipedia.org/wiki/Dieta_alimentare"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0" i="0" kern="1200">
                <a:solidFill>
                  <a:schemeClr val="tx1"/>
                </a:solidFill>
                <a:effectLst/>
                <a:latin typeface="+mn-lt"/>
                <a:ea typeface="+mn-ea"/>
                <a:cs typeface="+mn-cs"/>
              </a:rPr>
              <a:t>In </a:t>
            </a:r>
            <a:r>
              <a:rPr lang="it-IT" sz="1200" b="0" i="0" u="none" strike="noStrike" kern="1200">
                <a:solidFill>
                  <a:schemeClr val="tx1"/>
                </a:solidFill>
                <a:effectLst/>
                <a:latin typeface="+mn-lt"/>
                <a:ea typeface="+mn-ea"/>
                <a:cs typeface="+mn-cs"/>
                <a:hlinkClick r:id="rId3" tooltip="Europa"/>
              </a:rPr>
              <a:t>Europa</a:t>
            </a:r>
            <a:r>
              <a:rPr lang="it-IT" sz="1200" b="0" i="0" kern="1200">
                <a:solidFill>
                  <a:schemeClr val="tx1"/>
                </a:solidFill>
                <a:effectLst/>
                <a:latin typeface="+mn-lt"/>
                <a:ea typeface="+mn-ea"/>
                <a:cs typeface="+mn-cs"/>
              </a:rPr>
              <a:t>, la normativa di riferimento è la </a:t>
            </a:r>
            <a:r>
              <a:rPr lang="it-IT" sz="1200" b="0" i="0" u="none" strike="noStrike" kern="1200">
                <a:solidFill>
                  <a:schemeClr val="tx1"/>
                </a:solidFill>
                <a:effectLst/>
                <a:latin typeface="+mn-lt"/>
                <a:ea typeface="+mn-ea"/>
                <a:cs typeface="+mn-cs"/>
                <a:hlinkClick r:id="rId4" tooltip="Direttiva 2002/46/CE (la pagina non esiste)"/>
              </a:rPr>
              <a:t>Direttiva 2002/46/CE</a:t>
            </a:r>
            <a:r>
              <a:rPr lang="it-IT" sz="1200" b="0" i="0" kern="1200">
                <a:solidFill>
                  <a:schemeClr val="tx1"/>
                </a:solidFill>
                <a:effectLst/>
                <a:latin typeface="+mn-lt"/>
                <a:ea typeface="+mn-ea"/>
                <a:cs typeface="+mn-cs"/>
              </a:rPr>
              <a:t>, attuata in </a:t>
            </a:r>
            <a:r>
              <a:rPr lang="it-IT" sz="1200" b="0" i="0" u="none" strike="noStrike" kern="1200">
                <a:solidFill>
                  <a:schemeClr val="tx1"/>
                </a:solidFill>
                <a:effectLst/>
                <a:latin typeface="+mn-lt"/>
                <a:ea typeface="+mn-ea"/>
                <a:cs typeface="+mn-cs"/>
                <a:hlinkClick r:id="rId5" tooltip="Italia"/>
              </a:rPr>
              <a:t>Italia</a:t>
            </a:r>
            <a:r>
              <a:rPr lang="it-IT" sz="1200" b="0" i="0" kern="1200">
                <a:solidFill>
                  <a:schemeClr val="tx1"/>
                </a:solidFill>
                <a:effectLst/>
                <a:latin typeface="+mn-lt"/>
                <a:ea typeface="+mn-ea"/>
                <a:cs typeface="+mn-cs"/>
              </a:rPr>
              <a:t> con il </a:t>
            </a:r>
            <a:r>
              <a:rPr lang="it-IT" sz="1200" b="0" i="0" u="none" strike="noStrike" kern="1200">
                <a:solidFill>
                  <a:schemeClr val="tx1"/>
                </a:solidFill>
                <a:effectLst/>
                <a:latin typeface="+mn-lt"/>
                <a:ea typeface="+mn-ea"/>
                <a:cs typeface="+mn-cs"/>
                <a:hlinkClick r:id="rId6" tooltip="Decreto legislativo"/>
              </a:rPr>
              <a:t>decreto legislativo</a:t>
            </a:r>
            <a:r>
              <a:rPr lang="it-IT" sz="1200" b="0" i="0" kern="1200">
                <a:solidFill>
                  <a:schemeClr val="tx1"/>
                </a:solidFill>
                <a:effectLst/>
                <a:latin typeface="+mn-lt"/>
                <a:ea typeface="+mn-ea"/>
                <a:cs typeface="+mn-cs"/>
              </a:rPr>
              <a:t> 21 maggio 2004, n. 169. In questa normativa, gli integratori alimentari sono definiti precisamente come: "</a:t>
            </a:r>
            <a:r>
              <a:rPr lang="it-IT" sz="1200" b="0" i="1" kern="1200">
                <a:solidFill>
                  <a:schemeClr val="tx1"/>
                </a:solidFill>
                <a:effectLst/>
                <a:latin typeface="+mn-lt"/>
                <a:ea typeface="+mn-ea"/>
                <a:cs typeface="+mn-cs"/>
              </a:rPr>
              <a:t>prodotti alimentari destinati ad integrare la comune dieta e che costituiscono una fonte concentrata di sostanze nutritive, quali le </a:t>
            </a:r>
            <a:r>
              <a:rPr lang="it-IT" sz="1200" b="0" i="1" u="none" strike="noStrike" kern="1200">
                <a:solidFill>
                  <a:schemeClr val="tx1"/>
                </a:solidFill>
                <a:effectLst/>
                <a:latin typeface="+mn-lt"/>
                <a:ea typeface="+mn-ea"/>
                <a:cs typeface="+mn-cs"/>
                <a:hlinkClick r:id="rId7"/>
              </a:rPr>
              <a:t>vitamine e i minerali</a:t>
            </a:r>
            <a:r>
              <a:rPr lang="it-IT" sz="1200" b="0" i="1" kern="1200">
                <a:solidFill>
                  <a:schemeClr val="tx1"/>
                </a:solidFill>
                <a:effectLst/>
                <a:latin typeface="+mn-lt"/>
                <a:ea typeface="+mn-ea"/>
                <a:cs typeface="+mn-cs"/>
              </a:rPr>
              <a:t>, o di altre sostanze aventi un effetto nutritivo o fisiologico, in particolare, ma non in via esclusiva, aminoacidi, acidi grassi essenziali, fibre ed estratti di origine vegetale, sia monocomposti che </a:t>
            </a:r>
            <a:r>
              <a:rPr lang="it-IT" sz="1200" b="0" i="1" kern="1200" err="1">
                <a:solidFill>
                  <a:schemeClr val="tx1"/>
                </a:solidFill>
                <a:effectLst/>
                <a:latin typeface="+mn-lt"/>
                <a:ea typeface="+mn-ea"/>
                <a:cs typeface="+mn-cs"/>
              </a:rPr>
              <a:t>pluricomposti</a:t>
            </a:r>
            <a:r>
              <a:rPr lang="it-IT" sz="1200" b="0" i="1" kern="1200">
                <a:solidFill>
                  <a:schemeClr val="tx1"/>
                </a:solidFill>
                <a:effectLst/>
                <a:latin typeface="+mn-lt"/>
                <a:ea typeface="+mn-ea"/>
                <a:cs typeface="+mn-cs"/>
              </a:rPr>
              <a:t>, in forme predosate</a:t>
            </a:r>
            <a:r>
              <a:rPr lang="it-IT" sz="1200" b="0" i="0" kern="1200">
                <a:solidFill>
                  <a:schemeClr val="tx1"/>
                </a:solidFill>
                <a:effectLst/>
                <a:latin typeface="+mn-lt"/>
                <a:ea typeface="+mn-ea"/>
                <a:cs typeface="+mn-cs"/>
              </a:rPr>
              <a:t>".</a:t>
            </a:r>
          </a:p>
          <a:p>
            <a:r>
              <a:rPr lang="it-IT" sz="1200" b="0" i="0" kern="1200">
                <a:solidFill>
                  <a:schemeClr val="tx1"/>
                </a:solidFill>
                <a:effectLst/>
                <a:latin typeface="+mn-lt"/>
                <a:ea typeface="+mn-ea"/>
                <a:cs typeface="+mn-cs"/>
              </a:rPr>
              <a:t>In un contesto di ampio dibattito sulla loro reale efficacia e utilità, buona parte dei </a:t>
            </a:r>
            <a:r>
              <a:rPr lang="it-IT" sz="1200" b="0" i="0" u="none" strike="noStrike" kern="1200">
                <a:solidFill>
                  <a:schemeClr val="tx1"/>
                </a:solidFill>
                <a:effectLst/>
                <a:latin typeface="+mn-lt"/>
                <a:ea typeface="+mn-ea"/>
                <a:cs typeface="+mn-cs"/>
                <a:hlinkClick r:id="rId8" tooltip="Nutrizionista"/>
              </a:rPr>
              <a:t>nutrizionisti</a:t>
            </a:r>
            <a:r>
              <a:rPr lang="it-IT" sz="1200" b="0" i="0" kern="1200">
                <a:solidFill>
                  <a:schemeClr val="tx1"/>
                </a:solidFill>
                <a:effectLst/>
                <a:latin typeface="+mn-lt"/>
                <a:ea typeface="+mn-ea"/>
                <a:cs typeface="+mn-cs"/>
              </a:rPr>
              <a:t> concordano sul fatto che gli integratori vengano a buon diritto consigliati nei casi in cui l'organismo abbia un'effettiva carenza di determinati elementi o sostanze: non sono dunque sostanze curative, ma servono a integrare una normale dieta, completandola nei casi di aumentato reale fabbisogno, ma in nessun caso sostitutive di una </a:t>
            </a:r>
            <a:r>
              <a:rPr lang="it-IT" sz="1200" b="0" i="0" u="none" strike="noStrike" kern="1200">
                <a:solidFill>
                  <a:schemeClr val="tx1"/>
                </a:solidFill>
                <a:effectLst/>
                <a:latin typeface="+mn-lt"/>
                <a:ea typeface="+mn-ea"/>
                <a:cs typeface="+mn-cs"/>
                <a:hlinkClick r:id="rId9" tooltip="Dieta alimentare"/>
              </a:rPr>
              <a:t>dieta alimentare</a:t>
            </a:r>
            <a:r>
              <a:rPr lang="it-IT" sz="1200" b="0" i="0" u="none" strike="noStrike" kern="1200">
                <a:solidFill>
                  <a:schemeClr val="tx1"/>
                </a:solidFill>
                <a:effectLst/>
                <a:latin typeface="+mn-lt"/>
                <a:ea typeface="+mn-ea"/>
                <a:cs typeface="+mn-cs"/>
              </a:rPr>
              <a:t> </a:t>
            </a:r>
            <a:r>
              <a:rPr lang="it-IT" sz="1200" b="0" i="0" kern="1200">
                <a:solidFill>
                  <a:schemeClr val="tx1"/>
                </a:solidFill>
                <a:effectLst/>
                <a:latin typeface="+mn-lt"/>
                <a:ea typeface="+mn-ea"/>
                <a:cs typeface="+mn-cs"/>
              </a:rPr>
              <a:t>variegata.</a:t>
            </a:r>
          </a:p>
          <a:p>
            <a:r>
              <a:rPr lang="it-IT"/>
              <a:t>Gli integratori di Enterogermina sono specifici</a:t>
            </a:r>
            <a:r>
              <a:rPr lang="it-IT" baseline="0"/>
              <a:t> per trattare determinate condizioni di disbiosi intestinale. La loro formulazione è sintomo specifica </a:t>
            </a:r>
            <a:endParaRPr lang="it-IT"/>
          </a:p>
        </p:txBody>
      </p:sp>
      <p:sp>
        <p:nvSpPr>
          <p:cNvPr id="4" name="Segnaposto numero diapositiva 3"/>
          <p:cNvSpPr>
            <a:spLocks noGrp="1"/>
          </p:cNvSpPr>
          <p:nvPr>
            <p:ph type="sldNum" sz="quarter" idx="10"/>
          </p:nvPr>
        </p:nvSpPr>
        <p:spPr/>
        <p:txBody>
          <a:bodyPr/>
          <a:lstStyle/>
          <a:p>
            <a:fld id="{BCF66587-83A0-4CC9-825A-1D62489877FE}" type="slidenum">
              <a:rPr lang="it-IT" smtClean="0"/>
              <a:t>1</a:t>
            </a:fld>
            <a:endParaRPr lang="it-IT"/>
          </a:p>
        </p:txBody>
      </p:sp>
    </p:spTree>
    <p:extLst>
      <p:ext uri="{BB962C8B-B14F-4D97-AF65-F5344CB8AC3E}">
        <p14:creationId xmlns:p14="http://schemas.microsoft.com/office/powerpoint/2010/main" val="714630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8C02B1C0-D8D9-4EAB-9462-85303CC818CB}" type="slidenum">
              <a:rPr lang="it-IT" smtClean="0">
                <a:solidFill>
                  <a:prstClr val="black"/>
                </a:solidFill>
              </a:rPr>
              <a:pPr/>
              <a:t>12</a:t>
            </a:fld>
            <a:endParaRPr lang="it-IT">
              <a:solidFill>
                <a:prstClr val="black"/>
              </a:solidFill>
            </a:endParaRPr>
          </a:p>
        </p:txBody>
      </p:sp>
    </p:spTree>
    <p:extLst>
      <p:ext uri="{BB962C8B-B14F-4D97-AF65-F5344CB8AC3E}">
        <p14:creationId xmlns:p14="http://schemas.microsoft.com/office/powerpoint/2010/main" val="3356008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Il rallentato</a:t>
            </a:r>
            <a:r>
              <a:rPr lang="it-IT" baseline="0"/>
              <a:t> transito intestinale è un problema molto frequente che colpisce la popolazione sana, in particolare donne e anziani. Non si tratta di una patologia ma di un disturbo funzionale e soggettivo da non ignorare. Se un normale ritmo di evacuazione , seppur soggettivo , è definitivo con una frequenza maggiore di 3 volte a settimana, quando questo varia si può parlare di rallentato transito intestinale ed intestino pigro. Quello che il soggetto riferisce è eccessivo sforzo, minor frequenza e sensazione di blocco. Quando il transito intestinale rallenta, le feci che permangono per troppo tempo nell’intestino posso diventare secche e dure, quindi difficili da espellere. Questa condizione non porta solo difficoltà ad evacuare ma anche dolore. </a:t>
            </a:r>
            <a:endParaRPr lang="it-IT"/>
          </a:p>
        </p:txBody>
      </p:sp>
      <p:sp>
        <p:nvSpPr>
          <p:cNvPr id="4" name="Segnaposto numero diapositiva 3"/>
          <p:cNvSpPr>
            <a:spLocks noGrp="1"/>
          </p:cNvSpPr>
          <p:nvPr>
            <p:ph type="sldNum" sz="quarter" idx="10"/>
          </p:nvPr>
        </p:nvSpPr>
        <p:spPr/>
        <p:txBody>
          <a:bodyPr/>
          <a:lstStyle/>
          <a:p>
            <a:fld id="{BCF66587-83A0-4CC9-825A-1D62489877FE}" type="slidenum">
              <a:rPr lang="it-IT" smtClean="0"/>
              <a:t>14</a:t>
            </a:fld>
            <a:endParaRPr lang="it-IT"/>
          </a:p>
        </p:txBody>
      </p:sp>
    </p:spTree>
    <p:extLst>
      <p:ext uri="{BB962C8B-B14F-4D97-AF65-F5344CB8AC3E}">
        <p14:creationId xmlns:p14="http://schemas.microsoft.com/office/powerpoint/2010/main" val="39827049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Le</a:t>
            </a:r>
            <a:r>
              <a:rPr lang="it-IT" baseline="0"/>
              <a:t> cause </a:t>
            </a:r>
            <a:r>
              <a:rPr lang="it-IT" baseline="0" err="1"/>
              <a:t>piu</a:t>
            </a:r>
            <a:r>
              <a:rPr lang="it-IT" baseline="0"/>
              <a:t> frequenti alla base del rallentato transito intestinale, naturalmente sempre in assenza di particolari patologie, possono riscontrarsi in cambi repentini di abitudini anche dietetiche ma non solo, assunzione di alcuni farmaci (come antiacidi o sedativi) una scorretta alimentazione, cambio di stagione, scarsa attività fisica.. Stati emotivi come stress o ansia posso avere un effetto sulla motilità intestinale.. Per trattare l’irregolarità intestinale è bene partire da buone abitudini alimentari e fisiche: una dieta corretta con un buon apporto di acqua e fibre ed un attività fisica </a:t>
            </a:r>
            <a:r>
              <a:rPr lang="it-IT" baseline="0" err="1"/>
              <a:t>regolare..dove</a:t>
            </a:r>
            <a:r>
              <a:rPr lang="it-IT" baseline="0"/>
              <a:t> per attività fisica si intende anche una camminata di mezz’ora al giorno.. E se non bastano alcuni accorgimenti per ritrovare la propria regolarità si può anche ricorrere ad integratori specifici a base di fibre.. </a:t>
            </a:r>
            <a:endParaRPr lang="it-IT"/>
          </a:p>
        </p:txBody>
      </p:sp>
      <p:sp>
        <p:nvSpPr>
          <p:cNvPr id="4" name="Segnaposto numero diapositiva 3"/>
          <p:cNvSpPr>
            <a:spLocks noGrp="1"/>
          </p:cNvSpPr>
          <p:nvPr>
            <p:ph type="sldNum" sz="quarter" idx="10"/>
          </p:nvPr>
        </p:nvSpPr>
        <p:spPr/>
        <p:txBody>
          <a:bodyPr/>
          <a:lstStyle/>
          <a:p>
            <a:fld id="{BCF66587-83A0-4CC9-825A-1D62489877FE}" type="slidenum">
              <a:rPr lang="it-IT" smtClean="0"/>
              <a:t>15</a:t>
            </a:fld>
            <a:endParaRPr lang="it-IT"/>
          </a:p>
        </p:txBody>
      </p:sp>
    </p:spTree>
    <p:extLst>
      <p:ext uri="{BB962C8B-B14F-4D97-AF65-F5344CB8AC3E}">
        <p14:creationId xmlns:p14="http://schemas.microsoft.com/office/powerpoint/2010/main" val="15362573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A594EB6-03DE-444A-B242-6C22E4DD595F}" type="slidenum">
              <a:rPr lang="it-IT" smtClean="0"/>
              <a:t>19</a:t>
            </a:fld>
            <a:endParaRPr lang="it-IT"/>
          </a:p>
        </p:txBody>
      </p:sp>
    </p:spTree>
    <p:extLst>
      <p:ext uri="{BB962C8B-B14F-4D97-AF65-F5344CB8AC3E}">
        <p14:creationId xmlns:p14="http://schemas.microsoft.com/office/powerpoint/2010/main" val="2388025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A594EB6-03DE-444A-B242-6C22E4DD595F}" type="slidenum">
              <a:rPr lang="it-IT" smtClean="0"/>
              <a:t>20</a:t>
            </a:fld>
            <a:endParaRPr lang="it-IT"/>
          </a:p>
        </p:txBody>
      </p:sp>
    </p:spTree>
    <p:extLst>
      <p:ext uri="{BB962C8B-B14F-4D97-AF65-F5344CB8AC3E}">
        <p14:creationId xmlns:p14="http://schemas.microsoft.com/office/powerpoint/2010/main" val="23880258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A594EB6-03DE-444A-B242-6C22E4DD595F}" type="slidenum">
              <a:rPr lang="it-IT" smtClean="0"/>
              <a:t>21</a:t>
            </a:fld>
            <a:endParaRPr lang="it-IT"/>
          </a:p>
        </p:txBody>
      </p:sp>
    </p:spTree>
    <p:extLst>
      <p:ext uri="{BB962C8B-B14F-4D97-AF65-F5344CB8AC3E}">
        <p14:creationId xmlns:p14="http://schemas.microsoft.com/office/powerpoint/2010/main" val="23880258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1 Marcador de imagen de diapositiva"/>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it-IT">
              <a:latin typeface="Arial" pitchFamily="34" charset="0"/>
              <a:cs typeface="Arial" pitchFamily="34" charset="0"/>
            </a:endParaRPr>
          </a:p>
        </p:txBody>
      </p:sp>
      <p:sp>
        <p:nvSpPr>
          <p:cNvPr id="61444"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C0F88385-A478-4782-A573-4134EC24D223}" type="slidenum">
              <a:rPr lang="en-GB" altLang="it-IT" smtClean="0">
                <a:solidFill>
                  <a:srgbClr val="000000"/>
                </a:solidFill>
                <a:latin typeface="Arial" pitchFamily="34" charset="0"/>
                <a:cs typeface="Arial" pitchFamily="34" charset="0"/>
              </a:rPr>
              <a:pPr eaLnBrk="1" hangingPunct="1">
                <a:spcBef>
                  <a:spcPct val="0"/>
                </a:spcBef>
              </a:pPr>
              <a:t>22</a:t>
            </a:fld>
            <a:endParaRPr lang="en-GB" altLang="it-IT">
              <a:solidFill>
                <a:srgbClr val="000000"/>
              </a:solidFill>
              <a:latin typeface="Arial" pitchFamily="34" charset="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8C02B1C0-D8D9-4EAB-9462-85303CC818CB}" type="slidenum">
              <a:rPr lang="it-IT" smtClean="0">
                <a:solidFill>
                  <a:prstClr val="black"/>
                </a:solidFill>
              </a:rPr>
              <a:pPr/>
              <a:t>23</a:t>
            </a:fld>
            <a:endParaRPr lang="it-IT">
              <a:solidFill>
                <a:prstClr val="black"/>
              </a:solidFill>
            </a:endParaRPr>
          </a:p>
        </p:txBody>
      </p:sp>
    </p:spTree>
    <p:extLst>
      <p:ext uri="{BB962C8B-B14F-4D97-AF65-F5344CB8AC3E}">
        <p14:creationId xmlns:p14="http://schemas.microsoft.com/office/powerpoint/2010/main" val="26270024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F7B5F65-1D0B-4A18-B512-B517DB0A22E2}" type="slidenum">
              <a:rPr lang="it-IT" smtClean="0"/>
              <a:t>24</a:t>
            </a:fld>
            <a:endParaRPr lang="it-IT"/>
          </a:p>
        </p:txBody>
      </p:sp>
    </p:spTree>
    <p:extLst>
      <p:ext uri="{BB962C8B-B14F-4D97-AF65-F5344CB8AC3E}">
        <p14:creationId xmlns:p14="http://schemas.microsoft.com/office/powerpoint/2010/main" val="1674317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La prima formulazione di cui</a:t>
            </a:r>
            <a:r>
              <a:rPr lang="it-IT" baseline="0"/>
              <a:t> parleremo è </a:t>
            </a:r>
            <a:r>
              <a:rPr lang="it-IT" baseline="0" err="1"/>
              <a:t>enterogermina</a:t>
            </a:r>
            <a:r>
              <a:rPr lang="it-IT" baseline="0"/>
              <a:t> gonfiore. Un integratore alimentare sintomo specifico, con un posizionamento molto chiaro già dal nome</a:t>
            </a:r>
            <a:endParaRPr lang="it-IT"/>
          </a:p>
        </p:txBody>
      </p:sp>
      <p:sp>
        <p:nvSpPr>
          <p:cNvPr id="4" name="Segnaposto numero diapositiva 3"/>
          <p:cNvSpPr>
            <a:spLocks noGrp="1"/>
          </p:cNvSpPr>
          <p:nvPr>
            <p:ph type="sldNum" sz="quarter" idx="10"/>
          </p:nvPr>
        </p:nvSpPr>
        <p:spPr/>
        <p:txBody>
          <a:bodyPr/>
          <a:lstStyle/>
          <a:p>
            <a:fld id="{BCF66587-83A0-4CC9-825A-1D62489877FE}" type="slidenum">
              <a:rPr lang="it-IT" smtClean="0"/>
              <a:t>29</a:t>
            </a:fld>
            <a:endParaRPr lang="it-IT"/>
          </a:p>
        </p:txBody>
      </p:sp>
    </p:spTree>
    <p:extLst>
      <p:ext uri="{BB962C8B-B14F-4D97-AF65-F5344CB8AC3E}">
        <p14:creationId xmlns:p14="http://schemas.microsoft.com/office/powerpoint/2010/main" val="2653665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La prima formulazione di cui</a:t>
            </a:r>
            <a:r>
              <a:rPr lang="it-IT" baseline="0"/>
              <a:t> parleremo è </a:t>
            </a:r>
            <a:r>
              <a:rPr lang="it-IT" baseline="0" err="1"/>
              <a:t>enterogermina</a:t>
            </a:r>
            <a:r>
              <a:rPr lang="it-IT" baseline="0"/>
              <a:t> gonfiore. Un integratore alimentare sintomo specifico, con un posizionamento molto chiaro già dal nome</a:t>
            </a:r>
            <a:endParaRPr lang="it-IT"/>
          </a:p>
        </p:txBody>
      </p:sp>
      <p:sp>
        <p:nvSpPr>
          <p:cNvPr id="4" name="Segnaposto numero diapositiva 3"/>
          <p:cNvSpPr>
            <a:spLocks noGrp="1"/>
          </p:cNvSpPr>
          <p:nvPr>
            <p:ph type="sldNum" sz="quarter" idx="10"/>
          </p:nvPr>
        </p:nvSpPr>
        <p:spPr/>
        <p:txBody>
          <a:bodyPr/>
          <a:lstStyle/>
          <a:p>
            <a:fld id="{BCF66587-83A0-4CC9-825A-1D62489877FE}" type="slidenum">
              <a:rPr lang="it-IT" smtClean="0"/>
              <a:t>2</a:t>
            </a:fld>
            <a:endParaRPr lang="it-IT"/>
          </a:p>
        </p:txBody>
      </p:sp>
    </p:spTree>
    <p:extLst>
      <p:ext uri="{BB962C8B-B14F-4D97-AF65-F5344CB8AC3E}">
        <p14:creationId xmlns:p14="http://schemas.microsoft.com/office/powerpoint/2010/main" val="174382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A594EB6-03DE-444A-B242-6C22E4DD595F}" type="slidenum">
              <a:rPr lang="it-IT" smtClean="0"/>
              <a:t>32</a:t>
            </a:fld>
            <a:endParaRPr lang="it-IT"/>
          </a:p>
        </p:txBody>
      </p:sp>
    </p:spTree>
    <p:extLst>
      <p:ext uri="{BB962C8B-B14F-4D97-AF65-F5344CB8AC3E}">
        <p14:creationId xmlns:p14="http://schemas.microsoft.com/office/powerpoint/2010/main" val="2388025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Cos’è</a:t>
            </a:r>
            <a:r>
              <a:rPr lang="it-IT" baseline="0"/>
              <a:t> il gonfiore addominale: è un sintomo molto diffuso e fastidioso, nella popolazione sana 1 persona su 5 riferisce di soffrire di gonfiore addominale. Quando parliamo di disturbi funzionale gastrointestinale, il gonfiore è un sintomo nettamente diffuso (si pensi ad esempio alla sintomatologia dell’IBS). La sensazione di gonfiore viene riferita come tensione addominale, addome disteso o sensazione di eccessivo gas nell’intestino. Se il sintomo non è legato a particolari condizioni patologiche, si può ricorrere ad accorgimenti particolari per contrastarlo</a:t>
            </a:r>
            <a:endParaRPr lang="it-IT"/>
          </a:p>
        </p:txBody>
      </p:sp>
      <p:sp>
        <p:nvSpPr>
          <p:cNvPr id="4" name="Segnaposto numero diapositiva 3"/>
          <p:cNvSpPr>
            <a:spLocks noGrp="1"/>
          </p:cNvSpPr>
          <p:nvPr>
            <p:ph type="sldNum" sz="quarter" idx="10"/>
          </p:nvPr>
        </p:nvSpPr>
        <p:spPr/>
        <p:txBody>
          <a:bodyPr/>
          <a:lstStyle/>
          <a:p>
            <a:fld id="{BCF66587-83A0-4CC9-825A-1D62489877FE}" type="slidenum">
              <a:rPr lang="it-IT" smtClean="0"/>
              <a:t>3</a:t>
            </a:fld>
            <a:endParaRPr lang="it-IT"/>
          </a:p>
        </p:txBody>
      </p:sp>
    </p:spTree>
    <p:extLst>
      <p:ext uri="{BB962C8B-B14F-4D97-AF65-F5344CB8AC3E}">
        <p14:creationId xmlns:p14="http://schemas.microsoft.com/office/powerpoint/2010/main" val="3301730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Solo</a:t>
            </a:r>
            <a:r>
              <a:rPr lang="it-IT" baseline="0"/>
              <a:t> il 6% dei sofferenti si rivolge ad un medico, infatti nel paziente sano il gonfiore addominale può essere una disturbo occasionale che si può trattare con alcuni semplici accorgimenti. La dieta e lo stile di vita giocano sicuramente un ruolo cruciale nel controllo del gonfiore. L’assunzione di probiotici è importante, la disbiosi </a:t>
            </a:r>
            <a:r>
              <a:rPr lang="it-IT" baseline="0" err="1"/>
              <a:t>intenstinale</a:t>
            </a:r>
            <a:r>
              <a:rPr lang="it-IT" baseline="0"/>
              <a:t> potrebbe essere causa di eccessiva fermentazione e produzione di gas da parte di colonie batteriche patogene. Ristabilire l’equilibrio della popolazione intestinale è sicuramente importante per evitare eccessive formazioni di gas. Ed integratori a base di erbe, specifiche per trattare il sintomo, come agenti carminativi o digestivi che aiutano i processi digestivi e l’eliminazione di aria in eccesso. </a:t>
            </a:r>
            <a:endParaRPr lang="it-IT"/>
          </a:p>
        </p:txBody>
      </p:sp>
      <p:sp>
        <p:nvSpPr>
          <p:cNvPr id="4" name="Segnaposto numero diapositiva 3"/>
          <p:cNvSpPr>
            <a:spLocks noGrp="1"/>
          </p:cNvSpPr>
          <p:nvPr>
            <p:ph type="sldNum" sz="quarter" idx="10"/>
          </p:nvPr>
        </p:nvSpPr>
        <p:spPr/>
        <p:txBody>
          <a:bodyPr/>
          <a:lstStyle/>
          <a:p>
            <a:fld id="{BCF66587-83A0-4CC9-825A-1D62489877FE}" type="slidenum">
              <a:rPr lang="it-IT" smtClean="0"/>
              <a:t>4</a:t>
            </a:fld>
            <a:endParaRPr lang="it-IT"/>
          </a:p>
        </p:txBody>
      </p:sp>
    </p:spTree>
    <p:extLst>
      <p:ext uri="{BB962C8B-B14F-4D97-AF65-F5344CB8AC3E}">
        <p14:creationId xmlns:p14="http://schemas.microsoft.com/office/powerpoint/2010/main" val="3245689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Seguire</a:t>
            </a:r>
            <a:r>
              <a:rPr lang="it-IT" baseline="0"/>
              <a:t> una sana alimentazione è alla base del controllo di tutte le sintomatologie gastrointestinali, in particolare chi soffre spesso di gonfiore o eccessivo gonfiore post prandiale dovrebbe prestare particolare attenzione agli alimenti, alle porzioni e alle associazioni alimentari. Si devono evitare ad esempio associazioni come alimenti lievitati e frutta nello stesso pasto per evitare l’eccessiva produzione di gas. Ci sono alimenti vegetali come finocchi, ananas e mirtillo che aiutano a </a:t>
            </a:r>
            <a:r>
              <a:rPr lang="it-IT" baseline="0" err="1"/>
              <a:t>contrastrare</a:t>
            </a:r>
            <a:r>
              <a:rPr lang="it-IT" baseline="0"/>
              <a:t> il gonfiore addominale e anche l’assunzione di menta essiccata e cannella favorisce la digestione ed agisce sul meteorismo agevolando l’eliminazione dei gas dall’intestino… se gli accorgimenti dietetici non portano miglioramenti, a volte è consigliabile rivolgersi al medico per escludere possibili intolleranze o allergie alimentari alla base del gonfiore</a:t>
            </a:r>
            <a:endParaRPr lang="it-IT"/>
          </a:p>
        </p:txBody>
      </p:sp>
      <p:sp>
        <p:nvSpPr>
          <p:cNvPr id="4" name="Segnaposto numero diapositiva 3"/>
          <p:cNvSpPr>
            <a:spLocks noGrp="1"/>
          </p:cNvSpPr>
          <p:nvPr>
            <p:ph type="sldNum" sz="quarter" idx="10"/>
          </p:nvPr>
        </p:nvSpPr>
        <p:spPr/>
        <p:txBody>
          <a:bodyPr/>
          <a:lstStyle/>
          <a:p>
            <a:fld id="{BCF66587-83A0-4CC9-825A-1D62489877FE}" type="slidenum">
              <a:rPr lang="it-IT" smtClean="0"/>
              <a:t>5</a:t>
            </a:fld>
            <a:endParaRPr lang="it-IT"/>
          </a:p>
        </p:txBody>
      </p:sp>
    </p:spTree>
    <p:extLst>
      <p:ext uri="{BB962C8B-B14F-4D97-AF65-F5344CB8AC3E}">
        <p14:creationId xmlns:p14="http://schemas.microsoft.com/office/powerpoint/2010/main" val="867208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Enterogermina</a:t>
            </a:r>
            <a:r>
              <a:rPr lang="it-IT" baseline="0"/>
              <a:t> Gonfiore ha una formulazione specifica a basa di probiotici, estratti vegetali ed enzimi digestivi.</a:t>
            </a:r>
            <a:endParaRPr lang="it-IT"/>
          </a:p>
        </p:txBody>
      </p:sp>
      <p:sp>
        <p:nvSpPr>
          <p:cNvPr id="4" name="Segnaposto numero diapositiva 3"/>
          <p:cNvSpPr>
            <a:spLocks noGrp="1"/>
          </p:cNvSpPr>
          <p:nvPr>
            <p:ph type="sldNum" sz="quarter" idx="10"/>
          </p:nvPr>
        </p:nvSpPr>
        <p:spPr/>
        <p:txBody>
          <a:bodyPr/>
          <a:lstStyle/>
          <a:p>
            <a:fld id="{BCF66587-83A0-4CC9-825A-1D62489877FE}" type="slidenum">
              <a:rPr lang="it-IT" smtClean="0"/>
              <a:t>6</a:t>
            </a:fld>
            <a:endParaRPr lang="it-IT"/>
          </a:p>
        </p:txBody>
      </p:sp>
    </p:spTree>
    <p:extLst>
      <p:ext uri="{BB962C8B-B14F-4D97-AF65-F5344CB8AC3E}">
        <p14:creationId xmlns:p14="http://schemas.microsoft.com/office/powerpoint/2010/main" val="2332130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BCF66587-83A0-4CC9-825A-1D62489877FE}" type="slidenum">
              <a:rPr lang="it-IT" smtClean="0"/>
              <a:t>7</a:t>
            </a:fld>
            <a:endParaRPr lang="it-IT"/>
          </a:p>
        </p:txBody>
      </p:sp>
    </p:spTree>
    <p:extLst>
      <p:ext uri="{BB962C8B-B14F-4D97-AF65-F5344CB8AC3E}">
        <p14:creationId xmlns:p14="http://schemas.microsoft.com/office/powerpoint/2010/main" val="4227048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A594EB6-03DE-444A-B242-6C22E4DD595F}" type="slidenum">
              <a:rPr lang="it-IT" smtClean="0"/>
              <a:t>8</a:t>
            </a:fld>
            <a:endParaRPr lang="it-IT"/>
          </a:p>
        </p:txBody>
      </p:sp>
    </p:spTree>
    <p:extLst>
      <p:ext uri="{BB962C8B-B14F-4D97-AF65-F5344CB8AC3E}">
        <p14:creationId xmlns:p14="http://schemas.microsoft.com/office/powerpoint/2010/main" val="2388025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A594EB6-03DE-444A-B242-6C22E4DD595F}" type="slidenum">
              <a:rPr lang="it-IT" smtClean="0"/>
              <a:t>9</a:t>
            </a:fld>
            <a:endParaRPr lang="it-IT"/>
          </a:p>
        </p:txBody>
      </p:sp>
    </p:spTree>
    <p:extLst>
      <p:ext uri="{BB962C8B-B14F-4D97-AF65-F5344CB8AC3E}">
        <p14:creationId xmlns:p14="http://schemas.microsoft.com/office/powerpoint/2010/main" val="2388025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1597819"/>
            <a:ext cx="7772400" cy="1102519"/>
          </a:xfrm>
          <a:prstGeom prst="rect">
            <a:avLst/>
          </a:prstGeom>
        </p:spPr>
        <p:txBody>
          <a:bodyPr/>
          <a:lstStyle/>
          <a:p>
            <a:r>
              <a:rPr lang="it-IT"/>
              <a:t>Fare clic per modificare lo stile del titolo</a:t>
            </a:r>
          </a:p>
        </p:txBody>
      </p:sp>
      <p:sp>
        <p:nvSpPr>
          <p:cNvPr id="3" name="Sottotitolo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a:xfrm>
            <a:off x="457200" y="4767263"/>
            <a:ext cx="2133600" cy="273844"/>
          </a:xfrm>
          <a:prstGeom prst="rect">
            <a:avLst/>
          </a:prstGeom>
        </p:spPr>
        <p:txBody>
          <a:bodyPr/>
          <a:lstStyle/>
          <a:p>
            <a:fld id="{9A4FFC8D-DA37-4B27-BD8A-9D59F98DE4C0}" type="datetimeFigureOut">
              <a:rPr lang="it-IT" smtClean="0"/>
              <a:t>30/04/21</a:t>
            </a:fld>
            <a:endParaRPr lang="it-IT"/>
          </a:p>
        </p:txBody>
      </p:sp>
      <p:sp>
        <p:nvSpPr>
          <p:cNvPr id="5" name="Segnaposto piè di pagina 4"/>
          <p:cNvSpPr>
            <a:spLocks noGrp="1"/>
          </p:cNvSpPr>
          <p:nvPr>
            <p:ph type="ftr" sz="quarter" idx="11"/>
          </p:nvPr>
        </p:nvSpPr>
        <p:spPr>
          <a:xfrm>
            <a:off x="3124200" y="4767263"/>
            <a:ext cx="2895600" cy="273844"/>
          </a:xfrm>
          <a:prstGeom prst="rect">
            <a:avLst/>
          </a:prstGeom>
        </p:spPr>
        <p:txBody>
          <a:bodyPr/>
          <a:lstStyle/>
          <a:p>
            <a:endParaRPr lang="it-IT"/>
          </a:p>
        </p:txBody>
      </p:sp>
      <p:sp>
        <p:nvSpPr>
          <p:cNvPr id="6" name="Segnaposto numero diapositiva 5"/>
          <p:cNvSpPr>
            <a:spLocks noGrp="1"/>
          </p:cNvSpPr>
          <p:nvPr>
            <p:ph type="sldNum" sz="quarter" idx="12"/>
          </p:nvPr>
        </p:nvSpPr>
        <p:spPr>
          <a:xfrm>
            <a:off x="6553200" y="4767263"/>
            <a:ext cx="2133600" cy="273844"/>
          </a:xfrm>
          <a:prstGeom prst="rect">
            <a:avLst/>
          </a:prstGeom>
        </p:spPr>
        <p:txBody>
          <a:bodyPr/>
          <a:lstStyle/>
          <a:p>
            <a:fld id="{551E6BAE-18D4-4B1B-8D9C-E2F7E7822FDC}" type="slidenum">
              <a:rPr lang="it-IT" smtClean="0"/>
              <a:t>‹N›</a:t>
            </a:fld>
            <a:endParaRPr lang="it-IT"/>
          </a:p>
        </p:txBody>
      </p:sp>
    </p:spTree>
    <p:extLst>
      <p:ext uri="{BB962C8B-B14F-4D97-AF65-F5344CB8AC3E}">
        <p14:creationId xmlns:p14="http://schemas.microsoft.com/office/powerpoint/2010/main" val="8288365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457200" y="205978"/>
            <a:ext cx="8229600" cy="857250"/>
          </a:xfrm>
          <a:prstGeom prst="rect">
            <a:avLst/>
          </a:prstGeom>
        </p:spPr>
        <p:txBody>
          <a:bodyPr/>
          <a:lstStyle/>
          <a:p>
            <a:r>
              <a:rPr lang="it-IT"/>
              <a:t>Fare clic per modificare lo stile del titolo</a:t>
            </a:r>
          </a:p>
        </p:txBody>
      </p:sp>
      <p:sp>
        <p:nvSpPr>
          <p:cNvPr id="3" name="Segnaposto testo verticale 2"/>
          <p:cNvSpPr>
            <a:spLocks noGrp="1"/>
          </p:cNvSpPr>
          <p:nvPr>
            <p:ph type="body" orient="vert" idx="1"/>
          </p:nvPr>
        </p:nvSpPr>
        <p:spPr>
          <a:xfrm>
            <a:off x="457200" y="1200151"/>
            <a:ext cx="8229600" cy="3394472"/>
          </a:xfrm>
          <a:prstGeom prst="rect">
            <a:avLst/>
          </a:prstGeo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a:xfrm>
            <a:off x="457200" y="4767263"/>
            <a:ext cx="2133600" cy="273844"/>
          </a:xfrm>
          <a:prstGeom prst="rect">
            <a:avLst/>
          </a:prstGeom>
        </p:spPr>
        <p:txBody>
          <a:bodyPr/>
          <a:lstStyle/>
          <a:p>
            <a:fld id="{9A4FFC8D-DA37-4B27-BD8A-9D59F98DE4C0}" type="datetimeFigureOut">
              <a:rPr lang="it-IT" smtClean="0"/>
              <a:t>30/04/21</a:t>
            </a:fld>
            <a:endParaRPr lang="it-IT"/>
          </a:p>
        </p:txBody>
      </p:sp>
      <p:sp>
        <p:nvSpPr>
          <p:cNvPr id="5" name="Segnaposto piè di pagina 4"/>
          <p:cNvSpPr>
            <a:spLocks noGrp="1"/>
          </p:cNvSpPr>
          <p:nvPr>
            <p:ph type="ftr" sz="quarter" idx="11"/>
          </p:nvPr>
        </p:nvSpPr>
        <p:spPr>
          <a:xfrm>
            <a:off x="3124200" y="4767263"/>
            <a:ext cx="2895600" cy="273844"/>
          </a:xfrm>
          <a:prstGeom prst="rect">
            <a:avLst/>
          </a:prstGeom>
        </p:spPr>
        <p:txBody>
          <a:bodyPr/>
          <a:lstStyle/>
          <a:p>
            <a:endParaRPr lang="it-IT"/>
          </a:p>
        </p:txBody>
      </p:sp>
      <p:sp>
        <p:nvSpPr>
          <p:cNvPr id="6" name="Segnaposto numero diapositiva 5"/>
          <p:cNvSpPr>
            <a:spLocks noGrp="1"/>
          </p:cNvSpPr>
          <p:nvPr>
            <p:ph type="sldNum" sz="quarter" idx="12"/>
          </p:nvPr>
        </p:nvSpPr>
        <p:spPr>
          <a:xfrm>
            <a:off x="6553200" y="4767263"/>
            <a:ext cx="2133600" cy="273844"/>
          </a:xfrm>
          <a:prstGeom prst="rect">
            <a:avLst/>
          </a:prstGeom>
        </p:spPr>
        <p:txBody>
          <a:bodyPr/>
          <a:lstStyle/>
          <a:p>
            <a:fld id="{551E6BAE-18D4-4B1B-8D9C-E2F7E7822FDC}" type="slidenum">
              <a:rPr lang="it-IT" smtClean="0"/>
              <a:t>‹N›</a:t>
            </a:fld>
            <a:endParaRPr lang="it-IT"/>
          </a:p>
        </p:txBody>
      </p:sp>
    </p:spTree>
    <p:extLst>
      <p:ext uri="{BB962C8B-B14F-4D97-AF65-F5344CB8AC3E}">
        <p14:creationId xmlns:p14="http://schemas.microsoft.com/office/powerpoint/2010/main" val="2411000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154781"/>
            <a:ext cx="2057400" cy="3290888"/>
          </a:xfrm>
          <a:prstGeom prst="rect">
            <a:avLst/>
          </a:prstGeo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154781"/>
            <a:ext cx="6019800" cy="3290888"/>
          </a:xfrm>
          <a:prstGeom prst="rect">
            <a:avLst/>
          </a:prstGeo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a:xfrm>
            <a:off x="457200" y="4767263"/>
            <a:ext cx="2133600" cy="273844"/>
          </a:xfrm>
          <a:prstGeom prst="rect">
            <a:avLst/>
          </a:prstGeom>
        </p:spPr>
        <p:txBody>
          <a:bodyPr/>
          <a:lstStyle/>
          <a:p>
            <a:fld id="{9A4FFC8D-DA37-4B27-BD8A-9D59F98DE4C0}" type="datetimeFigureOut">
              <a:rPr lang="it-IT" smtClean="0"/>
              <a:t>30/04/21</a:t>
            </a:fld>
            <a:endParaRPr lang="it-IT"/>
          </a:p>
        </p:txBody>
      </p:sp>
      <p:sp>
        <p:nvSpPr>
          <p:cNvPr id="5" name="Segnaposto piè di pagina 4"/>
          <p:cNvSpPr>
            <a:spLocks noGrp="1"/>
          </p:cNvSpPr>
          <p:nvPr>
            <p:ph type="ftr" sz="quarter" idx="11"/>
          </p:nvPr>
        </p:nvSpPr>
        <p:spPr>
          <a:xfrm>
            <a:off x="3124200" y="4767263"/>
            <a:ext cx="2895600" cy="273844"/>
          </a:xfrm>
          <a:prstGeom prst="rect">
            <a:avLst/>
          </a:prstGeom>
        </p:spPr>
        <p:txBody>
          <a:bodyPr/>
          <a:lstStyle/>
          <a:p>
            <a:endParaRPr lang="it-IT"/>
          </a:p>
        </p:txBody>
      </p:sp>
      <p:sp>
        <p:nvSpPr>
          <p:cNvPr id="6" name="Segnaposto numero diapositiva 5"/>
          <p:cNvSpPr>
            <a:spLocks noGrp="1"/>
          </p:cNvSpPr>
          <p:nvPr>
            <p:ph type="sldNum" sz="quarter" idx="12"/>
          </p:nvPr>
        </p:nvSpPr>
        <p:spPr>
          <a:xfrm>
            <a:off x="6553200" y="4767263"/>
            <a:ext cx="2133600" cy="273844"/>
          </a:xfrm>
          <a:prstGeom prst="rect">
            <a:avLst/>
          </a:prstGeom>
        </p:spPr>
        <p:txBody>
          <a:bodyPr/>
          <a:lstStyle/>
          <a:p>
            <a:fld id="{551E6BAE-18D4-4B1B-8D9C-E2F7E7822FDC}" type="slidenum">
              <a:rPr lang="it-IT" smtClean="0"/>
              <a:t>‹N›</a:t>
            </a:fld>
            <a:endParaRPr lang="it-IT"/>
          </a:p>
        </p:txBody>
      </p:sp>
    </p:spTree>
    <p:extLst>
      <p:ext uri="{BB962C8B-B14F-4D97-AF65-F5344CB8AC3E}">
        <p14:creationId xmlns:p14="http://schemas.microsoft.com/office/powerpoint/2010/main" val="12743421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Slide de fin">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1498152"/>
            <a:ext cx="9144000" cy="1024896"/>
          </a:xfrm>
          <a:prstGeom prst="rect">
            <a:avLst/>
          </a:prstGeom>
        </p:spPr>
        <p:txBody>
          <a:bodyPr anchor="b"/>
          <a:lstStyle>
            <a:lvl1pPr algn="ctr">
              <a:defRPr sz="7400" cap="all" baseline="0">
                <a:solidFill>
                  <a:schemeClr val="bg1"/>
                </a:solidFill>
              </a:defRPr>
            </a:lvl1pPr>
          </a:lstStyle>
          <a:p>
            <a:r>
              <a:rPr lang="fr-FR"/>
              <a:t>merci</a:t>
            </a:r>
            <a:endParaRPr lang="en-US"/>
          </a:p>
        </p:txBody>
      </p:sp>
      <p:pic>
        <p:nvPicPr>
          <p:cNvPr id="5" name="Image 4"/>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127910" y="4042855"/>
            <a:ext cx="2417162" cy="946785"/>
          </a:xfrm>
          <a:prstGeom prst="rect">
            <a:avLst/>
          </a:prstGeom>
        </p:spPr>
      </p:pic>
    </p:spTree>
    <p:extLst>
      <p:ext uri="{BB962C8B-B14F-4D97-AF65-F5344CB8AC3E}">
        <p14:creationId xmlns:p14="http://schemas.microsoft.com/office/powerpoint/2010/main" val="10084579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u 1 colon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8775" y="273600"/>
            <a:ext cx="8420100" cy="387798"/>
          </a:xfrm>
          <a:prstGeom prst="rect">
            <a:avLst/>
          </a:prstGeom>
        </p:spPr>
        <p:txBody>
          <a:bodyPr/>
          <a:lstStyle>
            <a:lvl1pPr>
              <a:defRPr/>
            </a:lvl1pPr>
          </a:lstStyle>
          <a:p>
            <a:r>
              <a:rPr lang="fr-FR"/>
              <a:t>Slide texte - 1 colonne, corps 28</a:t>
            </a:r>
            <a:endParaRPr lang="en-US"/>
          </a:p>
        </p:txBody>
      </p:sp>
      <p:sp>
        <p:nvSpPr>
          <p:cNvPr id="8" name="Content Placeholder 2"/>
          <p:cNvSpPr>
            <a:spLocks noGrp="1"/>
          </p:cNvSpPr>
          <p:nvPr>
            <p:ph idx="13" hasCustomPrompt="1"/>
          </p:nvPr>
        </p:nvSpPr>
        <p:spPr>
          <a:xfrm>
            <a:off x="358774" y="1333055"/>
            <a:ext cx="8420101" cy="3362770"/>
          </a:xfrm>
          <a:prstGeom prst="rect">
            <a:avLst/>
          </a:prstGeom>
        </p:spPr>
        <p:txBody>
          <a:bodyPr/>
          <a:lstStyle>
            <a:lvl1pPr>
              <a:defRPr baseline="0"/>
            </a:lvl1pPr>
            <a:lvl3pPr marL="403225" indent="-133350">
              <a:buFont typeface="Arial" charset="0"/>
              <a:buChar char="•"/>
              <a:tabLst/>
              <a:defRPr/>
            </a:lvl3pPr>
          </a:lstStyle>
          <a:p>
            <a:pPr lvl="0"/>
            <a:r>
              <a:rPr lang="fr-FR"/>
              <a:t>Texte 1er niveau, corps 18</a:t>
            </a:r>
          </a:p>
          <a:p>
            <a:pPr lvl="1"/>
            <a:r>
              <a:rPr lang="fr-FR"/>
              <a:t>Texte 2e niveau, corps 16</a:t>
            </a:r>
          </a:p>
          <a:p>
            <a:pPr lvl="2"/>
            <a:r>
              <a:rPr lang="fr-FR"/>
              <a:t>Texte 3e niveau, corps 14</a:t>
            </a:r>
          </a:p>
        </p:txBody>
      </p:sp>
      <p:sp>
        <p:nvSpPr>
          <p:cNvPr id="31" name="Content Placeholder 2"/>
          <p:cNvSpPr>
            <a:spLocks noGrp="1"/>
          </p:cNvSpPr>
          <p:nvPr>
            <p:ph idx="17" hasCustomPrompt="1"/>
          </p:nvPr>
        </p:nvSpPr>
        <p:spPr>
          <a:xfrm>
            <a:off x="358774" y="712800"/>
            <a:ext cx="8420101" cy="349131"/>
          </a:xfrm>
          <a:prstGeom prst="rect">
            <a:avLst/>
          </a:prstGeom>
        </p:spPr>
        <p:txBody>
          <a:bodyPr/>
          <a:lstStyle>
            <a:lvl1pPr marL="0" indent="0">
              <a:buNone/>
              <a:defRPr sz="2200" b="0" baseline="0">
                <a:solidFill>
                  <a:schemeClr val="tx1"/>
                </a:solidFill>
              </a:defRPr>
            </a:lvl1pPr>
            <a:lvl2pPr marL="266700" indent="0">
              <a:buNone/>
              <a:defRPr/>
            </a:lvl2pPr>
            <a:lvl3pPr marL="685800" indent="0">
              <a:buNone/>
              <a:defRPr/>
            </a:lvl3pPr>
            <a:lvl4pPr marL="1028700" indent="0">
              <a:buNone/>
              <a:defRPr/>
            </a:lvl4pPr>
            <a:lvl5pPr marL="1371600" indent="0">
              <a:buNone/>
              <a:defRPr/>
            </a:lvl5pPr>
          </a:lstStyle>
          <a:p>
            <a:pPr lvl="0"/>
            <a:r>
              <a:rPr lang="fr-FR"/>
              <a:t>Sous-titre, corps 22</a:t>
            </a:r>
            <a:endParaRPr lang="en-US"/>
          </a:p>
        </p:txBody>
      </p:sp>
      <p:sp>
        <p:nvSpPr>
          <p:cNvPr id="11" name="Slide Number Placeholder 5"/>
          <p:cNvSpPr>
            <a:spLocks noGrp="1"/>
          </p:cNvSpPr>
          <p:nvPr>
            <p:ph type="sldNum" sz="quarter" idx="4"/>
          </p:nvPr>
        </p:nvSpPr>
        <p:spPr>
          <a:xfrm>
            <a:off x="8467494" y="4831175"/>
            <a:ext cx="311061" cy="123111"/>
          </a:xfrm>
          <a:prstGeom prst="rect">
            <a:avLst/>
          </a:prstGeom>
        </p:spPr>
        <p:txBody>
          <a:bodyPr lIns="0" tIns="0" rIns="0" bIns="0">
            <a:spAutoFit/>
          </a:bodyPr>
          <a:lstStyle>
            <a:lvl1pPr algn="r">
              <a:defRPr sz="800">
                <a:solidFill>
                  <a:schemeClr val="tx1"/>
                </a:solidFill>
              </a:defRPr>
            </a:lvl1pPr>
          </a:lstStyle>
          <a:p>
            <a:fld id="{980E94A8-0648-D043-B8F7-3AFA110B04BE}" type="slidenum">
              <a:rPr lang="fr-FR" smtClean="0">
                <a:solidFill>
                  <a:srgbClr val="6B747B"/>
                </a:solidFill>
              </a:rPr>
              <a:pPr/>
              <a:t>‹N›</a:t>
            </a:fld>
            <a:endParaRPr lang="fr-FR">
              <a:solidFill>
                <a:srgbClr val="6B747B"/>
              </a:solidFill>
            </a:endParaRPr>
          </a:p>
        </p:txBody>
      </p:sp>
      <p:cxnSp>
        <p:nvCxnSpPr>
          <p:cNvPr id="12" name="Connecteur droit 11"/>
          <p:cNvCxnSpPr/>
          <p:nvPr userDrawn="1"/>
        </p:nvCxnSpPr>
        <p:spPr>
          <a:xfrm>
            <a:off x="8958263" y="489273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userDrawn="1"/>
        </p:nvCxnSpPr>
        <p:spPr>
          <a:xfrm>
            <a:off x="8575675" y="4845105"/>
            <a:ext cx="0" cy="101600"/>
          </a:xfrm>
          <a:prstGeom prst="line">
            <a:avLst/>
          </a:prstGeom>
          <a:ln w="63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4" name="Footer Placeholder 4"/>
          <p:cNvSpPr>
            <a:spLocks noGrp="1"/>
          </p:cNvSpPr>
          <p:nvPr>
            <p:ph type="ftr" sz="quarter" idx="3"/>
          </p:nvPr>
        </p:nvSpPr>
        <p:spPr>
          <a:xfrm>
            <a:off x="2108862" y="4831175"/>
            <a:ext cx="5781302" cy="123111"/>
          </a:xfrm>
          <a:prstGeom prst="rect">
            <a:avLst/>
          </a:prstGeom>
        </p:spPr>
        <p:txBody>
          <a:bodyPr wrap="square" lIns="0" tIns="0" rIns="0" bIns="0">
            <a:spAutoFit/>
          </a:bodyPr>
          <a:lstStyle>
            <a:lvl1pPr algn="ctr">
              <a:defRPr sz="800">
                <a:solidFill>
                  <a:schemeClr val="tx1"/>
                </a:solidFill>
              </a:defRPr>
            </a:lvl1pPr>
          </a:lstStyle>
          <a:p>
            <a:r>
              <a:rPr lang="fr-FR">
                <a:solidFill>
                  <a:srgbClr val="6B747B"/>
                </a:solidFill>
              </a:rPr>
              <a:t>PRESENTATION TITLE</a:t>
            </a:r>
          </a:p>
        </p:txBody>
      </p:sp>
    </p:spTree>
    <p:extLst>
      <p:ext uri="{BB962C8B-B14F-4D97-AF65-F5344CB8AC3E}">
        <p14:creationId xmlns:p14="http://schemas.microsoft.com/office/powerpoint/2010/main" val="1934300543"/>
      </p:ext>
    </p:extLst>
  </p:cSld>
  <p:clrMapOvr>
    <a:masterClrMapping/>
  </p:clrMapOvr>
  <p:extLst>
    <p:ext uri="{DCECCB84-F9BA-43D5-87BE-67443E8EF086}">
      <p15:sldGuideLst xmlns:p15="http://schemas.microsoft.com/office/powerpoint/2012/main">
        <p15:guide id="1" orient="horz" pos="3140" userDrawn="1">
          <p15:clr>
            <a:srgbClr val="FBAE40"/>
          </p15:clr>
        </p15:guide>
        <p15:guide id="2" orient="horz" pos="309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Diapositive de titre">
    <p:spTree>
      <p:nvGrpSpPr>
        <p:cNvPr id="1" name=""/>
        <p:cNvGrpSpPr/>
        <p:nvPr/>
      </p:nvGrpSpPr>
      <p:grpSpPr>
        <a:xfrm>
          <a:off x="0" y="0"/>
          <a:ext cx="0" cy="0"/>
          <a:chOff x="0" y="0"/>
          <a:chExt cx="0" cy="0"/>
        </a:xfrm>
      </p:grpSpPr>
      <p:sp>
        <p:nvSpPr>
          <p:cNvPr id="4" name="Espace réservé du texte 3"/>
          <p:cNvSpPr>
            <a:spLocks noGrp="1"/>
          </p:cNvSpPr>
          <p:nvPr>
            <p:ph type="body" sz="quarter" idx="11" hasCustomPrompt="1"/>
          </p:nvPr>
        </p:nvSpPr>
        <p:spPr>
          <a:xfrm>
            <a:off x="2676940" y="4539428"/>
            <a:ext cx="6194012" cy="332399"/>
          </a:xfrm>
          <a:prstGeom prst="rect">
            <a:avLst/>
          </a:prstGeom>
        </p:spPr>
        <p:txBody>
          <a:bodyPr wrap="square">
            <a:spAutoFit/>
          </a:bodyPr>
          <a:lstStyle>
            <a:lvl1pPr marL="0" indent="0" algn="r">
              <a:buNone/>
              <a:defRPr sz="2400" b="0"/>
            </a:lvl1pPr>
          </a:lstStyle>
          <a:p>
            <a:pPr lvl="0"/>
            <a:r>
              <a:rPr lang="fr-FR"/>
              <a:t>Sous-titre, corps 24</a:t>
            </a:r>
          </a:p>
        </p:txBody>
      </p:sp>
      <p:sp>
        <p:nvSpPr>
          <p:cNvPr id="8" name="Espace réservé pour une image  7"/>
          <p:cNvSpPr>
            <a:spLocks noGrp="1"/>
          </p:cNvSpPr>
          <p:nvPr>
            <p:ph type="pic" sz="quarter" idx="10" hasCustomPrompt="1"/>
          </p:nvPr>
        </p:nvSpPr>
        <p:spPr>
          <a:xfrm>
            <a:off x="0" y="0"/>
            <a:ext cx="9144000" cy="3880800"/>
          </a:xfrm>
          <a:prstGeom prst="rect">
            <a:avLst/>
          </a:prstGeom>
        </p:spPr>
        <p:txBody>
          <a:bodyPr/>
          <a:lstStyle/>
          <a:p>
            <a:r>
              <a:rPr lang="fr-FR"/>
              <a:t>  </a:t>
            </a:r>
          </a:p>
        </p:txBody>
      </p:sp>
      <p:sp>
        <p:nvSpPr>
          <p:cNvPr id="2" name="Title 1"/>
          <p:cNvSpPr>
            <a:spLocks noGrp="1"/>
          </p:cNvSpPr>
          <p:nvPr>
            <p:ph type="ctrTitle" hasCustomPrompt="1"/>
          </p:nvPr>
        </p:nvSpPr>
        <p:spPr>
          <a:xfrm>
            <a:off x="2676941" y="4068001"/>
            <a:ext cx="6190065" cy="443198"/>
          </a:xfrm>
          <a:prstGeom prst="rect">
            <a:avLst/>
          </a:prstGeom>
        </p:spPr>
        <p:txBody>
          <a:bodyPr anchor="b"/>
          <a:lstStyle>
            <a:lvl1pPr algn="r">
              <a:defRPr sz="3200">
                <a:solidFill>
                  <a:schemeClr val="tx2"/>
                </a:solidFill>
              </a:defRPr>
            </a:lvl1pPr>
          </a:lstStyle>
          <a:p>
            <a:r>
              <a:rPr lang="fr-FR"/>
              <a:t>Titre de la présentation, corps 32</a:t>
            </a:r>
            <a:endParaRPr lang="en-US"/>
          </a:p>
        </p:txBody>
      </p:sp>
      <p:cxnSp>
        <p:nvCxnSpPr>
          <p:cNvPr id="13" name="Connecteur droit 12"/>
          <p:cNvCxnSpPr/>
          <p:nvPr/>
        </p:nvCxnSpPr>
        <p:spPr>
          <a:xfrm>
            <a:off x="2600745" y="4129183"/>
            <a:ext cx="0" cy="752400"/>
          </a:xfrm>
          <a:prstGeom prst="line">
            <a:avLst/>
          </a:prstGeom>
          <a:ln w="1905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9" name="Image 8"/>
          <p:cNvPicPr>
            <a:picLocks/>
          </p:cNvPicPr>
          <p:nvPr/>
        </p:nvPicPr>
        <p:blipFill>
          <a:blip r:embed="rId2" cstate="screen">
            <a:extLst>
              <a:ext uri="{28A0092B-C50C-407E-A947-70E740481C1C}">
                <a14:useLocalDpi xmlns:a14="http://schemas.microsoft.com/office/drawing/2010/main"/>
              </a:ext>
            </a:extLst>
          </a:blip>
          <a:stretch>
            <a:fillRect/>
          </a:stretch>
        </p:blipFill>
        <p:spPr>
          <a:xfrm>
            <a:off x="76153" y="4031990"/>
            <a:ext cx="2417162" cy="946785"/>
          </a:xfrm>
          <a:prstGeom prst="rect">
            <a:avLst/>
          </a:prstGeom>
        </p:spPr>
      </p:pic>
    </p:spTree>
    <p:extLst>
      <p:ext uri="{BB962C8B-B14F-4D97-AF65-F5344CB8AC3E}">
        <p14:creationId xmlns:p14="http://schemas.microsoft.com/office/powerpoint/2010/main" val="843609573"/>
      </p:ext>
    </p:extLst>
  </p:cSld>
  <p:clrMapOvr>
    <a:masterClrMapping/>
  </p:clrMapOvr>
  <p:hf hdr="0" ftr="0" dt="0"/>
  <p:extLst>
    <p:ext uri="{DCECCB84-F9BA-43D5-87BE-67443E8EF086}">
      <p15:sldGuideLst xmlns:p15="http://schemas.microsoft.com/office/powerpoint/2012/main">
        <p15:guide id="1" orient="horz" pos="2836">
          <p15:clr>
            <a:srgbClr val="FBAE40"/>
          </p15:clr>
        </p15:guide>
        <p15:guide id="2" orient="horz" pos="3072">
          <p15:clr>
            <a:srgbClr val="FBAE40"/>
          </p15:clr>
        </p15:guide>
        <p15:guide id="3" pos="5588">
          <p15:clr>
            <a:srgbClr val="FBAE40"/>
          </p15:clr>
        </p15:guide>
        <p15:guide id="4" pos="185">
          <p15:clr>
            <a:srgbClr val="FBAE40"/>
          </p15:clr>
        </p15:guide>
        <p15:guide id="5" pos="1444">
          <p15:clr>
            <a:srgbClr val="FBAE40"/>
          </p15:clr>
        </p15:guide>
        <p15:guide id="6" orient="horz" pos="2978">
          <p15:clr>
            <a:srgbClr val="FBAE40"/>
          </p15:clr>
        </p15:guide>
        <p15:guide id="7" orient="horz" pos="244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En-tête de section">
    <p:spTree>
      <p:nvGrpSpPr>
        <p:cNvPr id="1" name=""/>
        <p:cNvGrpSpPr/>
        <p:nvPr/>
      </p:nvGrpSpPr>
      <p:grpSpPr>
        <a:xfrm>
          <a:off x="0" y="0"/>
          <a:ext cx="0" cy="0"/>
          <a:chOff x="0" y="0"/>
          <a:chExt cx="0" cy="0"/>
        </a:xfrm>
      </p:grpSpPr>
      <p:sp>
        <p:nvSpPr>
          <p:cNvPr id="7" name="Espace réservé pour une image  7"/>
          <p:cNvSpPr>
            <a:spLocks noGrp="1"/>
          </p:cNvSpPr>
          <p:nvPr>
            <p:ph type="pic" sz="quarter" idx="10"/>
          </p:nvPr>
        </p:nvSpPr>
        <p:spPr>
          <a:xfrm>
            <a:off x="0" y="1"/>
            <a:ext cx="9144000" cy="3880800"/>
          </a:xfrm>
          <a:prstGeom prst="rect">
            <a:avLst/>
          </a:prstGeom>
        </p:spPr>
        <p:txBody>
          <a:bodyPr/>
          <a:lstStyle/>
          <a:p>
            <a:r>
              <a:rPr lang="en-US"/>
              <a:t>Click icon to add picture</a:t>
            </a:r>
            <a:endParaRPr lang="fr-FR"/>
          </a:p>
        </p:txBody>
      </p:sp>
      <p:sp>
        <p:nvSpPr>
          <p:cNvPr id="8" name="Title 1"/>
          <p:cNvSpPr>
            <a:spLocks noGrp="1"/>
          </p:cNvSpPr>
          <p:nvPr>
            <p:ph type="ctrTitle" hasCustomPrompt="1"/>
          </p:nvPr>
        </p:nvSpPr>
        <p:spPr>
          <a:xfrm>
            <a:off x="2879681" y="4068001"/>
            <a:ext cx="5987325" cy="443198"/>
          </a:xfrm>
          <a:prstGeom prst="rect">
            <a:avLst/>
          </a:prstGeom>
        </p:spPr>
        <p:txBody>
          <a:bodyPr anchor="b"/>
          <a:lstStyle>
            <a:lvl1pPr algn="r">
              <a:defRPr sz="3200">
                <a:solidFill>
                  <a:schemeClr val="accent2"/>
                </a:solidFill>
              </a:defRPr>
            </a:lvl1pPr>
          </a:lstStyle>
          <a:p>
            <a:r>
              <a:rPr lang="fr-FR"/>
              <a:t>Ouverture de chapitre, corps 32</a:t>
            </a:r>
            <a:endParaRPr lang="en-US"/>
          </a:p>
        </p:txBody>
      </p:sp>
      <p:sp>
        <p:nvSpPr>
          <p:cNvPr id="9" name="Subtitle 2"/>
          <p:cNvSpPr>
            <a:spLocks noGrp="1"/>
          </p:cNvSpPr>
          <p:nvPr>
            <p:ph type="subTitle" idx="1" hasCustomPrompt="1"/>
          </p:nvPr>
        </p:nvSpPr>
        <p:spPr>
          <a:xfrm>
            <a:off x="2886501" y="4543203"/>
            <a:ext cx="5984448" cy="273959"/>
          </a:xfrm>
          <a:prstGeom prst="rect">
            <a:avLst/>
          </a:prstGeom>
        </p:spPr>
        <p:txBody>
          <a:bodyPr/>
          <a:lstStyle>
            <a:lvl1pPr marL="0" indent="0" algn="r">
              <a:buNone/>
              <a:defRPr sz="2400" b="0" baseline="0">
                <a:solidFill>
                  <a:schemeClr val="tx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fr-FR"/>
              <a:t>Sous-titre, corps 24</a:t>
            </a:r>
            <a:endParaRPr lang="en-US"/>
          </a:p>
        </p:txBody>
      </p:sp>
      <p:pic>
        <p:nvPicPr>
          <p:cNvPr id="10" name="Image 9"/>
          <p:cNvPicPr>
            <a:picLocks/>
          </p:cNvPicPr>
          <p:nvPr/>
        </p:nvPicPr>
        <p:blipFill>
          <a:blip r:embed="rId2" cstate="screen">
            <a:extLst>
              <a:ext uri="{28A0092B-C50C-407E-A947-70E740481C1C}">
                <a14:useLocalDpi xmlns:a14="http://schemas.microsoft.com/office/drawing/2010/main"/>
              </a:ext>
            </a:extLst>
          </a:blip>
          <a:stretch>
            <a:fillRect/>
          </a:stretch>
        </p:blipFill>
        <p:spPr>
          <a:xfrm>
            <a:off x="127912" y="3965222"/>
            <a:ext cx="2417162" cy="946785"/>
          </a:xfrm>
          <a:prstGeom prst="rect">
            <a:avLst/>
          </a:prstGeom>
        </p:spPr>
      </p:pic>
    </p:spTree>
    <p:extLst>
      <p:ext uri="{BB962C8B-B14F-4D97-AF65-F5344CB8AC3E}">
        <p14:creationId xmlns:p14="http://schemas.microsoft.com/office/powerpoint/2010/main" val="2845335029"/>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8775" y="273601"/>
            <a:ext cx="8420100" cy="387798"/>
          </a:xfrm>
          <a:prstGeom prst="rect">
            <a:avLst/>
          </a:prstGeom>
        </p:spPr>
        <p:txBody>
          <a:bodyPr/>
          <a:lstStyle>
            <a:lvl1pPr>
              <a:defRPr/>
            </a:lvl1pPr>
          </a:lstStyle>
          <a:p>
            <a:r>
              <a:rPr lang="fr-FR"/>
              <a:t>Slide texte - 1 colonne, corps 28</a:t>
            </a:r>
            <a:endParaRPr lang="en-US"/>
          </a:p>
        </p:txBody>
      </p:sp>
      <p:sp>
        <p:nvSpPr>
          <p:cNvPr id="8" name="Content Placeholder 2"/>
          <p:cNvSpPr>
            <a:spLocks noGrp="1"/>
          </p:cNvSpPr>
          <p:nvPr>
            <p:ph idx="13" hasCustomPrompt="1"/>
          </p:nvPr>
        </p:nvSpPr>
        <p:spPr>
          <a:xfrm>
            <a:off x="880035" y="1023941"/>
            <a:ext cx="7597795" cy="3671887"/>
          </a:xfrm>
          <a:prstGeom prst="rect">
            <a:avLst/>
          </a:prstGeom>
        </p:spPr>
        <p:txBody>
          <a:bodyPr/>
          <a:lstStyle>
            <a:lvl1pPr marL="166680" indent="-166680">
              <a:spcBef>
                <a:spcPts val="900"/>
              </a:spcBef>
              <a:buFont typeface="Arial" charset="0"/>
              <a:buChar char="•"/>
              <a:tabLst>
                <a:tab pos="8459365" algn="r"/>
              </a:tabLst>
              <a:defRPr sz="1800" b="0" baseline="0"/>
            </a:lvl1pPr>
            <a:lvl2pPr marL="300023" indent="-133344">
              <a:spcBef>
                <a:spcPts val="0"/>
              </a:spcBef>
              <a:buFont typeface="Arial" charset="0"/>
              <a:buChar char="•"/>
              <a:tabLst>
                <a:tab pos="8459578" algn="r"/>
              </a:tabLst>
              <a:defRPr sz="1600"/>
            </a:lvl2pPr>
            <a:lvl3pPr marL="271448" indent="0">
              <a:buNone/>
              <a:defRPr/>
            </a:lvl3pPr>
          </a:lstStyle>
          <a:p>
            <a:pPr lvl="0"/>
            <a:r>
              <a:rPr lang="fr-FR"/>
              <a:t>Texte 1er niveau, corps 18	XX</a:t>
            </a:r>
          </a:p>
          <a:p>
            <a:pPr lvl="1"/>
            <a:r>
              <a:rPr lang="fr-FR"/>
              <a:t>Texte 2e niveau, corps 16	XX</a:t>
            </a:r>
          </a:p>
        </p:txBody>
      </p:sp>
      <p:sp>
        <p:nvSpPr>
          <p:cNvPr id="9" name="Slide Number Placeholder 5"/>
          <p:cNvSpPr>
            <a:spLocks noGrp="1"/>
          </p:cNvSpPr>
          <p:nvPr>
            <p:ph type="sldNum" sz="quarter" idx="4"/>
          </p:nvPr>
        </p:nvSpPr>
        <p:spPr>
          <a:xfrm>
            <a:off x="8467496" y="4831178"/>
            <a:ext cx="311061" cy="123111"/>
          </a:xfrm>
          <a:prstGeom prst="rect">
            <a:avLst/>
          </a:prstGeom>
        </p:spPr>
        <p:txBody>
          <a:bodyPr lIns="0" tIns="0" rIns="0" bIns="0">
            <a:spAutoFit/>
          </a:bodyPr>
          <a:lstStyle>
            <a:lvl1pPr algn="r">
              <a:defRPr sz="800">
                <a:solidFill>
                  <a:schemeClr val="tx1"/>
                </a:solidFill>
              </a:defRPr>
            </a:lvl1pPr>
          </a:lstStyle>
          <a:p>
            <a:fld id="{980E94A8-0648-D043-B8F7-3AFA110B04BE}" type="slidenum">
              <a:rPr lang="fr-FR" smtClean="0">
                <a:solidFill>
                  <a:srgbClr val="6B747B"/>
                </a:solidFill>
              </a:rPr>
              <a:pPr/>
              <a:t>‹N›</a:t>
            </a:fld>
            <a:endParaRPr lang="fr-FR">
              <a:solidFill>
                <a:srgbClr val="6B747B"/>
              </a:solidFill>
            </a:endParaRPr>
          </a:p>
        </p:txBody>
      </p:sp>
      <p:cxnSp>
        <p:nvCxnSpPr>
          <p:cNvPr id="10" name="Connecteur droit 9"/>
          <p:cNvCxnSpPr/>
          <p:nvPr/>
        </p:nvCxnSpPr>
        <p:spPr>
          <a:xfrm>
            <a:off x="8958263" y="489273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8575675" y="4845106"/>
            <a:ext cx="0" cy="101600"/>
          </a:xfrm>
          <a:prstGeom prst="line">
            <a:avLst/>
          </a:prstGeom>
          <a:ln w="63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12" name="Imag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085" y="4655266"/>
            <a:ext cx="1139390" cy="441254"/>
          </a:xfrm>
          <a:prstGeom prst="rect">
            <a:avLst/>
          </a:prstGeom>
        </p:spPr>
      </p:pic>
      <p:sp>
        <p:nvSpPr>
          <p:cNvPr id="13" name="Footer Placeholder 4"/>
          <p:cNvSpPr>
            <a:spLocks noGrp="1"/>
          </p:cNvSpPr>
          <p:nvPr>
            <p:ph type="ftr" sz="quarter" idx="3"/>
          </p:nvPr>
        </p:nvSpPr>
        <p:spPr>
          <a:xfrm>
            <a:off x="2108863" y="4831178"/>
            <a:ext cx="5781302" cy="123111"/>
          </a:xfrm>
          <a:prstGeom prst="rect">
            <a:avLst/>
          </a:prstGeom>
        </p:spPr>
        <p:txBody>
          <a:bodyPr wrap="square" lIns="0" tIns="0" rIns="0" bIns="0">
            <a:spAutoFit/>
          </a:bodyPr>
          <a:lstStyle>
            <a:lvl1pPr algn="ctr">
              <a:defRPr sz="800">
                <a:solidFill>
                  <a:schemeClr val="tx1"/>
                </a:solidFill>
              </a:defRPr>
            </a:lvl1pPr>
          </a:lstStyle>
          <a:p>
            <a:r>
              <a:rPr lang="fr-FR">
                <a:solidFill>
                  <a:srgbClr val="6B747B"/>
                </a:solidFill>
              </a:rPr>
              <a:t>PRESENTATION TITLE</a:t>
            </a:r>
          </a:p>
        </p:txBody>
      </p:sp>
      <p:cxnSp>
        <p:nvCxnSpPr>
          <p:cNvPr id="14" name="Connecteur droit 9"/>
          <p:cNvCxnSpPr/>
          <p:nvPr userDrawn="1"/>
        </p:nvCxnSpPr>
        <p:spPr>
          <a:xfrm>
            <a:off x="8958263" y="489273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Connecteur droit 10"/>
          <p:cNvCxnSpPr/>
          <p:nvPr userDrawn="1"/>
        </p:nvCxnSpPr>
        <p:spPr>
          <a:xfrm>
            <a:off x="8575675" y="4845106"/>
            <a:ext cx="0" cy="101600"/>
          </a:xfrm>
          <a:prstGeom prst="line">
            <a:avLst/>
          </a:prstGeom>
          <a:ln w="63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16" name="Imag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4085" y="4655266"/>
            <a:ext cx="1139390" cy="441254"/>
          </a:xfrm>
          <a:prstGeom prst="rect">
            <a:avLst/>
          </a:prstGeom>
        </p:spPr>
      </p:pic>
    </p:spTree>
    <p:extLst>
      <p:ext uri="{BB962C8B-B14F-4D97-AF65-F5344CB8AC3E}">
        <p14:creationId xmlns:p14="http://schemas.microsoft.com/office/powerpoint/2010/main" val="3425435328"/>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u 1 colon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8775" y="273601"/>
            <a:ext cx="8420100" cy="387798"/>
          </a:xfrm>
          <a:prstGeom prst="rect">
            <a:avLst/>
          </a:prstGeom>
        </p:spPr>
        <p:txBody>
          <a:bodyPr/>
          <a:lstStyle>
            <a:lvl1pPr>
              <a:defRPr/>
            </a:lvl1pPr>
          </a:lstStyle>
          <a:p>
            <a:r>
              <a:rPr lang="fr-FR"/>
              <a:t>Slide texte - 1 colonne, corps 28</a:t>
            </a:r>
            <a:endParaRPr lang="en-US"/>
          </a:p>
        </p:txBody>
      </p:sp>
      <p:sp>
        <p:nvSpPr>
          <p:cNvPr id="8" name="Content Placeholder 2"/>
          <p:cNvSpPr>
            <a:spLocks noGrp="1"/>
          </p:cNvSpPr>
          <p:nvPr>
            <p:ph idx="13" hasCustomPrompt="1"/>
          </p:nvPr>
        </p:nvSpPr>
        <p:spPr>
          <a:xfrm>
            <a:off x="358777" y="1333056"/>
            <a:ext cx="8420101" cy="3362770"/>
          </a:xfrm>
          <a:prstGeom prst="rect">
            <a:avLst/>
          </a:prstGeom>
        </p:spPr>
        <p:txBody>
          <a:bodyPr/>
          <a:lstStyle>
            <a:lvl1pPr>
              <a:defRPr baseline="0"/>
            </a:lvl1pPr>
            <a:lvl3pPr marL="403205" indent="-133344">
              <a:buFont typeface="Arial" charset="0"/>
              <a:buChar char="•"/>
              <a:tabLst/>
              <a:defRPr/>
            </a:lvl3pPr>
          </a:lstStyle>
          <a:p>
            <a:pPr lvl="0"/>
            <a:r>
              <a:rPr lang="fr-FR"/>
              <a:t>Texte 1er niveau, corps 18</a:t>
            </a:r>
          </a:p>
          <a:p>
            <a:pPr lvl="1"/>
            <a:r>
              <a:rPr lang="fr-FR"/>
              <a:t>Texte 2e niveau, corps 16</a:t>
            </a:r>
          </a:p>
          <a:p>
            <a:pPr lvl="2"/>
            <a:r>
              <a:rPr lang="fr-FR"/>
              <a:t>Texte 3e niveau, corps 14</a:t>
            </a:r>
          </a:p>
        </p:txBody>
      </p:sp>
      <p:sp>
        <p:nvSpPr>
          <p:cNvPr id="31" name="Content Placeholder 2"/>
          <p:cNvSpPr>
            <a:spLocks noGrp="1"/>
          </p:cNvSpPr>
          <p:nvPr>
            <p:ph idx="17" hasCustomPrompt="1"/>
          </p:nvPr>
        </p:nvSpPr>
        <p:spPr>
          <a:xfrm>
            <a:off x="358777" y="712802"/>
            <a:ext cx="8420101" cy="349131"/>
          </a:xfrm>
          <a:prstGeom prst="rect">
            <a:avLst/>
          </a:prstGeom>
        </p:spPr>
        <p:txBody>
          <a:bodyPr/>
          <a:lstStyle>
            <a:lvl1pPr marL="0" indent="0">
              <a:buNone/>
              <a:defRPr sz="2200" b="0" baseline="0">
                <a:solidFill>
                  <a:schemeClr val="tx1"/>
                </a:solidFill>
              </a:defRPr>
            </a:lvl1pPr>
            <a:lvl2pPr marL="266687" indent="0">
              <a:buNone/>
              <a:defRPr/>
            </a:lvl2pPr>
            <a:lvl3pPr marL="685766" indent="0">
              <a:buNone/>
              <a:defRPr/>
            </a:lvl3pPr>
            <a:lvl4pPr marL="1028649" indent="0">
              <a:buNone/>
              <a:defRPr/>
            </a:lvl4pPr>
            <a:lvl5pPr marL="1371532" indent="0">
              <a:buNone/>
              <a:defRPr/>
            </a:lvl5pPr>
          </a:lstStyle>
          <a:p>
            <a:pPr lvl="0"/>
            <a:r>
              <a:rPr lang="fr-FR"/>
              <a:t>Sous-titre, corps 22</a:t>
            </a:r>
            <a:endParaRPr lang="en-US"/>
          </a:p>
        </p:txBody>
      </p:sp>
      <p:sp>
        <p:nvSpPr>
          <p:cNvPr id="11" name="Slide Number Placeholder 5"/>
          <p:cNvSpPr>
            <a:spLocks noGrp="1"/>
          </p:cNvSpPr>
          <p:nvPr>
            <p:ph type="sldNum" sz="quarter" idx="4"/>
          </p:nvPr>
        </p:nvSpPr>
        <p:spPr>
          <a:xfrm>
            <a:off x="8467496" y="4831178"/>
            <a:ext cx="311061" cy="123111"/>
          </a:xfrm>
          <a:prstGeom prst="rect">
            <a:avLst/>
          </a:prstGeom>
        </p:spPr>
        <p:txBody>
          <a:bodyPr lIns="0" tIns="0" rIns="0" bIns="0">
            <a:spAutoFit/>
          </a:bodyPr>
          <a:lstStyle>
            <a:lvl1pPr algn="r">
              <a:defRPr sz="800">
                <a:solidFill>
                  <a:schemeClr val="tx1"/>
                </a:solidFill>
              </a:defRPr>
            </a:lvl1pPr>
          </a:lstStyle>
          <a:p>
            <a:fld id="{980E94A8-0648-D043-B8F7-3AFA110B04BE}" type="slidenum">
              <a:rPr lang="fr-FR" smtClean="0">
                <a:solidFill>
                  <a:srgbClr val="6B747B"/>
                </a:solidFill>
              </a:rPr>
              <a:pPr/>
              <a:t>‹N›</a:t>
            </a:fld>
            <a:endParaRPr lang="fr-FR">
              <a:solidFill>
                <a:srgbClr val="6B747B"/>
              </a:solidFill>
            </a:endParaRPr>
          </a:p>
        </p:txBody>
      </p:sp>
      <p:cxnSp>
        <p:nvCxnSpPr>
          <p:cNvPr id="12" name="Connecteur droit 11"/>
          <p:cNvCxnSpPr/>
          <p:nvPr/>
        </p:nvCxnSpPr>
        <p:spPr>
          <a:xfrm>
            <a:off x="8958263" y="489273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8575675" y="4845106"/>
            <a:ext cx="0" cy="101600"/>
          </a:xfrm>
          <a:prstGeom prst="line">
            <a:avLst/>
          </a:prstGeom>
          <a:ln w="63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4" name="Footer Placeholder 4"/>
          <p:cNvSpPr>
            <a:spLocks noGrp="1"/>
          </p:cNvSpPr>
          <p:nvPr>
            <p:ph type="ftr" sz="quarter" idx="3"/>
          </p:nvPr>
        </p:nvSpPr>
        <p:spPr>
          <a:xfrm>
            <a:off x="2108863" y="4831178"/>
            <a:ext cx="5781302" cy="123111"/>
          </a:xfrm>
          <a:prstGeom prst="rect">
            <a:avLst/>
          </a:prstGeom>
        </p:spPr>
        <p:txBody>
          <a:bodyPr wrap="square" lIns="0" tIns="0" rIns="0" bIns="0">
            <a:spAutoFit/>
          </a:bodyPr>
          <a:lstStyle>
            <a:lvl1pPr algn="ctr">
              <a:defRPr sz="800">
                <a:solidFill>
                  <a:schemeClr val="tx1"/>
                </a:solidFill>
              </a:defRPr>
            </a:lvl1pPr>
          </a:lstStyle>
          <a:p>
            <a:r>
              <a:rPr lang="fr-FR">
                <a:solidFill>
                  <a:srgbClr val="6B747B"/>
                </a:solidFill>
              </a:rPr>
              <a:t>PRESENTATION TITLE</a:t>
            </a:r>
          </a:p>
        </p:txBody>
      </p:sp>
      <p:cxnSp>
        <p:nvCxnSpPr>
          <p:cNvPr id="9" name="Connecteur droit 11"/>
          <p:cNvCxnSpPr/>
          <p:nvPr userDrawn="1"/>
        </p:nvCxnSpPr>
        <p:spPr>
          <a:xfrm>
            <a:off x="8958263" y="489273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 name="Connecteur droit 12"/>
          <p:cNvCxnSpPr/>
          <p:nvPr userDrawn="1"/>
        </p:nvCxnSpPr>
        <p:spPr>
          <a:xfrm>
            <a:off x="8575675" y="4845106"/>
            <a:ext cx="0" cy="101600"/>
          </a:xfrm>
          <a:prstGeom prst="line">
            <a:avLst/>
          </a:prstGeom>
          <a:ln w="63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5951127"/>
      </p:ext>
    </p:extLst>
  </p:cSld>
  <p:clrMapOvr>
    <a:masterClrMapping/>
  </p:clrMapOvr>
  <p:extLst>
    <p:ext uri="{DCECCB84-F9BA-43D5-87BE-67443E8EF086}">
      <p15:sldGuideLst xmlns:p15="http://schemas.microsoft.com/office/powerpoint/2012/main">
        <p15:guide id="1" orient="horz" pos="3140">
          <p15:clr>
            <a:srgbClr val="FBAE40"/>
          </p15:clr>
        </p15:guide>
        <p15:guide id="2" orient="horz" pos="309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ntenu Fond clair">
    <p:spTree>
      <p:nvGrpSpPr>
        <p:cNvPr id="1" name=""/>
        <p:cNvGrpSpPr/>
        <p:nvPr/>
      </p:nvGrpSpPr>
      <p:grpSpPr>
        <a:xfrm>
          <a:off x="0" y="0"/>
          <a:ext cx="0" cy="0"/>
          <a:chOff x="0" y="0"/>
          <a:chExt cx="0" cy="0"/>
        </a:xfrm>
      </p:grpSpPr>
      <p:sp>
        <p:nvSpPr>
          <p:cNvPr id="7" name="Rectangle 6"/>
          <p:cNvSpPr/>
          <p:nvPr/>
        </p:nvSpPr>
        <p:spPr>
          <a:xfrm>
            <a:off x="358777" y="1242106"/>
            <a:ext cx="8420101" cy="3453721"/>
          </a:xfrm>
          <a:prstGeom prst="rect">
            <a:avLst/>
          </a:prstGeom>
          <a:solidFill>
            <a:srgbClr val="EDE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endParaRPr lang="fr-FR" sz="1800">
              <a:solidFill>
                <a:srgbClr val="FFFFFF"/>
              </a:solidFill>
            </a:endParaRPr>
          </a:p>
        </p:txBody>
      </p:sp>
      <p:sp>
        <p:nvSpPr>
          <p:cNvPr id="2" name="Title 1"/>
          <p:cNvSpPr>
            <a:spLocks noGrp="1"/>
          </p:cNvSpPr>
          <p:nvPr>
            <p:ph type="title" hasCustomPrompt="1"/>
          </p:nvPr>
        </p:nvSpPr>
        <p:spPr>
          <a:xfrm>
            <a:off x="360002" y="273601"/>
            <a:ext cx="8418875" cy="387798"/>
          </a:xfrm>
          <a:prstGeom prst="rect">
            <a:avLst/>
          </a:prstGeom>
        </p:spPr>
        <p:txBody>
          <a:bodyPr/>
          <a:lstStyle>
            <a:lvl1pPr>
              <a:defRPr/>
            </a:lvl1pPr>
          </a:lstStyle>
          <a:p>
            <a:r>
              <a:rPr lang="fr-FR"/>
              <a:t>Conclusion, corps 28</a:t>
            </a:r>
            <a:endParaRPr lang="en-US"/>
          </a:p>
        </p:txBody>
      </p:sp>
      <p:sp>
        <p:nvSpPr>
          <p:cNvPr id="8" name="Content Placeholder 2"/>
          <p:cNvSpPr>
            <a:spLocks noGrp="1"/>
          </p:cNvSpPr>
          <p:nvPr>
            <p:ph idx="13" hasCustomPrompt="1"/>
          </p:nvPr>
        </p:nvSpPr>
        <p:spPr>
          <a:xfrm>
            <a:off x="505050" y="1365251"/>
            <a:ext cx="4107856" cy="3124645"/>
          </a:xfrm>
          <a:prstGeom prst="rect">
            <a:avLst/>
          </a:prstGeom>
        </p:spPr>
        <p:txBody>
          <a:bodyPr/>
          <a:lstStyle>
            <a:lvl1pPr>
              <a:defRPr baseline="0"/>
            </a:lvl1pPr>
            <a:lvl2pPr marL="271451" indent="-136519">
              <a:tabLst/>
              <a:defRPr/>
            </a:lvl2pPr>
            <a:lvl3pPr marL="385745" indent="-131757">
              <a:buFont typeface="Arial" charset="0"/>
              <a:buChar char="•"/>
              <a:tabLst/>
              <a:defRPr/>
            </a:lvl3pPr>
          </a:lstStyle>
          <a:p>
            <a:pPr lvl="0"/>
            <a:r>
              <a:rPr lang="fr-FR"/>
              <a:t>Texte 1er niveau, corps 18</a:t>
            </a:r>
          </a:p>
          <a:p>
            <a:pPr lvl="1"/>
            <a:r>
              <a:rPr lang="fr-FR"/>
              <a:t>Texte 2e niveau, corps 16</a:t>
            </a:r>
          </a:p>
          <a:p>
            <a:pPr lvl="2"/>
            <a:r>
              <a:rPr lang="fr-FR"/>
              <a:t>Texte 3e niveau, corps 14</a:t>
            </a:r>
          </a:p>
        </p:txBody>
      </p:sp>
      <p:sp>
        <p:nvSpPr>
          <p:cNvPr id="31" name="Content Placeholder 2"/>
          <p:cNvSpPr>
            <a:spLocks noGrp="1"/>
          </p:cNvSpPr>
          <p:nvPr>
            <p:ph idx="17" hasCustomPrompt="1"/>
          </p:nvPr>
        </p:nvSpPr>
        <p:spPr>
          <a:xfrm>
            <a:off x="360002" y="712802"/>
            <a:ext cx="8418875" cy="349131"/>
          </a:xfrm>
          <a:prstGeom prst="rect">
            <a:avLst/>
          </a:prstGeom>
        </p:spPr>
        <p:txBody>
          <a:bodyPr/>
          <a:lstStyle>
            <a:lvl1pPr marL="0" indent="0">
              <a:buNone/>
              <a:defRPr sz="2200" b="0" baseline="0">
                <a:solidFill>
                  <a:schemeClr val="tx1"/>
                </a:solidFill>
              </a:defRPr>
            </a:lvl1pPr>
            <a:lvl2pPr marL="266687" indent="0">
              <a:buNone/>
              <a:defRPr/>
            </a:lvl2pPr>
            <a:lvl3pPr marL="685766" indent="0">
              <a:buNone/>
              <a:defRPr/>
            </a:lvl3pPr>
            <a:lvl4pPr marL="1028649" indent="0">
              <a:buNone/>
              <a:defRPr/>
            </a:lvl4pPr>
            <a:lvl5pPr marL="1371532" indent="0">
              <a:buNone/>
              <a:defRPr/>
            </a:lvl5pPr>
          </a:lstStyle>
          <a:p>
            <a:pPr lvl="0"/>
            <a:r>
              <a:rPr lang="fr-FR"/>
              <a:t>Sous-titre, corps 22</a:t>
            </a:r>
            <a:endParaRPr lang="en-US"/>
          </a:p>
        </p:txBody>
      </p:sp>
      <p:sp>
        <p:nvSpPr>
          <p:cNvPr id="11" name="Slide Number Placeholder 5"/>
          <p:cNvSpPr>
            <a:spLocks noGrp="1"/>
          </p:cNvSpPr>
          <p:nvPr>
            <p:ph type="sldNum" sz="quarter" idx="4"/>
          </p:nvPr>
        </p:nvSpPr>
        <p:spPr>
          <a:xfrm>
            <a:off x="8467496" y="4831178"/>
            <a:ext cx="311061" cy="246221"/>
          </a:xfrm>
          <a:prstGeom prst="rect">
            <a:avLst/>
          </a:prstGeom>
        </p:spPr>
        <p:txBody>
          <a:bodyPr lIns="0" tIns="0" rIns="0" bIns="0">
            <a:spAutoFit/>
          </a:bodyPr>
          <a:lstStyle>
            <a:lvl1pPr algn="r">
              <a:defRPr sz="800">
                <a:solidFill>
                  <a:schemeClr val="tx1"/>
                </a:solidFill>
              </a:defRPr>
            </a:lvl1pPr>
          </a:lstStyle>
          <a:p>
            <a:pPr fontAlgn="base">
              <a:spcBef>
                <a:spcPct val="0"/>
              </a:spcBef>
              <a:spcAft>
                <a:spcPct val="0"/>
              </a:spcAft>
            </a:pPr>
            <a:r>
              <a:rPr lang="en-US">
                <a:solidFill>
                  <a:srgbClr val="6B747B"/>
                </a:solidFill>
                <a:ea typeface="MS PGothic" pitchFamily="34" charset="-128"/>
              </a:rPr>
              <a:t>|</a:t>
            </a:r>
            <a:r>
              <a:rPr lang="en-US" sz="900" baseline="16000">
                <a:solidFill>
                  <a:srgbClr val="6B747B"/>
                </a:solidFill>
                <a:ea typeface="MS PGothic" pitchFamily="34" charset="-128"/>
              </a:rPr>
              <a:t>        </a:t>
            </a:r>
            <a:fld id="{C8A5DD0B-47B8-4FFF-85E0-6207ABAD9D9D}" type="slidenum">
              <a:rPr lang="en-US" smtClean="0">
                <a:solidFill>
                  <a:srgbClr val="6B747B"/>
                </a:solidFill>
                <a:ea typeface="MS PGothic" pitchFamily="34" charset="-128"/>
              </a:rPr>
              <a:pPr fontAlgn="base">
                <a:spcBef>
                  <a:spcPct val="0"/>
                </a:spcBef>
                <a:spcAft>
                  <a:spcPct val="0"/>
                </a:spcAft>
              </a:pPr>
              <a:t>‹N›</a:t>
            </a:fld>
            <a:endParaRPr lang="en-US">
              <a:solidFill>
                <a:srgbClr val="6B747B"/>
              </a:solidFill>
              <a:ea typeface="MS PGothic" pitchFamily="34" charset="-128"/>
            </a:endParaRPr>
          </a:p>
        </p:txBody>
      </p:sp>
      <p:cxnSp>
        <p:nvCxnSpPr>
          <p:cNvPr id="12" name="Connecteur droit 11"/>
          <p:cNvCxnSpPr/>
          <p:nvPr/>
        </p:nvCxnSpPr>
        <p:spPr>
          <a:xfrm>
            <a:off x="8958263" y="489273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8575675" y="4845106"/>
            <a:ext cx="0" cy="101600"/>
          </a:xfrm>
          <a:prstGeom prst="line">
            <a:avLst/>
          </a:prstGeom>
          <a:ln w="63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4" name="Footer Placeholder 4"/>
          <p:cNvSpPr>
            <a:spLocks noGrp="1"/>
          </p:cNvSpPr>
          <p:nvPr>
            <p:ph type="ftr" sz="quarter" idx="3"/>
          </p:nvPr>
        </p:nvSpPr>
        <p:spPr>
          <a:xfrm>
            <a:off x="2108863" y="4831178"/>
            <a:ext cx="5781302" cy="123111"/>
          </a:xfrm>
          <a:prstGeom prst="rect">
            <a:avLst/>
          </a:prstGeom>
        </p:spPr>
        <p:txBody>
          <a:bodyPr wrap="square" lIns="0" tIns="0" rIns="0" bIns="0">
            <a:spAutoFit/>
          </a:bodyPr>
          <a:lstStyle>
            <a:lvl1pPr algn="ctr">
              <a:defRPr sz="800">
                <a:solidFill>
                  <a:schemeClr val="tx1"/>
                </a:solidFill>
              </a:defRPr>
            </a:lvl1pPr>
          </a:lstStyle>
          <a:p>
            <a:r>
              <a:rPr lang="fr-FR">
                <a:solidFill>
                  <a:srgbClr val="6B747B"/>
                </a:solidFill>
              </a:rPr>
              <a:t>PRESENTATION TITLE</a:t>
            </a:r>
          </a:p>
        </p:txBody>
      </p:sp>
    </p:spTree>
    <p:extLst>
      <p:ext uri="{BB962C8B-B14F-4D97-AF65-F5344CB8AC3E}">
        <p14:creationId xmlns:p14="http://schemas.microsoft.com/office/powerpoint/2010/main" val="1077079524"/>
      </p:ext>
    </p:extLst>
  </p:cSld>
  <p:clrMapOvr>
    <a:masterClrMapping/>
  </p:clrMapOvr>
  <p:hf hdr="0" ftr="0" dt="0"/>
  <p:extLst>
    <p:ext uri="{DCECCB84-F9BA-43D5-87BE-67443E8EF086}">
      <p15:sldGuideLst xmlns:p15="http://schemas.microsoft.com/office/powerpoint/2012/main">
        <p15:guide id="5" pos="2980">
          <p15:clr>
            <a:srgbClr val="FBAE40"/>
          </p15:clr>
        </p15:guide>
        <p15:guide id="7" pos="30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nu +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2" y="273601"/>
            <a:ext cx="8418875" cy="387798"/>
          </a:xfrm>
          <a:prstGeom prst="rect">
            <a:avLst/>
          </a:prstGeom>
        </p:spPr>
        <p:txBody>
          <a:bodyPr/>
          <a:lstStyle>
            <a:lvl1pPr>
              <a:defRPr/>
            </a:lvl1pPr>
          </a:lstStyle>
          <a:p>
            <a:r>
              <a:rPr lang="fr-FR"/>
              <a:t>Slide texte - 1 photo, corps 28</a:t>
            </a:r>
            <a:endParaRPr lang="en-US"/>
          </a:p>
        </p:txBody>
      </p:sp>
      <p:sp>
        <p:nvSpPr>
          <p:cNvPr id="8" name="Content Placeholder 2"/>
          <p:cNvSpPr>
            <a:spLocks noGrp="1"/>
          </p:cNvSpPr>
          <p:nvPr>
            <p:ph idx="13" hasCustomPrompt="1"/>
          </p:nvPr>
        </p:nvSpPr>
        <p:spPr>
          <a:xfrm>
            <a:off x="358775" y="1333056"/>
            <a:ext cx="3939453" cy="3362770"/>
          </a:xfrm>
          <a:prstGeom prst="rect">
            <a:avLst/>
          </a:prstGeom>
        </p:spPr>
        <p:txBody>
          <a:bodyPr/>
          <a:lstStyle>
            <a:lvl1pPr>
              <a:defRPr baseline="0"/>
            </a:lvl1pPr>
            <a:lvl3pPr marL="403205" indent="-133344">
              <a:buFont typeface="Arial" charset="0"/>
              <a:buChar char="•"/>
              <a:tabLst/>
              <a:defRPr/>
            </a:lvl3pPr>
          </a:lstStyle>
          <a:p>
            <a:pPr lvl="0"/>
            <a:r>
              <a:rPr lang="fr-FR"/>
              <a:t>Texte 1er niveau, corps 18</a:t>
            </a:r>
          </a:p>
          <a:p>
            <a:pPr lvl="1"/>
            <a:r>
              <a:rPr lang="fr-FR"/>
              <a:t>Texte 2e niveau, corps 16</a:t>
            </a:r>
          </a:p>
          <a:p>
            <a:pPr lvl="2"/>
            <a:r>
              <a:rPr lang="fr-FR"/>
              <a:t>Texte 3e niveau, corps 14</a:t>
            </a:r>
          </a:p>
        </p:txBody>
      </p:sp>
      <p:sp>
        <p:nvSpPr>
          <p:cNvPr id="31" name="Content Placeholder 2"/>
          <p:cNvSpPr>
            <a:spLocks noGrp="1"/>
          </p:cNvSpPr>
          <p:nvPr>
            <p:ph idx="17" hasCustomPrompt="1"/>
          </p:nvPr>
        </p:nvSpPr>
        <p:spPr>
          <a:xfrm>
            <a:off x="360002" y="712802"/>
            <a:ext cx="8418875" cy="349131"/>
          </a:xfrm>
          <a:prstGeom prst="rect">
            <a:avLst/>
          </a:prstGeom>
        </p:spPr>
        <p:txBody>
          <a:bodyPr/>
          <a:lstStyle>
            <a:lvl1pPr marL="0" indent="0">
              <a:buNone/>
              <a:defRPr sz="2200" b="0" baseline="0">
                <a:solidFill>
                  <a:schemeClr val="tx1"/>
                </a:solidFill>
              </a:defRPr>
            </a:lvl1pPr>
            <a:lvl2pPr marL="266687" indent="0">
              <a:buNone/>
              <a:defRPr/>
            </a:lvl2pPr>
            <a:lvl3pPr marL="685766" indent="0">
              <a:buNone/>
              <a:defRPr/>
            </a:lvl3pPr>
            <a:lvl4pPr marL="1028649" indent="0">
              <a:buNone/>
              <a:defRPr/>
            </a:lvl4pPr>
            <a:lvl5pPr marL="1371532" indent="0">
              <a:buNone/>
              <a:defRPr/>
            </a:lvl5pPr>
          </a:lstStyle>
          <a:p>
            <a:pPr lvl="0"/>
            <a:r>
              <a:rPr lang="fr-FR"/>
              <a:t>Sous-titre, corps 22</a:t>
            </a:r>
            <a:endParaRPr lang="en-US"/>
          </a:p>
        </p:txBody>
      </p:sp>
      <p:sp>
        <p:nvSpPr>
          <p:cNvPr id="7" name="Espace réservé pour une image  6"/>
          <p:cNvSpPr>
            <a:spLocks noGrp="1"/>
          </p:cNvSpPr>
          <p:nvPr>
            <p:ph type="pic" sz="quarter" idx="18"/>
          </p:nvPr>
        </p:nvSpPr>
        <p:spPr>
          <a:xfrm>
            <a:off x="4572004" y="987426"/>
            <a:ext cx="4206875" cy="3708400"/>
          </a:xfrm>
          <a:prstGeom prst="rect">
            <a:avLst/>
          </a:prstGeom>
        </p:spPr>
        <p:txBody>
          <a:bodyPr/>
          <a:lstStyle/>
          <a:p>
            <a:r>
              <a:rPr lang="en-US"/>
              <a:t>Click icon to add picture</a:t>
            </a:r>
            <a:endParaRPr lang="fr-FR"/>
          </a:p>
        </p:txBody>
      </p:sp>
      <p:sp>
        <p:nvSpPr>
          <p:cNvPr id="11" name="Slide Number Placeholder 5"/>
          <p:cNvSpPr>
            <a:spLocks noGrp="1"/>
          </p:cNvSpPr>
          <p:nvPr>
            <p:ph type="sldNum" sz="quarter" idx="4"/>
          </p:nvPr>
        </p:nvSpPr>
        <p:spPr>
          <a:xfrm>
            <a:off x="8467496" y="4831178"/>
            <a:ext cx="311061" cy="246221"/>
          </a:xfrm>
          <a:prstGeom prst="rect">
            <a:avLst/>
          </a:prstGeom>
        </p:spPr>
        <p:txBody>
          <a:bodyPr lIns="0" tIns="0" rIns="0" bIns="0">
            <a:spAutoFit/>
          </a:bodyPr>
          <a:lstStyle>
            <a:lvl1pPr algn="r">
              <a:defRPr sz="800">
                <a:solidFill>
                  <a:schemeClr val="tx1"/>
                </a:solidFill>
              </a:defRPr>
            </a:lvl1pPr>
          </a:lstStyle>
          <a:p>
            <a:pPr fontAlgn="base">
              <a:spcBef>
                <a:spcPct val="0"/>
              </a:spcBef>
              <a:spcAft>
                <a:spcPct val="0"/>
              </a:spcAft>
            </a:pPr>
            <a:r>
              <a:rPr lang="en-US">
                <a:solidFill>
                  <a:srgbClr val="6B747B"/>
                </a:solidFill>
                <a:ea typeface="MS PGothic" pitchFamily="34" charset="-128"/>
              </a:rPr>
              <a:t>|</a:t>
            </a:r>
            <a:r>
              <a:rPr lang="en-US" sz="900" baseline="16000">
                <a:solidFill>
                  <a:srgbClr val="6B747B"/>
                </a:solidFill>
                <a:ea typeface="MS PGothic" pitchFamily="34" charset="-128"/>
              </a:rPr>
              <a:t>        </a:t>
            </a:r>
            <a:fld id="{C8A5DD0B-47B8-4FFF-85E0-6207ABAD9D9D}" type="slidenum">
              <a:rPr lang="en-US" smtClean="0">
                <a:solidFill>
                  <a:srgbClr val="6B747B"/>
                </a:solidFill>
                <a:ea typeface="MS PGothic" pitchFamily="34" charset="-128"/>
              </a:rPr>
              <a:pPr fontAlgn="base">
                <a:spcBef>
                  <a:spcPct val="0"/>
                </a:spcBef>
                <a:spcAft>
                  <a:spcPct val="0"/>
                </a:spcAft>
              </a:pPr>
              <a:t>‹N›</a:t>
            </a:fld>
            <a:endParaRPr lang="en-US">
              <a:solidFill>
                <a:srgbClr val="6B747B"/>
              </a:solidFill>
              <a:ea typeface="MS PGothic" pitchFamily="34" charset="-128"/>
            </a:endParaRPr>
          </a:p>
        </p:txBody>
      </p:sp>
      <p:cxnSp>
        <p:nvCxnSpPr>
          <p:cNvPr id="12" name="Connecteur droit 11"/>
          <p:cNvCxnSpPr/>
          <p:nvPr/>
        </p:nvCxnSpPr>
        <p:spPr>
          <a:xfrm>
            <a:off x="8958263" y="489273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8575675" y="4845106"/>
            <a:ext cx="0" cy="101600"/>
          </a:xfrm>
          <a:prstGeom prst="line">
            <a:avLst/>
          </a:prstGeom>
          <a:ln w="63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4" name="Footer Placeholder 4"/>
          <p:cNvSpPr>
            <a:spLocks noGrp="1"/>
          </p:cNvSpPr>
          <p:nvPr>
            <p:ph type="ftr" sz="quarter" idx="3"/>
          </p:nvPr>
        </p:nvSpPr>
        <p:spPr>
          <a:xfrm>
            <a:off x="2108863" y="4831178"/>
            <a:ext cx="5781302" cy="123111"/>
          </a:xfrm>
          <a:prstGeom prst="rect">
            <a:avLst/>
          </a:prstGeom>
        </p:spPr>
        <p:txBody>
          <a:bodyPr wrap="square" lIns="0" tIns="0" rIns="0" bIns="0">
            <a:spAutoFit/>
          </a:bodyPr>
          <a:lstStyle>
            <a:lvl1pPr algn="ctr">
              <a:defRPr sz="800">
                <a:solidFill>
                  <a:schemeClr val="tx1"/>
                </a:solidFill>
              </a:defRPr>
            </a:lvl1pPr>
          </a:lstStyle>
          <a:p>
            <a:r>
              <a:rPr lang="fr-FR">
                <a:solidFill>
                  <a:srgbClr val="6B747B"/>
                </a:solidFill>
              </a:rPr>
              <a:t>PRESENTATION TITLE</a:t>
            </a:r>
          </a:p>
        </p:txBody>
      </p:sp>
    </p:spTree>
    <p:extLst>
      <p:ext uri="{BB962C8B-B14F-4D97-AF65-F5344CB8AC3E}">
        <p14:creationId xmlns:p14="http://schemas.microsoft.com/office/powerpoint/2010/main" val="2696472542"/>
      </p:ext>
    </p:extLst>
  </p:cSld>
  <p:clrMapOvr>
    <a:masterClrMapping/>
  </p:clrMapOvr>
  <p:hf hdr="0" ftr="0" dt="0"/>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05978"/>
            <a:ext cx="8229600" cy="857250"/>
          </a:xfrm>
          <a:prstGeom prst="rect">
            <a:avLst/>
          </a:prstGeom>
        </p:spPr>
        <p:txBody>
          <a:bodyPr/>
          <a:lstStyle/>
          <a:p>
            <a:r>
              <a:rPr lang="it-IT"/>
              <a:t>Fare clic per modificare lo stile del titolo</a:t>
            </a:r>
          </a:p>
        </p:txBody>
      </p:sp>
      <p:sp>
        <p:nvSpPr>
          <p:cNvPr id="3" name="Segnaposto contenuto 2"/>
          <p:cNvSpPr>
            <a:spLocks noGrp="1"/>
          </p:cNvSpPr>
          <p:nvPr>
            <p:ph idx="1"/>
          </p:nvPr>
        </p:nvSpPr>
        <p:spPr>
          <a:xfrm>
            <a:off x="457200" y="1200151"/>
            <a:ext cx="8229600" cy="3394472"/>
          </a:xfrm>
          <a:prstGeom prst="rect">
            <a:avLst/>
          </a:prstGeo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a:xfrm>
            <a:off x="457200" y="4767263"/>
            <a:ext cx="2133600" cy="273844"/>
          </a:xfrm>
          <a:prstGeom prst="rect">
            <a:avLst/>
          </a:prstGeom>
        </p:spPr>
        <p:txBody>
          <a:bodyPr/>
          <a:lstStyle/>
          <a:p>
            <a:fld id="{9A4FFC8D-DA37-4B27-BD8A-9D59F98DE4C0}" type="datetimeFigureOut">
              <a:rPr lang="it-IT" smtClean="0"/>
              <a:t>30/04/21</a:t>
            </a:fld>
            <a:endParaRPr lang="it-IT"/>
          </a:p>
        </p:txBody>
      </p:sp>
      <p:sp>
        <p:nvSpPr>
          <p:cNvPr id="5" name="Segnaposto piè di pagina 4"/>
          <p:cNvSpPr>
            <a:spLocks noGrp="1"/>
          </p:cNvSpPr>
          <p:nvPr>
            <p:ph type="ftr" sz="quarter" idx="11"/>
          </p:nvPr>
        </p:nvSpPr>
        <p:spPr>
          <a:xfrm>
            <a:off x="3124200" y="4767263"/>
            <a:ext cx="2895600" cy="273844"/>
          </a:xfrm>
          <a:prstGeom prst="rect">
            <a:avLst/>
          </a:prstGeom>
        </p:spPr>
        <p:txBody>
          <a:bodyPr/>
          <a:lstStyle/>
          <a:p>
            <a:endParaRPr lang="it-IT"/>
          </a:p>
        </p:txBody>
      </p:sp>
      <p:sp>
        <p:nvSpPr>
          <p:cNvPr id="6" name="Segnaposto numero diapositiva 5"/>
          <p:cNvSpPr>
            <a:spLocks noGrp="1"/>
          </p:cNvSpPr>
          <p:nvPr>
            <p:ph type="sldNum" sz="quarter" idx="12"/>
          </p:nvPr>
        </p:nvSpPr>
        <p:spPr>
          <a:xfrm>
            <a:off x="6553200" y="4767263"/>
            <a:ext cx="2133600" cy="273844"/>
          </a:xfrm>
          <a:prstGeom prst="rect">
            <a:avLst/>
          </a:prstGeom>
        </p:spPr>
        <p:txBody>
          <a:bodyPr/>
          <a:lstStyle/>
          <a:p>
            <a:fld id="{551E6BAE-18D4-4B1B-8D9C-E2F7E7822FDC}" type="slidenum">
              <a:rPr lang="it-IT" smtClean="0"/>
              <a:t>‹N›</a:t>
            </a:fld>
            <a:endParaRPr lang="it-IT"/>
          </a:p>
        </p:txBody>
      </p:sp>
    </p:spTree>
    <p:extLst>
      <p:ext uri="{BB962C8B-B14F-4D97-AF65-F5344CB8AC3E}">
        <p14:creationId xmlns:p14="http://schemas.microsoft.com/office/powerpoint/2010/main" val="24759249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ntenu + image légendé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2" y="273601"/>
            <a:ext cx="8418875" cy="387798"/>
          </a:xfrm>
          <a:prstGeom prst="rect">
            <a:avLst/>
          </a:prstGeom>
        </p:spPr>
        <p:txBody>
          <a:bodyPr/>
          <a:lstStyle>
            <a:lvl1pPr>
              <a:defRPr/>
            </a:lvl1pPr>
          </a:lstStyle>
          <a:p>
            <a:r>
              <a:rPr lang="fr-FR"/>
              <a:t>Slide texte - 1 photo, corps 28</a:t>
            </a:r>
            <a:endParaRPr lang="en-US"/>
          </a:p>
        </p:txBody>
      </p:sp>
      <p:sp>
        <p:nvSpPr>
          <p:cNvPr id="8" name="Content Placeholder 2"/>
          <p:cNvSpPr>
            <a:spLocks noGrp="1"/>
          </p:cNvSpPr>
          <p:nvPr>
            <p:ph idx="13" hasCustomPrompt="1"/>
          </p:nvPr>
        </p:nvSpPr>
        <p:spPr>
          <a:xfrm>
            <a:off x="358775" y="1333056"/>
            <a:ext cx="3939453" cy="3362770"/>
          </a:xfrm>
          <a:prstGeom prst="rect">
            <a:avLst/>
          </a:prstGeom>
        </p:spPr>
        <p:txBody>
          <a:bodyPr/>
          <a:lstStyle>
            <a:lvl1pPr>
              <a:defRPr baseline="0"/>
            </a:lvl1pPr>
            <a:lvl3pPr marL="403205" indent="-133344">
              <a:buFont typeface="Arial" charset="0"/>
              <a:buChar char="•"/>
              <a:tabLst/>
              <a:defRPr/>
            </a:lvl3pPr>
          </a:lstStyle>
          <a:p>
            <a:pPr lvl="0"/>
            <a:r>
              <a:rPr lang="fr-FR"/>
              <a:t>Texte 1er niveau, corps 18</a:t>
            </a:r>
          </a:p>
          <a:p>
            <a:pPr lvl="1"/>
            <a:r>
              <a:rPr lang="fr-FR"/>
              <a:t>Texte 2e niveau, corps 16</a:t>
            </a:r>
          </a:p>
          <a:p>
            <a:pPr lvl="2"/>
            <a:r>
              <a:rPr lang="fr-FR"/>
              <a:t>Texte 3e niveau, corps 14</a:t>
            </a:r>
          </a:p>
        </p:txBody>
      </p:sp>
      <p:sp>
        <p:nvSpPr>
          <p:cNvPr id="31" name="Content Placeholder 2"/>
          <p:cNvSpPr>
            <a:spLocks noGrp="1"/>
          </p:cNvSpPr>
          <p:nvPr>
            <p:ph idx="17" hasCustomPrompt="1"/>
          </p:nvPr>
        </p:nvSpPr>
        <p:spPr>
          <a:xfrm>
            <a:off x="360002" y="712802"/>
            <a:ext cx="8418875" cy="349131"/>
          </a:xfrm>
          <a:prstGeom prst="rect">
            <a:avLst/>
          </a:prstGeom>
        </p:spPr>
        <p:txBody>
          <a:bodyPr/>
          <a:lstStyle>
            <a:lvl1pPr marL="0" indent="0">
              <a:buNone/>
              <a:defRPr sz="2200" b="0" baseline="0">
                <a:solidFill>
                  <a:schemeClr val="tx1"/>
                </a:solidFill>
              </a:defRPr>
            </a:lvl1pPr>
            <a:lvl2pPr marL="266687" indent="0">
              <a:buNone/>
              <a:defRPr/>
            </a:lvl2pPr>
            <a:lvl3pPr marL="685766" indent="0">
              <a:buNone/>
              <a:defRPr/>
            </a:lvl3pPr>
            <a:lvl4pPr marL="1028649" indent="0">
              <a:buNone/>
              <a:defRPr/>
            </a:lvl4pPr>
            <a:lvl5pPr marL="1371532" indent="0">
              <a:buNone/>
              <a:defRPr/>
            </a:lvl5pPr>
          </a:lstStyle>
          <a:p>
            <a:pPr lvl="0"/>
            <a:r>
              <a:rPr lang="fr-FR"/>
              <a:t>Sous-titre, corps 22</a:t>
            </a:r>
            <a:endParaRPr lang="en-US"/>
          </a:p>
        </p:txBody>
      </p:sp>
      <p:sp>
        <p:nvSpPr>
          <p:cNvPr id="7" name="Espace réservé pour une image  6"/>
          <p:cNvSpPr>
            <a:spLocks noGrp="1"/>
          </p:cNvSpPr>
          <p:nvPr>
            <p:ph type="pic" sz="quarter" idx="18"/>
          </p:nvPr>
        </p:nvSpPr>
        <p:spPr>
          <a:xfrm>
            <a:off x="4572004" y="987425"/>
            <a:ext cx="4206875" cy="3320298"/>
          </a:xfrm>
          <a:prstGeom prst="rect">
            <a:avLst/>
          </a:prstGeom>
        </p:spPr>
        <p:txBody>
          <a:bodyPr/>
          <a:lstStyle/>
          <a:p>
            <a:r>
              <a:rPr lang="en-US"/>
              <a:t>Click icon to add picture</a:t>
            </a:r>
            <a:endParaRPr lang="fr-FR"/>
          </a:p>
        </p:txBody>
      </p:sp>
      <p:sp>
        <p:nvSpPr>
          <p:cNvPr id="10" name="Rectangle 9"/>
          <p:cNvSpPr/>
          <p:nvPr/>
        </p:nvSpPr>
        <p:spPr>
          <a:xfrm>
            <a:off x="4572003" y="4305032"/>
            <a:ext cx="4206875" cy="390307"/>
          </a:xfrm>
          <a:prstGeom prst="rect">
            <a:avLst/>
          </a:prstGeom>
          <a:solidFill>
            <a:srgbClr val="E7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endParaRPr lang="fr-FR" sz="1800">
              <a:solidFill>
                <a:srgbClr val="FFFFFF"/>
              </a:solidFill>
            </a:endParaRPr>
          </a:p>
        </p:txBody>
      </p:sp>
      <p:sp>
        <p:nvSpPr>
          <p:cNvPr id="13" name="Espace réservé du texte 12"/>
          <p:cNvSpPr>
            <a:spLocks noGrp="1"/>
          </p:cNvSpPr>
          <p:nvPr>
            <p:ph type="body" sz="quarter" idx="19" hasCustomPrompt="1"/>
          </p:nvPr>
        </p:nvSpPr>
        <p:spPr>
          <a:xfrm>
            <a:off x="4698855" y="4421781"/>
            <a:ext cx="3946672" cy="146050"/>
          </a:xfrm>
          <a:prstGeom prst="rect">
            <a:avLst/>
          </a:prstGeom>
        </p:spPr>
        <p:txBody>
          <a:bodyPr/>
          <a:lstStyle>
            <a:lvl1pPr marL="0" indent="0" algn="r">
              <a:buNone/>
              <a:defRPr sz="1400" b="0" i="1">
                <a:solidFill>
                  <a:schemeClr val="tx1"/>
                </a:solidFill>
              </a:defRPr>
            </a:lvl1pPr>
          </a:lstStyle>
          <a:p>
            <a:pPr lvl="0"/>
            <a:r>
              <a:rPr lang="fr-FR"/>
              <a:t>Légende, corps 14</a:t>
            </a:r>
          </a:p>
        </p:txBody>
      </p:sp>
      <p:sp>
        <p:nvSpPr>
          <p:cNvPr id="11" name="Footer Placeholder 4"/>
          <p:cNvSpPr>
            <a:spLocks noGrp="1"/>
          </p:cNvSpPr>
          <p:nvPr>
            <p:ph type="ftr" sz="quarter" idx="3"/>
          </p:nvPr>
        </p:nvSpPr>
        <p:spPr>
          <a:xfrm>
            <a:off x="2108863" y="4831178"/>
            <a:ext cx="5781302" cy="123111"/>
          </a:xfrm>
          <a:prstGeom prst="rect">
            <a:avLst/>
          </a:prstGeom>
        </p:spPr>
        <p:txBody>
          <a:bodyPr wrap="square" lIns="0" tIns="0" rIns="0" bIns="0">
            <a:spAutoFit/>
          </a:bodyPr>
          <a:lstStyle>
            <a:lvl1pPr algn="ctr">
              <a:defRPr sz="800">
                <a:solidFill>
                  <a:schemeClr val="tx1"/>
                </a:solidFill>
              </a:defRPr>
            </a:lvl1pPr>
          </a:lstStyle>
          <a:p>
            <a:r>
              <a:rPr lang="fr-FR">
                <a:solidFill>
                  <a:srgbClr val="6B747B"/>
                </a:solidFill>
              </a:rPr>
              <a:t>PRESENTATION TITLE</a:t>
            </a:r>
          </a:p>
        </p:txBody>
      </p:sp>
      <p:sp>
        <p:nvSpPr>
          <p:cNvPr id="12" name="Slide Number Placeholder 5"/>
          <p:cNvSpPr>
            <a:spLocks noGrp="1"/>
          </p:cNvSpPr>
          <p:nvPr>
            <p:ph type="sldNum" sz="quarter" idx="4"/>
          </p:nvPr>
        </p:nvSpPr>
        <p:spPr>
          <a:xfrm>
            <a:off x="8467496" y="4831178"/>
            <a:ext cx="311061" cy="246221"/>
          </a:xfrm>
          <a:prstGeom prst="rect">
            <a:avLst/>
          </a:prstGeom>
        </p:spPr>
        <p:txBody>
          <a:bodyPr lIns="0" tIns="0" rIns="0" bIns="0">
            <a:spAutoFit/>
          </a:bodyPr>
          <a:lstStyle>
            <a:lvl1pPr algn="r">
              <a:defRPr sz="800">
                <a:solidFill>
                  <a:schemeClr val="tx1"/>
                </a:solidFill>
              </a:defRPr>
            </a:lvl1pPr>
          </a:lstStyle>
          <a:p>
            <a:pPr fontAlgn="base">
              <a:spcBef>
                <a:spcPct val="0"/>
              </a:spcBef>
              <a:spcAft>
                <a:spcPct val="0"/>
              </a:spcAft>
            </a:pPr>
            <a:r>
              <a:rPr lang="en-US">
                <a:solidFill>
                  <a:srgbClr val="6B747B"/>
                </a:solidFill>
                <a:ea typeface="MS PGothic" pitchFamily="34" charset="-128"/>
              </a:rPr>
              <a:t>|</a:t>
            </a:r>
            <a:r>
              <a:rPr lang="en-US" sz="900" baseline="16000">
                <a:solidFill>
                  <a:srgbClr val="6B747B"/>
                </a:solidFill>
                <a:ea typeface="MS PGothic" pitchFamily="34" charset="-128"/>
              </a:rPr>
              <a:t>        </a:t>
            </a:r>
            <a:fld id="{C8A5DD0B-47B8-4FFF-85E0-6207ABAD9D9D}" type="slidenum">
              <a:rPr lang="en-US" smtClean="0">
                <a:solidFill>
                  <a:srgbClr val="6B747B"/>
                </a:solidFill>
                <a:ea typeface="MS PGothic" pitchFamily="34" charset="-128"/>
              </a:rPr>
              <a:pPr fontAlgn="base">
                <a:spcBef>
                  <a:spcPct val="0"/>
                </a:spcBef>
                <a:spcAft>
                  <a:spcPct val="0"/>
                </a:spcAft>
              </a:pPr>
              <a:t>‹N›</a:t>
            </a:fld>
            <a:endParaRPr lang="en-US">
              <a:solidFill>
                <a:srgbClr val="6B747B"/>
              </a:solidFill>
              <a:ea typeface="MS PGothic" pitchFamily="34" charset="-128"/>
            </a:endParaRPr>
          </a:p>
        </p:txBody>
      </p:sp>
      <p:cxnSp>
        <p:nvCxnSpPr>
          <p:cNvPr id="14" name="Connecteur droit 13"/>
          <p:cNvCxnSpPr/>
          <p:nvPr/>
        </p:nvCxnSpPr>
        <p:spPr>
          <a:xfrm>
            <a:off x="8958263" y="489273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8575675" y="4845106"/>
            <a:ext cx="0" cy="101600"/>
          </a:xfrm>
          <a:prstGeom prst="line">
            <a:avLst/>
          </a:prstGeom>
          <a:ln w="63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8454570"/>
      </p:ext>
    </p:extLst>
  </p:cSld>
  <p:clrMapOvr>
    <a:masterClrMapping/>
  </p:clrMapOvr>
  <p:hf hdr="0" ftr="0" dt="0"/>
  <p:extLst>
    <p:ext uri="{DCECCB84-F9BA-43D5-87BE-67443E8EF086}">
      <p15:sldGuideLst xmlns:p15="http://schemas.microsoft.com/office/powerpoint/2012/main">
        <p15:guide id="3"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Image légendé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2" y="273601"/>
            <a:ext cx="8418875" cy="387798"/>
          </a:xfrm>
          <a:prstGeom prst="rect">
            <a:avLst/>
          </a:prstGeom>
        </p:spPr>
        <p:txBody>
          <a:bodyPr/>
          <a:lstStyle>
            <a:lvl1pPr>
              <a:defRPr/>
            </a:lvl1pPr>
          </a:lstStyle>
          <a:p>
            <a:r>
              <a:rPr lang="fr-FR"/>
              <a:t>Slide texte - 1 photo, corps 28</a:t>
            </a:r>
            <a:endParaRPr lang="en-US"/>
          </a:p>
        </p:txBody>
      </p:sp>
      <p:sp>
        <p:nvSpPr>
          <p:cNvPr id="31" name="Content Placeholder 2"/>
          <p:cNvSpPr>
            <a:spLocks noGrp="1"/>
          </p:cNvSpPr>
          <p:nvPr>
            <p:ph idx="17" hasCustomPrompt="1"/>
          </p:nvPr>
        </p:nvSpPr>
        <p:spPr>
          <a:xfrm>
            <a:off x="360002" y="712802"/>
            <a:ext cx="8418875" cy="349131"/>
          </a:xfrm>
          <a:prstGeom prst="rect">
            <a:avLst/>
          </a:prstGeom>
        </p:spPr>
        <p:txBody>
          <a:bodyPr/>
          <a:lstStyle>
            <a:lvl1pPr marL="0" indent="0">
              <a:buNone/>
              <a:defRPr sz="2200" b="0" baseline="0">
                <a:solidFill>
                  <a:schemeClr val="tx1"/>
                </a:solidFill>
              </a:defRPr>
            </a:lvl1pPr>
            <a:lvl2pPr marL="266687" indent="0">
              <a:buNone/>
              <a:defRPr/>
            </a:lvl2pPr>
            <a:lvl3pPr marL="685766" indent="0">
              <a:buNone/>
              <a:defRPr/>
            </a:lvl3pPr>
            <a:lvl4pPr marL="1028649" indent="0">
              <a:buNone/>
              <a:defRPr/>
            </a:lvl4pPr>
            <a:lvl5pPr marL="1371532" indent="0">
              <a:buNone/>
              <a:defRPr/>
            </a:lvl5pPr>
          </a:lstStyle>
          <a:p>
            <a:pPr lvl="0"/>
            <a:r>
              <a:rPr lang="fr-FR"/>
              <a:t>Sous-titre, corps 22</a:t>
            </a:r>
            <a:endParaRPr lang="en-US"/>
          </a:p>
        </p:txBody>
      </p:sp>
      <p:sp>
        <p:nvSpPr>
          <p:cNvPr id="7" name="Espace réservé pour une image  6"/>
          <p:cNvSpPr>
            <a:spLocks noGrp="1"/>
          </p:cNvSpPr>
          <p:nvPr>
            <p:ph type="pic" sz="quarter" idx="18"/>
          </p:nvPr>
        </p:nvSpPr>
        <p:spPr>
          <a:xfrm>
            <a:off x="358777" y="1239838"/>
            <a:ext cx="8420101" cy="3106736"/>
          </a:xfrm>
          <a:prstGeom prst="rect">
            <a:avLst/>
          </a:prstGeom>
        </p:spPr>
        <p:txBody>
          <a:bodyPr/>
          <a:lstStyle/>
          <a:p>
            <a:r>
              <a:rPr lang="en-US"/>
              <a:t>Click icon to add picture</a:t>
            </a:r>
            <a:endParaRPr lang="fr-FR"/>
          </a:p>
        </p:txBody>
      </p:sp>
      <p:sp>
        <p:nvSpPr>
          <p:cNvPr id="10" name="Rectangle 9"/>
          <p:cNvSpPr/>
          <p:nvPr/>
        </p:nvSpPr>
        <p:spPr>
          <a:xfrm>
            <a:off x="358775" y="4305521"/>
            <a:ext cx="8420100" cy="390307"/>
          </a:xfrm>
          <a:prstGeom prst="rect">
            <a:avLst/>
          </a:prstGeom>
          <a:solidFill>
            <a:srgbClr val="E7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endParaRPr lang="fr-FR" sz="1800">
              <a:solidFill>
                <a:srgbClr val="FFFFFF"/>
              </a:solidFill>
            </a:endParaRPr>
          </a:p>
        </p:txBody>
      </p:sp>
      <p:sp>
        <p:nvSpPr>
          <p:cNvPr id="13" name="Espace réservé du texte 12"/>
          <p:cNvSpPr>
            <a:spLocks noGrp="1"/>
          </p:cNvSpPr>
          <p:nvPr>
            <p:ph type="body" sz="quarter" idx="19" hasCustomPrompt="1"/>
          </p:nvPr>
        </p:nvSpPr>
        <p:spPr>
          <a:xfrm>
            <a:off x="470415" y="4420800"/>
            <a:ext cx="8175112" cy="146050"/>
          </a:xfrm>
          <a:prstGeom prst="rect">
            <a:avLst/>
          </a:prstGeom>
        </p:spPr>
        <p:txBody>
          <a:bodyPr/>
          <a:lstStyle>
            <a:lvl1pPr marL="0" indent="0" algn="r">
              <a:buNone/>
              <a:defRPr sz="1400" b="0" i="1">
                <a:solidFill>
                  <a:schemeClr val="tx1"/>
                </a:solidFill>
              </a:defRPr>
            </a:lvl1pPr>
          </a:lstStyle>
          <a:p>
            <a:pPr lvl="0"/>
            <a:r>
              <a:rPr lang="fr-FR"/>
              <a:t>Légende, corps 14</a:t>
            </a:r>
          </a:p>
        </p:txBody>
      </p:sp>
      <p:sp>
        <p:nvSpPr>
          <p:cNvPr id="9" name="Footer Placeholder 4"/>
          <p:cNvSpPr>
            <a:spLocks noGrp="1"/>
          </p:cNvSpPr>
          <p:nvPr>
            <p:ph type="ftr" sz="quarter" idx="3"/>
          </p:nvPr>
        </p:nvSpPr>
        <p:spPr>
          <a:xfrm>
            <a:off x="2108863" y="4831178"/>
            <a:ext cx="5781302" cy="123111"/>
          </a:xfrm>
          <a:prstGeom prst="rect">
            <a:avLst/>
          </a:prstGeom>
        </p:spPr>
        <p:txBody>
          <a:bodyPr wrap="square" lIns="0" tIns="0" rIns="0" bIns="0">
            <a:spAutoFit/>
          </a:bodyPr>
          <a:lstStyle>
            <a:lvl1pPr algn="ctr">
              <a:defRPr sz="800">
                <a:solidFill>
                  <a:schemeClr val="tx1"/>
                </a:solidFill>
              </a:defRPr>
            </a:lvl1pPr>
          </a:lstStyle>
          <a:p>
            <a:r>
              <a:rPr lang="fr-FR">
                <a:solidFill>
                  <a:srgbClr val="6B747B"/>
                </a:solidFill>
              </a:rPr>
              <a:t>PRESENTATION TITLE</a:t>
            </a:r>
          </a:p>
        </p:txBody>
      </p:sp>
      <p:sp>
        <p:nvSpPr>
          <p:cNvPr id="11" name="Slide Number Placeholder 5"/>
          <p:cNvSpPr>
            <a:spLocks noGrp="1"/>
          </p:cNvSpPr>
          <p:nvPr>
            <p:ph type="sldNum" sz="quarter" idx="4"/>
          </p:nvPr>
        </p:nvSpPr>
        <p:spPr>
          <a:xfrm>
            <a:off x="8467496" y="4831178"/>
            <a:ext cx="311061" cy="246221"/>
          </a:xfrm>
          <a:prstGeom prst="rect">
            <a:avLst/>
          </a:prstGeom>
        </p:spPr>
        <p:txBody>
          <a:bodyPr lIns="0" tIns="0" rIns="0" bIns="0">
            <a:spAutoFit/>
          </a:bodyPr>
          <a:lstStyle>
            <a:lvl1pPr algn="r">
              <a:defRPr sz="800">
                <a:solidFill>
                  <a:schemeClr val="tx1"/>
                </a:solidFill>
              </a:defRPr>
            </a:lvl1pPr>
          </a:lstStyle>
          <a:p>
            <a:pPr fontAlgn="base">
              <a:spcBef>
                <a:spcPct val="0"/>
              </a:spcBef>
              <a:spcAft>
                <a:spcPct val="0"/>
              </a:spcAft>
            </a:pPr>
            <a:r>
              <a:rPr lang="en-US">
                <a:solidFill>
                  <a:srgbClr val="6B747B"/>
                </a:solidFill>
                <a:ea typeface="MS PGothic" pitchFamily="34" charset="-128"/>
              </a:rPr>
              <a:t>|</a:t>
            </a:r>
            <a:r>
              <a:rPr lang="en-US" sz="900" baseline="16000">
                <a:solidFill>
                  <a:srgbClr val="6B747B"/>
                </a:solidFill>
                <a:ea typeface="MS PGothic" pitchFamily="34" charset="-128"/>
              </a:rPr>
              <a:t>        </a:t>
            </a:r>
            <a:fld id="{C8A5DD0B-47B8-4FFF-85E0-6207ABAD9D9D}" type="slidenum">
              <a:rPr lang="en-US" smtClean="0">
                <a:solidFill>
                  <a:srgbClr val="6B747B"/>
                </a:solidFill>
                <a:ea typeface="MS PGothic" pitchFamily="34" charset="-128"/>
              </a:rPr>
              <a:pPr fontAlgn="base">
                <a:spcBef>
                  <a:spcPct val="0"/>
                </a:spcBef>
                <a:spcAft>
                  <a:spcPct val="0"/>
                </a:spcAft>
              </a:pPr>
              <a:t>‹N›</a:t>
            </a:fld>
            <a:endParaRPr lang="en-US">
              <a:solidFill>
                <a:srgbClr val="6B747B"/>
              </a:solidFill>
              <a:ea typeface="MS PGothic" pitchFamily="34" charset="-128"/>
            </a:endParaRPr>
          </a:p>
        </p:txBody>
      </p:sp>
      <p:cxnSp>
        <p:nvCxnSpPr>
          <p:cNvPr id="12" name="Connecteur droit 11"/>
          <p:cNvCxnSpPr/>
          <p:nvPr/>
        </p:nvCxnSpPr>
        <p:spPr>
          <a:xfrm>
            <a:off x="8958263" y="489273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8575675" y="4845106"/>
            <a:ext cx="0" cy="101600"/>
          </a:xfrm>
          <a:prstGeom prst="line">
            <a:avLst/>
          </a:prstGeom>
          <a:ln w="63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5908414"/>
      </p:ext>
    </p:extLst>
  </p:cSld>
  <p:clrMapOvr>
    <a:masterClrMapping/>
  </p:clrMapOvr>
  <p:hf hdr="0" ftr="0" dt="0"/>
  <p:extLst>
    <p:ext uri="{DCECCB84-F9BA-43D5-87BE-67443E8EF086}">
      <p15:sldGuideLst xmlns:p15="http://schemas.microsoft.com/office/powerpoint/2012/main">
        <p15:guide id="3"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Graphique">
    <p:spTree>
      <p:nvGrpSpPr>
        <p:cNvPr id="1" name=""/>
        <p:cNvGrpSpPr/>
        <p:nvPr/>
      </p:nvGrpSpPr>
      <p:grpSpPr>
        <a:xfrm>
          <a:off x="0" y="0"/>
          <a:ext cx="0" cy="0"/>
          <a:chOff x="0" y="0"/>
          <a:chExt cx="0" cy="0"/>
        </a:xfrm>
      </p:grpSpPr>
      <p:sp>
        <p:nvSpPr>
          <p:cNvPr id="7" name="Rectangle 6"/>
          <p:cNvSpPr/>
          <p:nvPr/>
        </p:nvSpPr>
        <p:spPr>
          <a:xfrm>
            <a:off x="358777" y="1239841"/>
            <a:ext cx="8420101" cy="3455987"/>
          </a:xfrm>
          <a:prstGeom prst="rect">
            <a:avLst/>
          </a:prstGeom>
          <a:solidFill>
            <a:srgbClr val="EDE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endParaRPr lang="fr-FR" sz="1800">
              <a:solidFill>
                <a:srgbClr val="FFFFFF"/>
              </a:solidFill>
            </a:endParaRPr>
          </a:p>
        </p:txBody>
      </p:sp>
      <p:sp>
        <p:nvSpPr>
          <p:cNvPr id="2" name="Title 1"/>
          <p:cNvSpPr>
            <a:spLocks noGrp="1"/>
          </p:cNvSpPr>
          <p:nvPr>
            <p:ph type="title" hasCustomPrompt="1"/>
          </p:nvPr>
        </p:nvSpPr>
        <p:spPr>
          <a:xfrm>
            <a:off x="360002" y="273601"/>
            <a:ext cx="8418875" cy="387798"/>
          </a:xfrm>
          <a:prstGeom prst="rect">
            <a:avLst/>
          </a:prstGeom>
        </p:spPr>
        <p:txBody>
          <a:bodyPr/>
          <a:lstStyle>
            <a:lvl1pPr>
              <a:defRPr/>
            </a:lvl1pPr>
          </a:lstStyle>
          <a:p>
            <a:r>
              <a:rPr lang="fr-FR"/>
              <a:t>Conclusion, corps 28</a:t>
            </a:r>
            <a:endParaRPr lang="en-US"/>
          </a:p>
        </p:txBody>
      </p:sp>
      <p:sp>
        <p:nvSpPr>
          <p:cNvPr id="8" name="Content Placeholder 2"/>
          <p:cNvSpPr>
            <a:spLocks noGrp="1"/>
          </p:cNvSpPr>
          <p:nvPr>
            <p:ph idx="13" hasCustomPrompt="1"/>
          </p:nvPr>
        </p:nvSpPr>
        <p:spPr>
          <a:xfrm>
            <a:off x="502890" y="1364401"/>
            <a:ext cx="3909928" cy="341366"/>
          </a:xfrm>
          <a:prstGeom prst="rect">
            <a:avLst/>
          </a:prstGeom>
        </p:spPr>
        <p:txBody>
          <a:bodyPr/>
          <a:lstStyle>
            <a:lvl1pPr>
              <a:defRPr baseline="0"/>
            </a:lvl1pPr>
            <a:lvl2pPr marL="271451" indent="-136519">
              <a:tabLst/>
              <a:defRPr/>
            </a:lvl2pPr>
            <a:lvl3pPr marL="385745" indent="-131757">
              <a:buFont typeface="Arial" charset="0"/>
              <a:buChar char="•"/>
              <a:tabLst/>
              <a:defRPr/>
            </a:lvl3pPr>
          </a:lstStyle>
          <a:p>
            <a:pPr lvl="0"/>
            <a:r>
              <a:rPr lang="fr-FR"/>
              <a:t>Texte 1er niveau, corps 20</a:t>
            </a:r>
          </a:p>
        </p:txBody>
      </p:sp>
      <p:sp>
        <p:nvSpPr>
          <p:cNvPr id="31" name="Content Placeholder 2"/>
          <p:cNvSpPr>
            <a:spLocks noGrp="1"/>
          </p:cNvSpPr>
          <p:nvPr>
            <p:ph idx="17" hasCustomPrompt="1"/>
          </p:nvPr>
        </p:nvSpPr>
        <p:spPr>
          <a:xfrm>
            <a:off x="360002" y="712802"/>
            <a:ext cx="8418875" cy="349131"/>
          </a:xfrm>
          <a:prstGeom prst="rect">
            <a:avLst/>
          </a:prstGeom>
        </p:spPr>
        <p:txBody>
          <a:bodyPr/>
          <a:lstStyle>
            <a:lvl1pPr marL="0" indent="0">
              <a:buNone/>
              <a:defRPr sz="2200" b="0" baseline="0">
                <a:solidFill>
                  <a:schemeClr val="tx1"/>
                </a:solidFill>
              </a:defRPr>
            </a:lvl1pPr>
            <a:lvl2pPr marL="266687" indent="0">
              <a:buNone/>
              <a:defRPr/>
            </a:lvl2pPr>
            <a:lvl3pPr marL="685766" indent="0">
              <a:buNone/>
              <a:defRPr/>
            </a:lvl3pPr>
            <a:lvl4pPr marL="1028649" indent="0">
              <a:buNone/>
              <a:defRPr/>
            </a:lvl4pPr>
            <a:lvl5pPr marL="1371532" indent="0">
              <a:buNone/>
              <a:defRPr/>
            </a:lvl5pPr>
          </a:lstStyle>
          <a:p>
            <a:pPr lvl="0"/>
            <a:r>
              <a:rPr lang="fr-FR"/>
              <a:t>Sous-titre, corps 22</a:t>
            </a:r>
            <a:endParaRPr lang="en-US"/>
          </a:p>
        </p:txBody>
      </p:sp>
      <p:sp>
        <p:nvSpPr>
          <p:cNvPr id="4" name="Espace réservé du graphique 3"/>
          <p:cNvSpPr>
            <a:spLocks noGrp="1"/>
          </p:cNvSpPr>
          <p:nvPr>
            <p:ph type="chart" sz="quarter" idx="18"/>
          </p:nvPr>
        </p:nvSpPr>
        <p:spPr>
          <a:xfrm>
            <a:off x="502890" y="1709738"/>
            <a:ext cx="8069740" cy="2878119"/>
          </a:xfrm>
          <a:prstGeom prst="rect">
            <a:avLst/>
          </a:prstGeom>
        </p:spPr>
        <p:txBody>
          <a:bodyPr/>
          <a:lstStyle/>
          <a:p>
            <a:r>
              <a:rPr lang="en-US"/>
              <a:t>Click icon to add chart</a:t>
            </a:r>
            <a:endParaRPr lang="fr-FR"/>
          </a:p>
        </p:txBody>
      </p:sp>
      <p:sp>
        <p:nvSpPr>
          <p:cNvPr id="9" name="Espace réservé du texte 8"/>
          <p:cNvSpPr>
            <a:spLocks noGrp="1"/>
          </p:cNvSpPr>
          <p:nvPr>
            <p:ph type="body" sz="quarter" idx="19" hasCustomPrompt="1"/>
          </p:nvPr>
        </p:nvSpPr>
        <p:spPr>
          <a:xfrm>
            <a:off x="502891" y="4424648"/>
            <a:ext cx="2684462" cy="168495"/>
          </a:xfrm>
          <a:prstGeom prst="rect">
            <a:avLst/>
          </a:prstGeom>
        </p:spPr>
        <p:txBody>
          <a:bodyPr/>
          <a:lstStyle>
            <a:lvl1pPr marL="0" indent="0">
              <a:buNone/>
              <a:defRPr sz="1200" b="0">
                <a:solidFill>
                  <a:schemeClr val="tx1"/>
                </a:solidFill>
              </a:defRPr>
            </a:lvl1pPr>
          </a:lstStyle>
          <a:p>
            <a:pPr lvl="0"/>
            <a:r>
              <a:rPr lang="fr-FR"/>
              <a:t>Source du graphique</a:t>
            </a:r>
          </a:p>
        </p:txBody>
      </p:sp>
      <p:sp>
        <p:nvSpPr>
          <p:cNvPr id="10" name="Footer Placeholder 4"/>
          <p:cNvSpPr>
            <a:spLocks noGrp="1"/>
          </p:cNvSpPr>
          <p:nvPr>
            <p:ph type="ftr" sz="quarter" idx="3"/>
          </p:nvPr>
        </p:nvSpPr>
        <p:spPr>
          <a:xfrm>
            <a:off x="2108863" y="4831178"/>
            <a:ext cx="5781302" cy="123111"/>
          </a:xfrm>
          <a:prstGeom prst="rect">
            <a:avLst/>
          </a:prstGeom>
        </p:spPr>
        <p:txBody>
          <a:bodyPr wrap="square" lIns="0" tIns="0" rIns="0" bIns="0">
            <a:spAutoFit/>
          </a:bodyPr>
          <a:lstStyle>
            <a:lvl1pPr algn="ctr">
              <a:defRPr sz="800">
                <a:solidFill>
                  <a:schemeClr val="tx1"/>
                </a:solidFill>
              </a:defRPr>
            </a:lvl1pPr>
          </a:lstStyle>
          <a:p>
            <a:r>
              <a:rPr lang="fr-FR">
                <a:solidFill>
                  <a:srgbClr val="6B747B"/>
                </a:solidFill>
              </a:rPr>
              <a:t>PRESENTATION TITLE</a:t>
            </a:r>
          </a:p>
        </p:txBody>
      </p:sp>
      <p:sp>
        <p:nvSpPr>
          <p:cNvPr id="11" name="Slide Number Placeholder 5"/>
          <p:cNvSpPr>
            <a:spLocks noGrp="1"/>
          </p:cNvSpPr>
          <p:nvPr>
            <p:ph type="sldNum" sz="quarter" idx="4"/>
          </p:nvPr>
        </p:nvSpPr>
        <p:spPr>
          <a:xfrm>
            <a:off x="8467496" y="4831178"/>
            <a:ext cx="311061" cy="246221"/>
          </a:xfrm>
          <a:prstGeom prst="rect">
            <a:avLst/>
          </a:prstGeom>
        </p:spPr>
        <p:txBody>
          <a:bodyPr lIns="0" tIns="0" rIns="0" bIns="0">
            <a:spAutoFit/>
          </a:bodyPr>
          <a:lstStyle>
            <a:lvl1pPr algn="r">
              <a:defRPr sz="800">
                <a:solidFill>
                  <a:schemeClr val="tx1"/>
                </a:solidFill>
              </a:defRPr>
            </a:lvl1pPr>
          </a:lstStyle>
          <a:p>
            <a:pPr fontAlgn="base">
              <a:spcBef>
                <a:spcPct val="0"/>
              </a:spcBef>
              <a:spcAft>
                <a:spcPct val="0"/>
              </a:spcAft>
            </a:pPr>
            <a:r>
              <a:rPr lang="en-US">
                <a:solidFill>
                  <a:srgbClr val="6B747B"/>
                </a:solidFill>
                <a:ea typeface="MS PGothic" pitchFamily="34" charset="-128"/>
              </a:rPr>
              <a:t>|</a:t>
            </a:r>
            <a:r>
              <a:rPr lang="en-US" sz="900" baseline="16000">
                <a:solidFill>
                  <a:srgbClr val="6B747B"/>
                </a:solidFill>
                <a:ea typeface="MS PGothic" pitchFamily="34" charset="-128"/>
              </a:rPr>
              <a:t>        </a:t>
            </a:r>
            <a:fld id="{C8A5DD0B-47B8-4FFF-85E0-6207ABAD9D9D}" type="slidenum">
              <a:rPr lang="en-US" smtClean="0">
                <a:solidFill>
                  <a:srgbClr val="6B747B"/>
                </a:solidFill>
                <a:ea typeface="MS PGothic" pitchFamily="34" charset="-128"/>
              </a:rPr>
              <a:pPr fontAlgn="base">
                <a:spcBef>
                  <a:spcPct val="0"/>
                </a:spcBef>
                <a:spcAft>
                  <a:spcPct val="0"/>
                </a:spcAft>
              </a:pPr>
              <a:t>‹N›</a:t>
            </a:fld>
            <a:endParaRPr lang="en-US">
              <a:solidFill>
                <a:srgbClr val="6B747B"/>
              </a:solidFill>
              <a:ea typeface="MS PGothic" pitchFamily="34" charset="-128"/>
            </a:endParaRPr>
          </a:p>
        </p:txBody>
      </p:sp>
      <p:cxnSp>
        <p:nvCxnSpPr>
          <p:cNvPr id="12" name="Connecteur droit 11"/>
          <p:cNvCxnSpPr/>
          <p:nvPr/>
        </p:nvCxnSpPr>
        <p:spPr>
          <a:xfrm>
            <a:off x="8958263" y="489273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8575675" y="4845106"/>
            <a:ext cx="0" cy="101600"/>
          </a:xfrm>
          <a:prstGeom prst="line">
            <a:avLst/>
          </a:prstGeom>
          <a:ln w="63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1733671"/>
      </p:ext>
    </p:extLst>
  </p:cSld>
  <p:clrMapOvr>
    <a:masterClrMapping/>
  </p:clrMapOvr>
  <p:hf hdr="0" ftr="0" dt="0"/>
  <p:extLst>
    <p:ext uri="{DCECCB84-F9BA-43D5-87BE-67443E8EF086}">
      <p15:sldGuideLst xmlns:p15="http://schemas.microsoft.com/office/powerpoint/2012/main">
        <p15:guide id="5" pos="2980">
          <p15:clr>
            <a:srgbClr val="FBAE40"/>
          </p15:clr>
        </p15:guide>
        <p15:guide id="7" pos="30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ablea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2" y="273601"/>
            <a:ext cx="8418875" cy="387798"/>
          </a:xfrm>
          <a:prstGeom prst="rect">
            <a:avLst/>
          </a:prstGeom>
        </p:spPr>
        <p:txBody>
          <a:bodyPr/>
          <a:lstStyle>
            <a:lvl1pPr>
              <a:defRPr/>
            </a:lvl1pPr>
          </a:lstStyle>
          <a:p>
            <a:r>
              <a:rPr lang="fr-FR"/>
              <a:t>Conclusion, corps 28</a:t>
            </a:r>
            <a:endParaRPr lang="en-US"/>
          </a:p>
        </p:txBody>
      </p:sp>
      <p:sp>
        <p:nvSpPr>
          <p:cNvPr id="31" name="Content Placeholder 2"/>
          <p:cNvSpPr>
            <a:spLocks noGrp="1"/>
          </p:cNvSpPr>
          <p:nvPr>
            <p:ph idx="17" hasCustomPrompt="1"/>
          </p:nvPr>
        </p:nvSpPr>
        <p:spPr>
          <a:xfrm>
            <a:off x="360002" y="712802"/>
            <a:ext cx="8418875" cy="349131"/>
          </a:xfrm>
          <a:prstGeom prst="rect">
            <a:avLst/>
          </a:prstGeom>
        </p:spPr>
        <p:txBody>
          <a:bodyPr/>
          <a:lstStyle>
            <a:lvl1pPr marL="0" indent="0">
              <a:buNone/>
              <a:defRPr sz="2200" b="0" baseline="0">
                <a:solidFill>
                  <a:schemeClr val="tx1"/>
                </a:solidFill>
              </a:defRPr>
            </a:lvl1pPr>
            <a:lvl2pPr marL="266687" indent="0">
              <a:buNone/>
              <a:defRPr/>
            </a:lvl2pPr>
            <a:lvl3pPr marL="685766" indent="0">
              <a:buNone/>
              <a:defRPr/>
            </a:lvl3pPr>
            <a:lvl4pPr marL="1028649" indent="0">
              <a:buNone/>
              <a:defRPr/>
            </a:lvl4pPr>
            <a:lvl5pPr marL="1371532" indent="0">
              <a:buNone/>
              <a:defRPr/>
            </a:lvl5pPr>
          </a:lstStyle>
          <a:p>
            <a:pPr lvl="0"/>
            <a:r>
              <a:rPr lang="fr-FR"/>
              <a:t>Sous-titre, corps 22</a:t>
            </a:r>
            <a:endParaRPr lang="en-US"/>
          </a:p>
        </p:txBody>
      </p:sp>
      <p:sp>
        <p:nvSpPr>
          <p:cNvPr id="5" name="Espace réservé du tableau 4"/>
          <p:cNvSpPr>
            <a:spLocks noGrp="1"/>
          </p:cNvSpPr>
          <p:nvPr>
            <p:ph type="tbl" sz="quarter" idx="18"/>
          </p:nvPr>
        </p:nvSpPr>
        <p:spPr>
          <a:xfrm>
            <a:off x="358777" y="1239838"/>
            <a:ext cx="8420101" cy="3321050"/>
          </a:xfrm>
          <a:prstGeom prst="rect">
            <a:avLst/>
          </a:prstGeom>
          <a:noFill/>
          <a:ln>
            <a:noFill/>
          </a:ln>
        </p:spPr>
        <p:txBody>
          <a:bodyPr/>
          <a:lstStyle/>
          <a:p>
            <a:r>
              <a:rPr lang="en-US"/>
              <a:t>Click icon to add table</a:t>
            </a:r>
            <a:endParaRPr lang="fr-FR"/>
          </a:p>
        </p:txBody>
      </p:sp>
      <p:sp>
        <p:nvSpPr>
          <p:cNvPr id="7" name="Footer Placeholder 4"/>
          <p:cNvSpPr>
            <a:spLocks noGrp="1"/>
          </p:cNvSpPr>
          <p:nvPr>
            <p:ph type="ftr" sz="quarter" idx="3"/>
          </p:nvPr>
        </p:nvSpPr>
        <p:spPr>
          <a:xfrm>
            <a:off x="2108863" y="4831178"/>
            <a:ext cx="5781302" cy="123111"/>
          </a:xfrm>
          <a:prstGeom prst="rect">
            <a:avLst/>
          </a:prstGeom>
        </p:spPr>
        <p:txBody>
          <a:bodyPr wrap="square" lIns="0" tIns="0" rIns="0" bIns="0">
            <a:spAutoFit/>
          </a:bodyPr>
          <a:lstStyle>
            <a:lvl1pPr algn="ctr">
              <a:defRPr sz="800">
                <a:solidFill>
                  <a:schemeClr val="tx1"/>
                </a:solidFill>
              </a:defRPr>
            </a:lvl1pPr>
          </a:lstStyle>
          <a:p>
            <a:r>
              <a:rPr lang="fr-FR">
                <a:solidFill>
                  <a:srgbClr val="6B747B"/>
                </a:solidFill>
              </a:rPr>
              <a:t>PRESENTATION TITLE</a:t>
            </a:r>
          </a:p>
        </p:txBody>
      </p:sp>
      <p:sp>
        <p:nvSpPr>
          <p:cNvPr id="8" name="Slide Number Placeholder 5"/>
          <p:cNvSpPr>
            <a:spLocks noGrp="1"/>
          </p:cNvSpPr>
          <p:nvPr>
            <p:ph type="sldNum" sz="quarter" idx="4"/>
          </p:nvPr>
        </p:nvSpPr>
        <p:spPr>
          <a:xfrm>
            <a:off x="8467496" y="4831178"/>
            <a:ext cx="311061" cy="246221"/>
          </a:xfrm>
          <a:prstGeom prst="rect">
            <a:avLst/>
          </a:prstGeom>
        </p:spPr>
        <p:txBody>
          <a:bodyPr lIns="0" tIns="0" rIns="0" bIns="0">
            <a:spAutoFit/>
          </a:bodyPr>
          <a:lstStyle>
            <a:lvl1pPr algn="r">
              <a:defRPr sz="800">
                <a:solidFill>
                  <a:schemeClr val="tx1"/>
                </a:solidFill>
              </a:defRPr>
            </a:lvl1pPr>
          </a:lstStyle>
          <a:p>
            <a:pPr fontAlgn="base">
              <a:spcBef>
                <a:spcPct val="0"/>
              </a:spcBef>
              <a:spcAft>
                <a:spcPct val="0"/>
              </a:spcAft>
            </a:pPr>
            <a:r>
              <a:rPr lang="en-US">
                <a:solidFill>
                  <a:srgbClr val="6B747B"/>
                </a:solidFill>
                <a:ea typeface="MS PGothic" pitchFamily="34" charset="-128"/>
              </a:rPr>
              <a:t>|</a:t>
            </a:r>
            <a:r>
              <a:rPr lang="en-US" sz="900" baseline="16000">
                <a:solidFill>
                  <a:srgbClr val="6B747B"/>
                </a:solidFill>
                <a:ea typeface="MS PGothic" pitchFamily="34" charset="-128"/>
              </a:rPr>
              <a:t>        </a:t>
            </a:r>
            <a:fld id="{C8A5DD0B-47B8-4FFF-85E0-6207ABAD9D9D}" type="slidenum">
              <a:rPr lang="en-US" smtClean="0">
                <a:solidFill>
                  <a:srgbClr val="6B747B"/>
                </a:solidFill>
                <a:ea typeface="MS PGothic" pitchFamily="34" charset="-128"/>
              </a:rPr>
              <a:pPr fontAlgn="base">
                <a:spcBef>
                  <a:spcPct val="0"/>
                </a:spcBef>
                <a:spcAft>
                  <a:spcPct val="0"/>
                </a:spcAft>
              </a:pPr>
              <a:t>‹N›</a:t>
            </a:fld>
            <a:endParaRPr lang="en-US">
              <a:solidFill>
                <a:srgbClr val="6B747B"/>
              </a:solidFill>
              <a:ea typeface="MS PGothic" pitchFamily="34" charset="-128"/>
            </a:endParaRPr>
          </a:p>
        </p:txBody>
      </p:sp>
      <p:cxnSp>
        <p:nvCxnSpPr>
          <p:cNvPr id="9" name="Connecteur droit 8"/>
          <p:cNvCxnSpPr/>
          <p:nvPr/>
        </p:nvCxnSpPr>
        <p:spPr>
          <a:xfrm>
            <a:off x="8958263" y="489273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a:off x="8575675" y="4845106"/>
            <a:ext cx="0" cy="101600"/>
          </a:xfrm>
          <a:prstGeom prst="line">
            <a:avLst/>
          </a:prstGeom>
          <a:ln w="63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598616"/>
      </p:ext>
    </p:extLst>
  </p:cSld>
  <p:clrMapOvr>
    <a:masterClrMapping/>
  </p:clrMapOvr>
  <p:hf hdr="0" ftr="0" dt="0"/>
  <p:extLst>
    <p:ext uri="{DCECCB84-F9BA-43D5-87BE-67443E8EF086}">
      <p15:sldGuideLst xmlns:p15="http://schemas.microsoft.com/office/powerpoint/2012/main">
        <p15:guide id="5" pos="2980">
          <p15:clr>
            <a:srgbClr val="FBAE40"/>
          </p15:clr>
        </p15:guide>
        <p15:guide id="7" pos="30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hiffres clé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8775" y="273601"/>
            <a:ext cx="8420100" cy="387798"/>
          </a:xfrm>
          <a:prstGeom prst="rect">
            <a:avLst/>
          </a:prstGeom>
        </p:spPr>
        <p:txBody>
          <a:bodyPr/>
          <a:lstStyle>
            <a:lvl1pPr>
              <a:defRPr/>
            </a:lvl1pPr>
          </a:lstStyle>
          <a:p>
            <a:r>
              <a:rPr lang="fr-FR"/>
              <a:t>Slide texte - 1 colonne, corps 28</a:t>
            </a:r>
            <a:endParaRPr lang="en-US"/>
          </a:p>
        </p:txBody>
      </p:sp>
      <p:sp>
        <p:nvSpPr>
          <p:cNvPr id="31" name="Content Placeholder 2"/>
          <p:cNvSpPr>
            <a:spLocks noGrp="1"/>
          </p:cNvSpPr>
          <p:nvPr>
            <p:ph idx="17" hasCustomPrompt="1"/>
          </p:nvPr>
        </p:nvSpPr>
        <p:spPr>
          <a:xfrm>
            <a:off x="358777" y="712802"/>
            <a:ext cx="8420101" cy="349131"/>
          </a:xfrm>
          <a:prstGeom prst="rect">
            <a:avLst/>
          </a:prstGeom>
        </p:spPr>
        <p:txBody>
          <a:bodyPr/>
          <a:lstStyle>
            <a:lvl1pPr marL="0" indent="0">
              <a:buNone/>
              <a:defRPr sz="2200" b="0" baseline="0">
                <a:solidFill>
                  <a:schemeClr val="tx1"/>
                </a:solidFill>
              </a:defRPr>
            </a:lvl1pPr>
            <a:lvl2pPr marL="266687" indent="0">
              <a:buNone/>
              <a:defRPr/>
            </a:lvl2pPr>
            <a:lvl3pPr marL="685766" indent="0">
              <a:buNone/>
              <a:defRPr/>
            </a:lvl3pPr>
            <a:lvl4pPr marL="1028649" indent="0">
              <a:buNone/>
              <a:defRPr/>
            </a:lvl4pPr>
            <a:lvl5pPr marL="1371532" indent="0">
              <a:buNone/>
              <a:defRPr/>
            </a:lvl5pPr>
          </a:lstStyle>
          <a:p>
            <a:pPr lvl="0"/>
            <a:r>
              <a:rPr lang="fr-FR"/>
              <a:t>Sous-titre, corps 22</a:t>
            </a:r>
            <a:endParaRPr lang="en-US"/>
          </a:p>
        </p:txBody>
      </p:sp>
      <p:sp>
        <p:nvSpPr>
          <p:cNvPr id="10" name="Espace réservé du texte 9"/>
          <p:cNvSpPr>
            <a:spLocks noGrp="1"/>
          </p:cNvSpPr>
          <p:nvPr>
            <p:ph type="body" sz="quarter" idx="18" hasCustomPrompt="1"/>
          </p:nvPr>
        </p:nvSpPr>
        <p:spPr>
          <a:xfrm>
            <a:off x="358776" y="1586144"/>
            <a:ext cx="4213225" cy="341335"/>
          </a:xfrm>
          <a:prstGeom prst="rect">
            <a:avLst/>
          </a:prstGeom>
        </p:spPr>
        <p:txBody>
          <a:bodyPr/>
          <a:lstStyle>
            <a:lvl1pPr marL="0" indent="0" algn="ctr">
              <a:buFont typeface="Arial" charset="0"/>
              <a:buNone/>
              <a:defRPr lang="fr-FR" sz="2000" b="0" i="0" u="none" strike="noStrike" baseline="0" smtClean="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fr-FR" sz="2000" b="0" i="0" u="none" strike="noStrike" baseline="0">
                <a:solidFill>
                  <a:srgbClr val="FFFFFF"/>
                </a:solidFill>
                <a:latin typeface=""/>
              </a:rPr>
              <a:t>Cor </a:t>
            </a:r>
            <a:r>
              <a:rPr lang="fr-FR" sz="2000" b="0" i="0" u="none" strike="noStrike" baseline="0" err="1">
                <a:solidFill>
                  <a:srgbClr val="FFFFFF"/>
                </a:solidFill>
                <a:latin typeface=""/>
              </a:rPr>
              <a:t>aut</a:t>
            </a:r>
            <a:r>
              <a:rPr lang="fr-FR" sz="2000" b="0" i="0" u="none" strike="noStrike" baseline="0">
                <a:solidFill>
                  <a:srgbClr val="FFFFFF"/>
                </a:solidFill>
                <a:latin typeface=""/>
              </a:rPr>
              <a:t> et </a:t>
            </a:r>
            <a:r>
              <a:rPr lang="fr-FR" sz="2000" b="0" i="0" u="none" strike="noStrike" baseline="0" err="1">
                <a:solidFill>
                  <a:srgbClr val="FFFFFF"/>
                </a:solidFill>
                <a:latin typeface=""/>
              </a:rPr>
              <a:t>voloreratem</a:t>
            </a:r>
            <a:endParaRPr lang="fr-FR"/>
          </a:p>
        </p:txBody>
      </p:sp>
      <p:sp>
        <p:nvSpPr>
          <p:cNvPr id="19" name="Espace réservé du texte 9"/>
          <p:cNvSpPr>
            <a:spLocks noGrp="1"/>
          </p:cNvSpPr>
          <p:nvPr>
            <p:ph type="body" sz="quarter" idx="19" hasCustomPrompt="1"/>
          </p:nvPr>
        </p:nvSpPr>
        <p:spPr>
          <a:xfrm>
            <a:off x="358776" y="1841468"/>
            <a:ext cx="4213225" cy="1092507"/>
          </a:xfrm>
          <a:prstGeom prst="rect">
            <a:avLst/>
          </a:prstGeom>
        </p:spPr>
        <p:txBody>
          <a:bodyPr/>
          <a:lstStyle>
            <a:lvl1pPr marL="0" indent="0" algn="ctr">
              <a:buFont typeface="Arial" charset="0"/>
              <a:buNone/>
              <a:defRPr sz="600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fr-FR"/>
              <a:t>XXX</a:t>
            </a:r>
          </a:p>
        </p:txBody>
      </p:sp>
      <p:sp>
        <p:nvSpPr>
          <p:cNvPr id="20" name="Espace réservé du texte 9"/>
          <p:cNvSpPr>
            <a:spLocks noGrp="1"/>
          </p:cNvSpPr>
          <p:nvPr>
            <p:ph type="body" sz="quarter" idx="20" hasCustomPrompt="1"/>
          </p:nvPr>
        </p:nvSpPr>
        <p:spPr>
          <a:xfrm>
            <a:off x="358776" y="2526860"/>
            <a:ext cx="4213225" cy="341335"/>
          </a:xfrm>
          <a:prstGeom prst="rect">
            <a:avLst/>
          </a:prstGeom>
        </p:spPr>
        <p:txBody>
          <a:bodyPr/>
          <a:lstStyle>
            <a:lvl1pPr marL="0" indent="0" algn="ctr">
              <a:buFont typeface="Arial" charset="0"/>
              <a:buNone/>
              <a:defRPr lang="fr-FR" sz="2000" b="0" i="0" u="none" strike="noStrike" baseline="0" smtClean="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fr-FR" sz="2000" b="0" i="0" u="none" strike="noStrike" baseline="0" err="1">
                <a:solidFill>
                  <a:srgbClr val="FFFFFF"/>
                </a:solidFill>
                <a:latin typeface=""/>
              </a:rPr>
              <a:t>evelique</a:t>
            </a:r>
            <a:r>
              <a:rPr lang="fr-FR" sz="2000" b="0" i="0" u="none" strike="noStrike" baseline="0">
                <a:solidFill>
                  <a:srgbClr val="FFFFFF"/>
                </a:solidFill>
                <a:latin typeface=""/>
              </a:rPr>
              <a:t> </a:t>
            </a:r>
            <a:r>
              <a:rPr lang="fr-FR" sz="2000" b="0" i="0" u="none" strike="noStrike" baseline="0" err="1">
                <a:solidFill>
                  <a:srgbClr val="FFFFFF"/>
                </a:solidFill>
                <a:latin typeface=""/>
              </a:rPr>
              <a:t>nonecto</a:t>
            </a:r>
            <a:endParaRPr lang="fr-FR"/>
          </a:p>
        </p:txBody>
      </p:sp>
      <p:sp>
        <p:nvSpPr>
          <p:cNvPr id="38" name="Espace réservé du texte 9"/>
          <p:cNvSpPr>
            <a:spLocks noGrp="1"/>
          </p:cNvSpPr>
          <p:nvPr>
            <p:ph type="body" sz="quarter" idx="22" hasCustomPrompt="1"/>
          </p:nvPr>
        </p:nvSpPr>
        <p:spPr>
          <a:xfrm>
            <a:off x="4568965" y="1578332"/>
            <a:ext cx="4213225" cy="750429"/>
          </a:xfrm>
          <a:prstGeom prst="rect">
            <a:avLst/>
          </a:prstGeom>
        </p:spPr>
        <p:txBody>
          <a:bodyPr/>
          <a:lstStyle>
            <a:lvl1pPr marL="0" indent="0" algn="ctr">
              <a:buFont typeface="Arial" charset="0"/>
              <a:buNone/>
              <a:defRPr sz="600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fr-FR"/>
              <a:t>XXX</a:t>
            </a:r>
          </a:p>
        </p:txBody>
      </p:sp>
      <p:sp>
        <p:nvSpPr>
          <p:cNvPr id="39" name="Espace réservé du texte 9"/>
          <p:cNvSpPr>
            <a:spLocks noGrp="1"/>
          </p:cNvSpPr>
          <p:nvPr>
            <p:ph type="body" sz="quarter" idx="23" hasCustomPrompt="1"/>
          </p:nvPr>
        </p:nvSpPr>
        <p:spPr>
          <a:xfrm>
            <a:off x="4568965" y="2276882"/>
            <a:ext cx="4213225" cy="788665"/>
          </a:xfrm>
          <a:prstGeom prst="rect">
            <a:avLst/>
          </a:prstGeom>
        </p:spPr>
        <p:txBody>
          <a:bodyPr/>
          <a:lstStyle>
            <a:lvl1pPr marL="0" indent="0" algn="ctr">
              <a:spcBef>
                <a:spcPts val="0"/>
              </a:spcBef>
              <a:buFont typeface="Arial" charset="0"/>
              <a:buNone/>
              <a:defRPr lang="fr-FR" sz="2000" b="0" i="0" u="none" strike="noStrike" baseline="0" smtClean="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r>
              <a:rPr lang="fr-FR" sz="2000" b="0" i="0" u="none" strike="noStrike" baseline="0" err="1">
                <a:solidFill>
                  <a:srgbClr val="FFFFFF"/>
                </a:solidFill>
                <a:latin typeface=""/>
              </a:rPr>
              <a:t>icaborporae</a:t>
            </a:r>
            <a:r>
              <a:rPr lang="fr-FR" sz="2000" b="0" i="0" u="none" strike="noStrike" baseline="0">
                <a:solidFill>
                  <a:srgbClr val="FFFFFF"/>
                </a:solidFill>
                <a:latin typeface=""/>
              </a:rPr>
              <a:t> mo </a:t>
            </a:r>
            <a:r>
              <a:rPr lang="fr-FR" sz="2000" b="0" i="0" u="none" strike="noStrike" baseline="0" err="1">
                <a:solidFill>
                  <a:srgbClr val="FFFFFF"/>
                </a:solidFill>
                <a:latin typeface=""/>
              </a:rPr>
              <a:t>mint</a:t>
            </a:r>
            <a:endParaRPr lang="fr-FR" sz="2000" b="0" i="0" u="none" strike="noStrike" baseline="0">
              <a:solidFill>
                <a:srgbClr val="FFFFFF"/>
              </a:solidFill>
              <a:latin typeface=""/>
            </a:endParaRPr>
          </a:p>
          <a:p>
            <a:r>
              <a:rPr lang="fr-FR" sz="2000" b="0" i="0" u="none" strike="noStrike" baseline="0">
                <a:solidFill>
                  <a:srgbClr val="FFFFFF"/>
                </a:solidFill>
                <a:latin typeface=""/>
              </a:rPr>
              <a:t>Lo icaborporae ra</a:t>
            </a:r>
            <a:endParaRPr lang="fr-FR"/>
          </a:p>
        </p:txBody>
      </p:sp>
      <p:sp>
        <p:nvSpPr>
          <p:cNvPr id="42" name="Espace réservé du texte 9"/>
          <p:cNvSpPr>
            <a:spLocks noGrp="1"/>
          </p:cNvSpPr>
          <p:nvPr>
            <p:ph type="body" sz="quarter" idx="24" hasCustomPrompt="1"/>
          </p:nvPr>
        </p:nvSpPr>
        <p:spPr>
          <a:xfrm>
            <a:off x="358777" y="3229514"/>
            <a:ext cx="4219802" cy="750429"/>
          </a:xfrm>
          <a:prstGeom prst="rect">
            <a:avLst/>
          </a:prstGeom>
        </p:spPr>
        <p:txBody>
          <a:bodyPr/>
          <a:lstStyle>
            <a:lvl1pPr marL="0" indent="0" algn="ctr">
              <a:buFont typeface="Arial" charset="0"/>
              <a:buNone/>
              <a:defRPr sz="600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fr-FR"/>
              <a:t>XX%</a:t>
            </a:r>
          </a:p>
        </p:txBody>
      </p:sp>
      <p:sp>
        <p:nvSpPr>
          <p:cNvPr id="43" name="Espace réservé du texte 9"/>
          <p:cNvSpPr>
            <a:spLocks noGrp="1"/>
          </p:cNvSpPr>
          <p:nvPr>
            <p:ph type="body" sz="quarter" idx="25" hasCustomPrompt="1"/>
          </p:nvPr>
        </p:nvSpPr>
        <p:spPr>
          <a:xfrm>
            <a:off x="358777" y="3928062"/>
            <a:ext cx="4219802" cy="767764"/>
          </a:xfrm>
          <a:prstGeom prst="rect">
            <a:avLst/>
          </a:prstGeom>
        </p:spPr>
        <p:txBody>
          <a:bodyPr/>
          <a:lstStyle>
            <a:lvl1pPr marL="0" indent="0" algn="ctr">
              <a:spcBef>
                <a:spcPts val="0"/>
              </a:spcBef>
              <a:buFont typeface="Arial" charset="0"/>
              <a:buNone/>
              <a:defRPr lang="fr-FR" sz="2000" b="0" i="0" u="none" strike="noStrike" baseline="0" smtClean="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r>
              <a:rPr lang="fr-FR" sz="2000" b="0" i="0" u="none" strike="noStrike" baseline="0" err="1">
                <a:solidFill>
                  <a:srgbClr val="FFFFFF"/>
                </a:solidFill>
                <a:latin typeface=""/>
              </a:rPr>
              <a:t>icaborporae</a:t>
            </a:r>
            <a:r>
              <a:rPr lang="fr-FR" sz="2000" b="0" i="0" u="none" strike="noStrike" baseline="0">
                <a:solidFill>
                  <a:srgbClr val="FFFFFF"/>
                </a:solidFill>
                <a:latin typeface=""/>
              </a:rPr>
              <a:t> mo </a:t>
            </a:r>
            <a:r>
              <a:rPr lang="fr-FR" sz="2000" b="0" i="0" u="none" strike="noStrike" baseline="0" err="1">
                <a:solidFill>
                  <a:srgbClr val="FFFFFF"/>
                </a:solidFill>
                <a:latin typeface=""/>
              </a:rPr>
              <a:t>mint</a:t>
            </a:r>
            <a:endParaRPr lang="fr-FR" sz="2000" b="0" i="0" u="none" strike="noStrike" baseline="0">
              <a:solidFill>
                <a:srgbClr val="FFFFFF"/>
              </a:solidFill>
              <a:latin typeface=""/>
            </a:endParaRPr>
          </a:p>
          <a:p>
            <a:r>
              <a:rPr lang="fr-FR" sz="2000" b="0" i="0" u="none" strike="noStrike" baseline="0">
                <a:solidFill>
                  <a:srgbClr val="FFFFFF"/>
                </a:solidFill>
                <a:latin typeface=""/>
              </a:rPr>
              <a:t>Lo icaborporae ra</a:t>
            </a:r>
            <a:endParaRPr lang="fr-FR"/>
          </a:p>
        </p:txBody>
      </p:sp>
      <p:sp>
        <p:nvSpPr>
          <p:cNvPr id="44" name="Espace réservé du texte 9"/>
          <p:cNvSpPr>
            <a:spLocks noGrp="1"/>
          </p:cNvSpPr>
          <p:nvPr>
            <p:ph type="body" sz="quarter" idx="26" hasCustomPrompt="1"/>
          </p:nvPr>
        </p:nvSpPr>
        <p:spPr>
          <a:xfrm>
            <a:off x="4572004" y="3395210"/>
            <a:ext cx="4203607" cy="341335"/>
          </a:xfrm>
          <a:prstGeom prst="rect">
            <a:avLst/>
          </a:prstGeom>
        </p:spPr>
        <p:txBody>
          <a:bodyPr/>
          <a:lstStyle>
            <a:lvl1pPr marL="0" indent="0" algn="ctr">
              <a:buFont typeface="Arial" charset="0"/>
              <a:buNone/>
              <a:defRPr lang="fr-FR" sz="2000" b="0" i="0" u="none" strike="noStrike" baseline="0" smtClean="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fr-FR" sz="2000" b="0" i="0" u="none" strike="noStrike" baseline="0">
                <a:solidFill>
                  <a:srgbClr val="FFFFFF"/>
                </a:solidFill>
                <a:latin typeface=""/>
              </a:rPr>
              <a:t>Cor </a:t>
            </a:r>
            <a:r>
              <a:rPr lang="fr-FR" sz="2000" b="0" i="0" u="none" strike="noStrike" baseline="0" err="1">
                <a:solidFill>
                  <a:srgbClr val="FFFFFF"/>
                </a:solidFill>
                <a:latin typeface=""/>
              </a:rPr>
              <a:t>aut</a:t>
            </a:r>
            <a:r>
              <a:rPr lang="fr-FR" sz="2000" b="0" i="0" u="none" strike="noStrike" baseline="0">
                <a:solidFill>
                  <a:srgbClr val="FFFFFF"/>
                </a:solidFill>
                <a:latin typeface=""/>
              </a:rPr>
              <a:t> et </a:t>
            </a:r>
            <a:r>
              <a:rPr lang="fr-FR" sz="2000" b="0" i="0" u="none" strike="noStrike" baseline="0" err="1">
                <a:solidFill>
                  <a:srgbClr val="FFFFFF"/>
                </a:solidFill>
                <a:latin typeface=""/>
              </a:rPr>
              <a:t>voloreratem</a:t>
            </a:r>
            <a:endParaRPr lang="fr-FR"/>
          </a:p>
        </p:txBody>
      </p:sp>
      <p:sp>
        <p:nvSpPr>
          <p:cNvPr id="45" name="Espace réservé du texte 9"/>
          <p:cNvSpPr>
            <a:spLocks noGrp="1"/>
          </p:cNvSpPr>
          <p:nvPr>
            <p:ph type="body" sz="quarter" idx="27" hasCustomPrompt="1"/>
          </p:nvPr>
        </p:nvSpPr>
        <p:spPr>
          <a:xfrm>
            <a:off x="4572004" y="3650536"/>
            <a:ext cx="4203607" cy="1045292"/>
          </a:xfrm>
          <a:prstGeom prst="rect">
            <a:avLst/>
          </a:prstGeom>
        </p:spPr>
        <p:txBody>
          <a:bodyPr/>
          <a:lstStyle>
            <a:lvl1pPr marL="0" indent="0" algn="ctr">
              <a:buFont typeface="Arial" charset="0"/>
              <a:buNone/>
              <a:defRPr sz="600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fr-FR"/>
              <a:t>XXX</a:t>
            </a:r>
          </a:p>
        </p:txBody>
      </p:sp>
      <p:sp>
        <p:nvSpPr>
          <p:cNvPr id="15" name="Footer Placeholder 4"/>
          <p:cNvSpPr>
            <a:spLocks noGrp="1"/>
          </p:cNvSpPr>
          <p:nvPr>
            <p:ph type="ftr" sz="quarter" idx="3"/>
          </p:nvPr>
        </p:nvSpPr>
        <p:spPr>
          <a:xfrm>
            <a:off x="2108863" y="4831178"/>
            <a:ext cx="5781302" cy="123111"/>
          </a:xfrm>
          <a:prstGeom prst="rect">
            <a:avLst/>
          </a:prstGeom>
        </p:spPr>
        <p:txBody>
          <a:bodyPr wrap="square" lIns="0" tIns="0" rIns="0" bIns="0">
            <a:spAutoFit/>
          </a:bodyPr>
          <a:lstStyle>
            <a:lvl1pPr algn="ctr">
              <a:defRPr sz="800">
                <a:solidFill>
                  <a:schemeClr val="tx1"/>
                </a:solidFill>
              </a:defRPr>
            </a:lvl1pPr>
          </a:lstStyle>
          <a:p>
            <a:r>
              <a:rPr lang="fr-FR">
                <a:solidFill>
                  <a:srgbClr val="6B747B"/>
                </a:solidFill>
              </a:rPr>
              <a:t>PRESENTATION TITLE</a:t>
            </a:r>
          </a:p>
        </p:txBody>
      </p:sp>
      <p:sp>
        <p:nvSpPr>
          <p:cNvPr id="16" name="Slide Number Placeholder 5"/>
          <p:cNvSpPr>
            <a:spLocks noGrp="1"/>
          </p:cNvSpPr>
          <p:nvPr>
            <p:ph type="sldNum" sz="quarter" idx="4"/>
          </p:nvPr>
        </p:nvSpPr>
        <p:spPr>
          <a:xfrm>
            <a:off x="8467496" y="4831178"/>
            <a:ext cx="311061" cy="246221"/>
          </a:xfrm>
          <a:prstGeom prst="rect">
            <a:avLst/>
          </a:prstGeom>
        </p:spPr>
        <p:txBody>
          <a:bodyPr lIns="0" tIns="0" rIns="0" bIns="0">
            <a:spAutoFit/>
          </a:bodyPr>
          <a:lstStyle>
            <a:lvl1pPr algn="r">
              <a:defRPr sz="800">
                <a:solidFill>
                  <a:schemeClr val="tx1"/>
                </a:solidFill>
              </a:defRPr>
            </a:lvl1pPr>
          </a:lstStyle>
          <a:p>
            <a:pPr fontAlgn="base">
              <a:spcBef>
                <a:spcPct val="0"/>
              </a:spcBef>
              <a:spcAft>
                <a:spcPct val="0"/>
              </a:spcAft>
            </a:pPr>
            <a:r>
              <a:rPr lang="en-US">
                <a:solidFill>
                  <a:srgbClr val="6B747B"/>
                </a:solidFill>
                <a:ea typeface="MS PGothic" pitchFamily="34" charset="-128"/>
              </a:rPr>
              <a:t>|</a:t>
            </a:r>
            <a:r>
              <a:rPr lang="en-US" sz="900" baseline="16000">
                <a:solidFill>
                  <a:srgbClr val="6B747B"/>
                </a:solidFill>
                <a:ea typeface="MS PGothic" pitchFamily="34" charset="-128"/>
              </a:rPr>
              <a:t>        </a:t>
            </a:r>
            <a:fld id="{C8A5DD0B-47B8-4FFF-85E0-6207ABAD9D9D}" type="slidenum">
              <a:rPr lang="en-US" smtClean="0">
                <a:solidFill>
                  <a:srgbClr val="6B747B"/>
                </a:solidFill>
                <a:ea typeface="MS PGothic" pitchFamily="34" charset="-128"/>
              </a:rPr>
              <a:pPr fontAlgn="base">
                <a:spcBef>
                  <a:spcPct val="0"/>
                </a:spcBef>
                <a:spcAft>
                  <a:spcPct val="0"/>
                </a:spcAft>
              </a:pPr>
              <a:t>‹N›</a:t>
            </a:fld>
            <a:endParaRPr lang="en-US">
              <a:solidFill>
                <a:srgbClr val="6B747B"/>
              </a:solidFill>
              <a:ea typeface="MS PGothic" pitchFamily="34" charset="-128"/>
            </a:endParaRPr>
          </a:p>
        </p:txBody>
      </p:sp>
      <p:cxnSp>
        <p:nvCxnSpPr>
          <p:cNvPr id="17" name="Connecteur droit 16"/>
          <p:cNvCxnSpPr/>
          <p:nvPr/>
        </p:nvCxnSpPr>
        <p:spPr>
          <a:xfrm>
            <a:off x="8958263" y="489273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a:off x="8575675" y="4845106"/>
            <a:ext cx="0" cy="101600"/>
          </a:xfrm>
          <a:prstGeom prst="line">
            <a:avLst/>
          </a:prstGeom>
          <a:ln w="63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1401468"/>
      </p:ext>
    </p:extLst>
  </p:cSld>
  <p:clrMapOvr>
    <a:masterClrMapping/>
  </p:clrMapOvr>
  <p:hf hdr="0" ftr="0" dt="0"/>
  <p:extLst>
    <p:ext uri="{DCECCB84-F9BA-43D5-87BE-67443E8EF086}">
      <p15:sldGuideLst xmlns:p15="http://schemas.microsoft.com/office/powerpoint/2012/main">
        <p15:guide id="1" orient="horz" pos="3140">
          <p15:clr>
            <a:srgbClr val="FBAE40"/>
          </p15:clr>
        </p15:guide>
        <p15:guide id="2" orient="horz" pos="3094">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Chiffres clés Pleine page">
    <p:spTree>
      <p:nvGrpSpPr>
        <p:cNvPr id="1" name=""/>
        <p:cNvGrpSpPr/>
        <p:nvPr/>
      </p:nvGrpSpPr>
      <p:grpSpPr>
        <a:xfrm>
          <a:off x="0" y="0"/>
          <a:ext cx="0" cy="0"/>
          <a:chOff x="0" y="0"/>
          <a:chExt cx="0" cy="0"/>
        </a:xfrm>
      </p:grpSpPr>
      <p:sp>
        <p:nvSpPr>
          <p:cNvPr id="3" name="Rectangle 2"/>
          <p:cNvSpPr/>
          <p:nvPr/>
        </p:nvSpPr>
        <p:spPr>
          <a:xfrm>
            <a:off x="0" y="644265"/>
            <a:ext cx="9144000" cy="169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endParaRPr lang="en-US" sz="1800">
              <a:solidFill>
                <a:srgbClr val="FFFFFF"/>
              </a:solidFill>
            </a:endParaRPr>
          </a:p>
        </p:txBody>
      </p:sp>
      <p:sp>
        <p:nvSpPr>
          <p:cNvPr id="2" name="Title 1"/>
          <p:cNvSpPr>
            <a:spLocks noGrp="1"/>
          </p:cNvSpPr>
          <p:nvPr>
            <p:ph type="title" hasCustomPrompt="1"/>
          </p:nvPr>
        </p:nvSpPr>
        <p:spPr>
          <a:xfrm>
            <a:off x="358775" y="273601"/>
            <a:ext cx="8420100" cy="387798"/>
          </a:xfrm>
          <a:prstGeom prst="rect">
            <a:avLst/>
          </a:prstGeom>
        </p:spPr>
        <p:txBody>
          <a:bodyPr/>
          <a:lstStyle>
            <a:lvl1pPr>
              <a:defRPr/>
            </a:lvl1pPr>
          </a:lstStyle>
          <a:p>
            <a:r>
              <a:rPr lang="en-US" noProof="0"/>
              <a:t>Slide </a:t>
            </a:r>
            <a:r>
              <a:rPr lang="en-US" noProof="0" err="1"/>
              <a:t>texte</a:t>
            </a:r>
            <a:r>
              <a:rPr lang="en-US" noProof="0"/>
              <a:t> - 1 </a:t>
            </a:r>
            <a:r>
              <a:rPr lang="en-US" noProof="0" err="1"/>
              <a:t>colonne</a:t>
            </a:r>
            <a:r>
              <a:rPr lang="en-US" noProof="0"/>
              <a:t>, corps 28</a:t>
            </a:r>
          </a:p>
        </p:txBody>
      </p:sp>
      <p:sp>
        <p:nvSpPr>
          <p:cNvPr id="10" name="Espace réservé du texte 9"/>
          <p:cNvSpPr>
            <a:spLocks noGrp="1"/>
          </p:cNvSpPr>
          <p:nvPr>
            <p:ph type="body" sz="quarter" idx="18" hasCustomPrompt="1"/>
          </p:nvPr>
        </p:nvSpPr>
        <p:spPr>
          <a:xfrm>
            <a:off x="358776" y="987279"/>
            <a:ext cx="4213225" cy="341335"/>
          </a:xfrm>
          <a:prstGeom prst="rect">
            <a:avLst/>
          </a:prstGeom>
        </p:spPr>
        <p:txBody>
          <a:bodyPr/>
          <a:lstStyle>
            <a:lvl1pPr marL="0" indent="0" algn="ctr">
              <a:buFont typeface="Arial" charset="0"/>
              <a:buNone/>
              <a:defRPr lang="fr-FR" sz="2000" b="0" i="0" u="none" strike="noStrike" baseline="0" smtClean="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en-US" sz="2000" b="0" i="0" u="none" strike="noStrike" baseline="0" noProof="0" err="1">
                <a:solidFill>
                  <a:srgbClr val="FFFFFF"/>
                </a:solidFill>
                <a:latin typeface=""/>
              </a:rPr>
              <a:t>Cor</a:t>
            </a:r>
            <a:r>
              <a:rPr lang="en-US" sz="2000" b="0" i="0" u="none" strike="noStrike" baseline="0" noProof="0">
                <a:solidFill>
                  <a:srgbClr val="FFFFFF"/>
                </a:solidFill>
                <a:latin typeface=""/>
              </a:rPr>
              <a:t> </a:t>
            </a:r>
            <a:r>
              <a:rPr lang="en-US" sz="2000" b="0" i="0" u="none" strike="noStrike" baseline="0" noProof="0" err="1">
                <a:solidFill>
                  <a:srgbClr val="FFFFFF"/>
                </a:solidFill>
                <a:latin typeface=""/>
              </a:rPr>
              <a:t>aut</a:t>
            </a:r>
            <a:r>
              <a:rPr lang="en-US" sz="2000" b="0" i="0" u="none" strike="noStrike" baseline="0" noProof="0">
                <a:solidFill>
                  <a:srgbClr val="FFFFFF"/>
                </a:solidFill>
                <a:latin typeface=""/>
              </a:rPr>
              <a:t> et </a:t>
            </a:r>
            <a:r>
              <a:rPr lang="en-US" sz="2000" b="0" i="0" u="none" strike="noStrike" baseline="0" noProof="0" err="1">
                <a:solidFill>
                  <a:srgbClr val="FFFFFF"/>
                </a:solidFill>
                <a:latin typeface=""/>
              </a:rPr>
              <a:t>voloreratem</a:t>
            </a:r>
            <a:endParaRPr lang="en-US" noProof="0"/>
          </a:p>
        </p:txBody>
      </p:sp>
      <p:sp>
        <p:nvSpPr>
          <p:cNvPr id="19" name="Espace réservé du texte 9"/>
          <p:cNvSpPr>
            <a:spLocks noGrp="1"/>
          </p:cNvSpPr>
          <p:nvPr>
            <p:ph type="body" sz="quarter" idx="19" hasCustomPrompt="1"/>
          </p:nvPr>
        </p:nvSpPr>
        <p:spPr>
          <a:xfrm>
            <a:off x="358776" y="1242602"/>
            <a:ext cx="4213225" cy="1092507"/>
          </a:xfrm>
          <a:prstGeom prst="rect">
            <a:avLst/>
          </a:prstGeom>
        </p:spPr>
        <p:txBody>
          <a:bodyPr/>
          <a:lstStyle>
            <a:lvl1pPr marL="0" indent="0" algn="ctr">
              <a:buFont typeface="Arial" charset="0"/>
              <a:buNone/>
              <a:defRPr sz="600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en-US" noProof="0"/>
              <a:t>XXX</a:t>
            </a:r>
          </a:p>
        </p:txBody>
      </p:sp>
      <p:sp>
        <p:nvSpPr>
          <p:cNvPr id="20" name="Espace réservé du texte 9"/>
          <p:cNvSpPr>
            <a:spLocks noGrp="1"/>
          </p:cNvSpPr>
          <p:nvPr>
            <p:ph type="body" sz="quarter" idx="20" hasCustomPrompt="1"/>
          </p:nvPr>
        </p:nvSpPr>
        <p:spPr>
          <a:xfrm>
            <a:off x="358776" y="1927995"/>
            <a:ext cx="4213225" cy="341335"/>
          </a:xfrm>
          <a:prstGeom prst="rect">
            <a:avLst/>
          </a:prstGeom>
        </p:spPr>
        <p:txBody>
          <a:bodyPr/>
          <a:lstStyle>
            <a:lvl1pPr marL="0" indent="0" algn="ctr">
              <a:buFont typeface="Arial" charset="0"/>
              <a:buNone/>
              <a:defRPr lang="fr-FR" sz="2000" b="0" i="0" u="none" strike="noStrike" baseline="0" smtClean="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en-US" sz="2000" b="0" i="0" u="none" strike="noStrike" baseline="0" noProof="0" err="1">
                <a:solidFill>
                  <a:srgbClr val="FFFFFF"/>
                </a:solidFill>
                <a:latin typeface=""/>
              </a:rPr>
              <a:t>evelique</a:t>
            </a:r>
            <a:r>
              <a:rPr lang="en-US" sz="2000" b="0" i="0" u="none" strike="noStrike" baseline="0" noProof="0">
                <a:solidFill>
                  <a:srgbClr val="FFFFFF"/>
                </a:solidFill>
                <a:latin typeface=""/>
              </a:rPr>
              <a:t> </a:t>
            </a:r>
            <a:r>
              <a:rPr lang="en-US" sz="2000" b="0" i="0" u="none" strike="noStrike" baseline="0" noProof="0" err="1">
                <a:solidFill>
                  <a:srgbClr val="FFFFFF"/>
                </a:solidFill>
                <a:latin typeface=""/>
              </a:rPr>
              <a:t>nonecto</a:t>
            </a:r>
            <a:endParaRPr lang="en-US" noProof="0"/>
          </a:p>
        </p:txBody>
      </p:sp>
      <p:sp>
        <p:nvSpPr>
          <p:cNvPr id="38" name="Espace réservé du texte 9"/>
          <p:cNvSpPr>
            <a:spLocks noGrp="1"/>
          </p:cNvSpPr>
          <p:nvPr>
            <p:ph type="body" sz="quarter" idx="22" hasCustomPrompt="1"/>
          </p:nvPr>
        </p:nvSpPr>
        <p:spPr>
          <a:xfrm>
            <a:off x="4568965" y="979469"/>
            <a:ext cx="4213225" cy="750429"/>
          </a:xfrm>
          <a:prstGeom prst="rect">
            <a:avLst/>
          </a:prstGeom>
        </p:spPr>
        <p:txBody>
          <a:bodyPr/>
          <a:lstStyle>
            <a:lvl1pPr marL="0" indent="0" algn="ctr">
              <a:buFont typeface="Arial" charset="0"/>
              <a:buNone/>
              <a:defRPr sz="600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en-US" noProof="0"/>
              <a:t>XXX</a:t>
            </a:r>
          </a:p>
        </p:txBody>
      </p:sp>
      <p:sp>
        <p:nvSpPr>
          <p:cNvPr id="39" name="Espace réservé du texte 9"/>
          <p:cNvSpPr>
            <a:spLocks noGrp="1"/>
          </p:cNvSpPr>
          <p:nvPr>
            <p:ph type="body" sz="quarter" idx="23" hasCustomPrompt="1"/>
          </p:nvPr>
        </p:nvSpPr>
        <p:spPr>
          <a:xfrm>
            <a:off x="4568965" y="1678017"/>
            <a:ext cx="4213225" cy="788665"/>
          </a:xfrm>
          <a:prstGeom prst="rect">
            <a:avLst/>
          </a:prstGeom>
        </p:spPr>
        <p:txBody>
          <a:bodyPr/>
          <a:lstStyle>
            <a:lvl1pPr marL="0" indent="0" algn="ctr">
              <a:spcBef>
                <a:spcPts val="0"/>
              </a:spcBef>
              <a:buFont typeface="Arial" charset="0"/>
              <a:buNone/>
              <a:defRPr lang="fr-FR" sz="2000" b="0" i="0" u="none" strike="noStrike" baseline="0" smtClean="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r>
              <a:rPr lang="en-US" sz="2000" b="0" i="0" u="none" strike="noStrike" baseline="0" noProof="0" err="1">
                <a:solidFill>
                  <a:srgbClr val="FFFFFF"/>
                </a:solidFill>
                <a:latin typeface=""/>
              </a:rPr>
              <a:t>icaborporae</a:t>
            </a:r>
            <a:r>
              <a:rPr lang="en-US" sz="2000" b="0" i="0" u="none" strike="noStrike" baseline="0" noProof="0">
                <a:solidFill>
                  <a:srgbClr val="FFFFFF"/>
                </a:solidFill>
                <a:latin typeface=""/>
              </a:rPr>
              <a:t> </a:t>
            </a:r>
            <a:r>
              <a:rPr lang="en-US" sz="2000" b="0" i="0" u="none" strike="noStrike" baseline="0" noProof="0" err="1">
                <a:solidFill>
                  <a:srgbClr val="FFFFFF"/>
                </a:solidFill>
                <a:latin typeface=""/>
              </a:rPr>
              <a:t>mo</a:t>
            </a:r>
            <a:r>
              <a:rPr lang="en-US" sz="2000" b="0" i="0" u="none" strike="noStrike" baseline="0" noProof="0">
                <a:solidFill>
                  <a:srgbClr val="FFFFFF"/>
                </a:solidFill>
                <a:latin typeface=""/>
              </a:rPr>
              <a:t> mint</a:t>
            </a:r>
          </a:p>
          <a:p>
            <a:r>
              <a:rPr lang="en-US" sz="2000" b="0" i="0" u="none" strike="noStrike" baseline="0" noProof="0">
                <a:solidFill>
                  <a:srgbClr val="FFFFFF"/>
                </a:solidFill>
                <a:latin typeface=""/>
              </a:rPr>
              <a:t>Lo </a:t>
            </a:r>
            <a:r>
              <a:rPr lang="en-US" sz="2000" b="0" i="0" u="none" strike="noStrike" baseline="0" noProof="0" err="1">
                <a:solidFill>
                  <a:srgbClr val="FFFFFF"/>
                </a:solidFill>
                <a:latin typeface=""/>
              </a:rPr>
              <a:t>icaborporae</a:t>
            </a:r>
            <a:r>
              <a:rPr lang="en-US" sz="2000" b="0" i="0" u="none" strike="noStrike" baseline="0" noProof="0">
                <a:solidFill>
                  <a:srgbClr val="FFFFFF"/>
                </a:solidFill>
                <a:latin typeface=""/>
              </a:rPr>
              <a:t> </a:t>
            </a:r>
            <a:r>
              <a:rPr lang="en-US" sz="2000" b="0" i="0" u="none" strike="noStrike" baseline="0" noProof="0" err="1">
                <a:solidFill>
                  <a:srgbClr val="FFFFFF"/>
                </a:solidFill>
                <a:latin typeface=""/>
              </a:rPr>
              <a:t>ra</a:t>
            </a:r>
            <a:endParaRPr lang="en-US" noProof="0"/>
          </a:p>
        </p:txBody>
      </p:sp>
      <p:sp>
        <p:nvSpPr>
          <p:cNvPr id="42" name="Espace réservé du texte 9"/>
          <p:cNvSpPr>
            <a:spLocks noGrp="1"/>
          </p:cNvSpPr>
          <p:nvPr>
            <p:ph type="body" sz="quarter" idx="24" hasCustomPrompt="1"/>
          </p:nvPr>
        </p:nvSpPr>
        <p:spPr>
          <a:xfrm>
            <a:off x="358777" y="2954039"/>
            <a:ext cx="4219802" cy="750429"/>
          </a:xfrm>
          <a:prstGeom prst="rect">
            <a:avLst/>
          </a:prstGeom>
        </p:spPr>
        <p:txBody>
          <a:bodyPr/>
          <a:lstStyle>
            <a:lvl1pPr marL="0" indent="0" algn="ctr">
              <a:buFont typeface="Arial" charset="0"/>
              <a:buNone/>
              <a:defRPr sz="600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en-US" noProof="0"/>
              <a:t>XX%</a:t>
            </a:r>
          </a:p>
        </p:txBody>
      </p:sp>
      <p:sp>
        <p:nvSpPr>
          <p:cNvPr id="43" name="Espace réservé du texte 9"/>
          <p:cNvSpPr>
            <a:spLocks noGrp="1"/>
          </p:cNvSpPr>
          <p:nvPr>
            <p:ph type="body" sz="quarter" idx="25" hasCustomPrompt="1"/>
          </p:nvPr>
        </p:nvSpPr>
        <p:spPr>
          <a:xfrm>
            <a:off x="358777" y="3652587"/>
            <a:ext cx="4219802" cy="767764"/>
          </a:xfrm>
          <a:prstGeom prst="rect">
            <a:avLst/>
          </a:prstGeom>
        </p:spPr>
        <p:txBody>
          <a:bodyPr/>
          <a:lstStyle>
            <a:lvl1pPr marL="0" indent="0" algn="ctr">
              <a:spcBef>
                <a:spcPts val="0"/>
              </a:spcBef>
              <a:buFont typeface="Arial" charset="0"/>
              <a:buNone/>
              <a:defRPr lang="fr-FR" sz="2000" b="0" i="0" u="none" strike="noStrike" baseline="0" smtClean="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r>
              <a:rPr lang="en-US" sz="2000" b="0" i="0" u="none" strike="noStrike" baseline="0" noProof="0" err="1">
                <a:solidFill>
                  <a:srgbClr val="FFFFFF"/>
                </a:solidFill>
                <a:latin typeface=""/>
              </a:rPr>
              <a:t>icaborporae</a:t>
            </a:r>
            <a:r>
              <a:rPr lang="en-US" sz="2000" b="0" i="0" u="none" strike="noStrike" baseline="0" noProof="0">
                <a:solidFill>
                  <a:srgbClr val="FFFFFF"/>
                </a:solidFill>
                <a:latin typeface=""/>
              </a:rPr>
              <a:t> </a:t>
            </a:r>
            <a:r>
              <a:rPr lang="en-US" sz="2000" b="0" i="0" u="none" strike="noStrike" baseline="0" noProof="0" err="1">
                <a:solidFill>
                  <a:srgbClr val="FFFFFF"/>
                </a:solidFill>
                <a:latin typeface=""/>
              </a:rPr>
              <a:t>mo</a:t>
            </a:r>
            <a:r>
              <a:rPr lang="en-US" sz="2000" b="0" i="0" u="none" strike="noStrike" baseline="0" noProof="0">
                <a:solidFill>
                  <a:srgbClr val="FFFFFF"/>
                </a:solidFill>
                <a:latin typeface=""/>
              </a:rPr>
              <a:t> mint</a:t>
            </a:r>
          </a:p>
          <a:p>
            <a:r>
              <a:rPr lang="en-US" sz="2000" b="0" i="0" u="none" strike="noStrike" baseline="0" noProof="0">
                <a:solidFill>
                  <a:srgbClr val="FFFFFF"/>
                </a:solidFill>
                <a:latin typeface=""/>
              </a:rPr>
              <a:t>Lo </a:t>
            </a:r>
            <a:r>
              <a:rPr lang="en-US" sz="2000" b="0" i="0" u="none" strike="noStrike" baseline="0" noProof="0" err="1">
                <a:solidFill>
                  <a:srgbClr val="FFFFFF"/>
                </a:solidFill>
                <a:latin typeface=""/>
              </a:rPr>
              <a:t>icaborporae</a:t>
            </a:r>
            <a:r>
              <a:rPr lang="en-US" sz="2000" b="0" i="0" u="none" strike="noStrike" baseline="0" noProof="0">
                <a:solidFill>
                  <a:srgbClr val="FFFFFF"/>
                </a:solidFill>
                <a:latin typeface=""/>
              </a:rPr>
              <a:t> </a:t>
            </a:r>
            <a:r>
              <a:rPr lang="en-US" sz="2000" b="0" i="0" u="none" strike="noStrike" baseline="0" noProof="0" err="1">
                <a:solidFill>
                  <a:srgbClr val="FFFFFF"/>
                </a:solidFill>
                <a:latin typeface=""/>
              </a:rPr>
              <a:t>ra</a:t>
            </a:r>
            <a:endParaRPr lang="en-US" noProof="0"/>
          </a:p>
        </p:txBody>
      </p:sp>
      <p:sp>
        <p:nvSpPr>
          <p:cNvPr id="44" name="Espace réservé du texte 9"/>
          <p:cNvSpPr>
            <a:spLocks noGrp="1"/>
          </p:cNvSpPr>
          <p:nvPr>
            <p:ph type="body" sz="quarter" idx="26" hasCustomPrompt="1"/>
          </p:nvPr>
        </p:nvSpPr>
        <p:spPr>
          <a:xfrm>
            <a:off x="4572004" y="3119733"/>
            <a:ext cx="4203607" cy="341335"/>
          </a:xfrm>
          <a:prstGeom prst="rect">
            <a:avLst/>
          </a:prstGeom>
        </p:spPr>
        <p:txBody>
          <a:bodyPr/>
          <a:lstStyle>
            <a:lvl1pPr marL="0" indent="0" algn="ctr">
              <a:buFont typeface="Arial" charset="0"/>
              <a:buNone/>
              <a:defRPr lang="fr-FR" sz="2000" b="0" i="0" u="none" strike="noStrike" baseline="0" smtClean="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en-US" sz="2000" b="0" i="0" u="none" strike="noStrike" baseline="0" noProof="0" err="1">
                <a:solidFill>
                  <a:srgbClr val="FFFFFF"/>
                </a:solidFill>
                <a:latin typeface=""/>
              </a:rPr>
              <a:t>Cor</a:t>
            </a:r>
            <a:r>
              <a:rPr lang="en-US" sz="2000" b="0" i="0" u="none" strike="noStrike" baseline="0" noProof="0">
                <a:solidFill>
                  <a:srgbClr val="FFFFFF"/>
                </a:solidFill>
                <a:latin typeface=""/>
              </a:rPr>
              <a:t> </a:t>
            </a:r>
            <a:r>
              <a:rPr lang="en-US" sz="2000" b="0" i="0" u="none" strike="noStrike" baseline="0" noProof="0" err="1">
                <a:solidFill>
                  <a:srgbClr val="FFFFFF"/>
                </a:solidFill>
                <a:latin typeface=""/>
              </a:rPr>
              <a:t>aut</a:t>
            </a:r>
            <a:r>
              <a:rPr lang="en-US" sz="2000" b="0" i="0" u="none" strike="noStrike" baseline="0" noProof="0">
                <a:solidFill>
                  <a:srgbClr val="FFFFFF"/>
                </a:solidFill>
                <a:latin typeface=""/>
              </a:rPr>
              <a:t> et </a:t>
            </a:r>
            <a:r>
              <a:rPr lang="en-US" sz="2000" b="0" i="0" u="none" strike="noStrike" baseline="0" noProof="0" err="1">
                <a:solidFill>
                  <a:srgbClr val="FFFFFF"/>
                </a:solidFill>
                <a:latin typeface=""/>
              </a:rPr>
              <a:t>voloreratem</a:t>
            </a:r>
            <a:endParaRPr lang="en-US" noProof="0"/>
          </a:p>
        </p:txBody>
      </p:sp>
      <p:sp>
        <p:nvSpPr>
          <p:cNvPr id="45" name="Espace réservé du texte 9"/>
          <p:cNvSpPr>
            <a:spLocks noGrp="1"/>
          </p:cNvSpPr>
          <p:nvPr>
            <p:ph type="body" sz="quarter" idx="27" hasCustomPrompt="1"/>
          </p:nvPr>
        </p:nvSpPr>
        <p:spPr>
          <a:xfrm>
            <a:off x="4572004" y="3375058"/>
            <a:ext cx="4203607" cy="1045292"/>
          </a:xfrm>
          <a:prstGeom prst="rect">
            <a:avLst/>
          </a:prstGeom>
        </p:spPr>
        <p:txBody>
          <a:bodyPr/>
          <a:lstStyle>
            <a:lvl1pPr marL="0" indent="0" algn="ctr">
              <a:buFont typeface="Arial" charset="0"/>
              <a:buNone/>
              <a:defRPr sz="6000">
                <a:solidFill>
                  <a:schemeClr val="bg1"/>
                </a:solidFill>
              </a:defRPr>
            </a:lvl1pPr>
            <a:lvl2pPr marL="134932" indent="0" algn="ctr">
              <a:buFont typeface="Arial" charset="0"/>
              <a:buNone/>
              <a:defRPr>
                <a:solidFill>
                  <a:schemeClr val="bg1"/>
                </a:solidFill>
              </a:defRPr>
            </a:lvl2pPr>
            <a:lvl3pPr marL="271448" indent="0" algn="ctr">
              <a:buFont typeface="Arial" charset="0"/>
              <a:buNone/>
              <a:defRPr>
                <a:solidFill>
                  <a:schemeClr val="bg1"/>
                </a:solidFill>
              </a:defRPr>
            </a:lvl3pPr>
            <a:lvl4pPr marL="1028649" indent="0" algn="ctr">
              <a:buFont typeface="Arial" charset="0"/>
              <a:buNone/>
              <a:defRPr>
                <a:solidFill>
                  <a:schemeClr val="bg1"/>
                </a:solidFill>
              </a:defRPr>
            </a:lvl4pPr>
            <a:lvl5pPr marL="1371532" indent="0" algn="ctr">
              <a:buFont typeface="Arial" charset="0"/>
              <a:buNone/>
              <a:defRPr>
                <a:solidFill>
                  <a:schemeClr val="bg1"/>
                </a:solidFill>
              </a:defRPr>
            </a:lvl5pPr>
          </a:lstStyle>
          <a:p>
            <a:pPr lvl="0"/>
            <a:r>
              <a:rPr lang="en-US" noProof="0"/>
              <a:t>XXX</a:t>
            </a:r>
          </a:p>
        </p:txBody>
      </p:sp>
      <p:sp>
        <p:nvSpPr>
          <p:cNvPr id="15" name="Footer Placeholder 4"/>
          <p:cNvSpPr>
            <a:spLocks noGrp="1"/>
          </p:cNvSpPr>
          <p:nvPr>
            <p:ph type="ftr" sz="quarter" idx="3"/>
          </p:nvPr>
        </p:nvSpPr>
        <p:spPr>
          <a:xfrm>
            <a:off x="2108863" y="4831178"/>
            <a:ext cx="5781302" cy="123111"/>
          </a:xfrm>
          <a:prstGeom prst="rect">
            <a:avLst/>
          </a:prstGeom>
        </p:spPr>
        <p:txBody>
          <a:bodyPr wrap="square" lIns="0" tIns="0" rIns="0" bIns="0">
            <a:spAutoFit/>
          </a:bodyPr>
          <a:lstStyle>
            <a:lvl1pPr algn="ctr">
              <a:defRPr sz="800">
                <a:solidFill>
                  <a:schemeClr val="tx1"/>
                </a:solidFill>
              </a:defRPr>
            </a:lvl1pPr>
          </a:lstStyle>
          <a:p>
            <a:r>
              <a:rPr lang="fr-FR">
                <a:solidFill>
                  <a:srgbClr val="6B747B"/>
                </a:solidFill>
              </a:rPr>
              <a:t>PRESENTATION TITLE</a:t>
            </a:r>
          </a:p>
        </p:txBody>
      </p:sp>
      <p:sp>
        <p:nvSpPr>
          <p:cNvPr id="16" name="Slide Number Placeholder 5"/>
          <p:cNvSpPr>
            <a:spLocks noGrp="1"/>
          </p:cNvSpPr>
          <p:nvPr>
            <p:ph type="sldNum" sz="quarter" idx="4"/>
          </p:nvPr>
        </p:nvSpPr>
        <p:spPr>
          <a:xfrm>
            <a:off x="8467496" y="4831178"/>
            <a:ext cx="311061" cy="246221"/>
          </a:xfrm>
          <a:prstGeom prst="rect">
            <a:avLst/>
          </a:prstGeom>
        </p:spPr>
        <p:txBody>
          <a:bodyPr lIns="0" tIns="0" rIns="0" bIns="0">
            <a:spAutoFit/>
          </a:bodyPr>
          <a:lstStyle>
            <a:lvl1pPr algn="r">
              <a:defRPr sz="800">
                <a:solidFill>
                  <a:schemeClr val="tx1"/>
                </a:solidFill>
              </a:defRPr>
            </a:lvl1pPr>
          </a:lstStyle>
          <a:p>
            <a:pPr fontAlgn="base">
              <a:spcBef>
                <a:spcPct val="0"/>
              </a:spcBef>
              <a:spcAft>
                <a:spcPct val="0"/>
              </a:spcAft>
            </a:pPr>
            <a:r>
              <a:rPr lang="en-US">
                <a:solidFill>
                  <a:srgbClr val="6B747B"/>
                </a:solidFill>
                <a:ea typeface="MS PGothic" pitchFamily="34" charset="-128"/>
              </a:rPr>
              <a:t>|</a:t>
            </a:r>
            <a:r>
              <a:rPr lang="en-US" sz="900" baseline="16000">
                <a:solidFill>
                  <a:srgbClr val="6B747B"/>
                </a:solidFill>
                <a:ea typeface="MS PGothic" pitchFamily="34" charset="-128"/>
              </a:rPr>
              <a:t>        </a:t>
            </a:r>
            <a:fld id="{C8A5DD0B-47B8-4FFF-85E0-6207ABAD9D9D}" type="slidenum">
              <a:rPr lang="en-US" smtClean="0">
                <a:solidFill>
                  <a:srgbClr val="6B747B"/>
                </a:solidFill>
                <a:ea typeface="MS PGothic" pitchFamily="34" charset="-128"/>
              </a:rPr>
              <a:pPr fontAlgn="base">
                <a:spcBef>
                  <a:spcPct val="0"/>
                </a:spcBef>
                <a:spcAft>
                  <a:spcPct val="0"/>
                </a:spcAft>
              </a:pPr>
              <a:t>‹N›</a:t>
            </a:fld>
            <a:endParaRPr lang="en-US">
              <a:solidFill>
                <a:srgbClr val="6B747B"/>
              </a:solidFill>
              <a:ea typeface="MS PGothic" pitchFamily="34" charset="-128"/>
            </a:endParaRPr>
          </a:p>
        </p:txBody>
      </p:sp>
      <p:cxnSp>
        <p:nvCxnSpPr>
          <p:cNvPr id="17" name="Connecteur droit 16"/>
          <p:cNvCxnSpPr/>
          <p:nvPr/>
        </p:nvCxnSpPr>
        <p:spPr>
          <a:xfrm>
            <a:off x="8958263" y="489273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a:off x="8575675" y="4845106"/>
            <a:ext cx="0" cy="101600"/>
          </a:xfrm>
          <a:prstGeom prst="line">
            <a:avLst/>
          </a:prstGeom>
          <a:ln w="63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1055965"/>
      </p:ext>
    </p:extLst>
  </p:cSld>
  <p:clrMapOvr>
    <a:masterClrMapping/>
  </p:clrMapOvr>
  <p:hf hdr="0" ftr="0" dt="0"/>
  <p:extLst>
    <p:ext uri="{DCECCB84-F9BA-43D5-87BE-67443E8EF086}">
      <p15:sldGuideLst xmlns:p15="http://schemas.microsoft.com/office/powerpoint/2012/main">
        <p15:guide id="1" orient="horz" pos="3140">
          <p15:clr>
            <a:srgbClr val="FBAE40"/>
          </p15:clr>
        </p15:guide>
        <p15:guide id="2" orient="horz" pos="3094">
          <p15:clr>
            <a:srgbClr val="FBAE40"/>
          </p15:clr>
        </p15:guide>
        <p15:guide id="3" orient="horz" pos="1699">
          <p15:clr>
            <a:srgbClr val="FBAE40"/>
          </p15:clr>
        </p15:guide>
        <p15:guide id="4" orient="horz" pos="429">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lide de fin">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1498152"/>
            <a:ext cx="9144000" cy="1024896"/>
          </a:xfrm>
          <a:prstGeom prst="rect">
            <a:avLst/>
          </a:prstGeom>
        </p:spPr>
        <p:txBody>
          <a:bodyPr anchor="b"/>
          <a:lstStyle>
            <a:lvl1pPr algn="ctr">
              <a:defRPr sz="7400" cap="all" baseline="0">
                <a:solidFill>
                  <a:schemeClr val="bg1"/>
                </a:solidFill>
              </a:defRPr>
            </a:lvl1pPr>
          </a:lstStyle>
          <a:p>
            <a:r>
              <a:rPr lang="fr-FR"/>
              <a:t>merci</a:t>
            </a:r>
            <a:endParaRPr lang="en-US"/>
          </a:p>
        </p:txBody>
      </p:sp>
      <p:pic>
        <p:nvPicPr>
          <p:cNvPr id="5" name="Image 4"/>
          <p:cNvPicPr>
            <a:picLocks/>
          </p:cNvPicPr>
          <p:nvPr/>
        </p:nvPicPr>
        <p:blipFill>
          <a:blip r:embed="rId2" cstate="screen">
            <a:extLst>
              <a:ext uri="{28A0092B-C50C-407E-A947-70E740481C1C}">
                <a14:useLocalDpi xmlns:a14="http://schemas.microsoft.com/office/drawing/2010/main"/>
              </a:ext>
            </a:extLst>
          </a:blip>
          <a:stretch>
            <a:fillRect/>
          </a:stretch>
        </p:blipFill>
        <p:spPr>
          <a:xfrm>
            <a:off x="127912" y="4042856"/>
            <a:ext cx="2417162" cy="946785"/>
          </a:xfrm>
          <a:prstGeom prst="rect">
            <a:avLst/>
          </a:prstGeom>
        </p:spPr>
      </p:pic>
    </p:spTree>
    <p:extLst>
      <p:ext uri="{BB962C8B-B14F-4D97-AF65-F5344CB8AC3E}">
        <p14:creationId xmlns:p14="http://schemas.microsoft.com/office/powerpoint/2010/main" val="1924371878"/>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Diapositive de titre">
    <p:spTree>
      <p:nvGrpSpPr>
        <p:cNvPr id="1" name=""/>
        <p:cNvGrpSpPr/>
        <p:nvPr/>
      </p:nvGrpSpPr>
      <p:grpSpPr>
        <a:xfrm>
          <a:off x="0" y="0"/>
          <a:ext cx="0" cy="0"/>
          <a:chOff x="0" y="0"/>
          <a:chExt cx="0" cy="0"/>
        </a:xfrm>
      </p:grpSpPr>
      <p:sp>
        <p:nvSpPr>
          <p:cNvPr id="4" name="Espace réservé du texte 3"/>
          <p:cNvSpPr>
            <a:spLocks noGrp="1"/>
          </p:cNvSpPr>
          <p:nvPr>
            <p:ph type="body" sz="quarter" idx="11" hasCustomPrompt="1"/>
          </p:nvPr>
        </p:nvSpPr>
        <p:spPr>
          <a:xfrm>
            <a:off x="2676940" y="4539427"/>
            <a:ext cx="6194012" cy="332399"/>
          </a:xfrm>
          <a:prstGeom prst="rect">
            <a:avLst/>
          </a:prstGeom>
        </p:spPr>
        <p:txBody>
          <a:bodyPr wrap="square">
            <a:spAutoFit/>
          </a:bodyPr>
          <a:lstStyle>
            <a:lvl1pPr marL="0" indent="0" algn="r">
              <a:buNone/>
              <a:defRPr sz="2400" b="0"/>
            </a:lvl1pPr>
          </a:lstStyle>
          <a:p>
            <a:pPr lvl="0"/>
            <a:r>
              <a:rPr lang="fr-FR"/>
              <a:t>Sous-titre, corps 24</a:t>
            </a:r>
          </a:p>
        </p:txBody>
      </p:sp>
      <p:sp>
        <p:nvSpPr>
          <p:cNvPr id="8" name="Espace réservé pour une image  7"/>
          <p:cNvSpPr>
            <a:spLocks noGrp="1"/>
          </p:cNvSpPr>
          <p:nvPr>
            <p:ph type="pic" sz="quarter" idx="10" hasCustomPrompt="1"/>
          </p:nvPr>
        </p:nvSpPr>
        <p:spPr>
          <a:xfrm>
            <a:off x="0" y="0"/>
            <a:ext cx="9144000" cy="3880800"/>
          </a:xfrm>
          <a:prstGeom prst="rect">
            <a:avLst/>
          </a:prstGeom>
        </p:spPr>
        <p:txBody>
          <a:bodyPr/>
          <a:lstStyle/>
          <a:p>
            <a:r>
              <a:rPr lang="fr-FR"/>
              <a:t>  </a:t>
            </a:r>
          </a:p>
        </p:txBody>
      </p:sp>
      <p:sp>
        <p:nvSpPr>
          <p:cNvPr id="2" name="Title 1"/>
          <p:cNvSpPr>
            <a:spLocks noGrp="1"/>
          </p:cNvSpPr>
          <p:nvPr>
            <p:ph type="ctrTitle" hasCustomPrompt="1"/>
          </p:nvPr>
        </p:nvSpPr>
        <p:spPr>
          <a:xfrm>
            <a:off x="2676941" y="4068001"/>
            <a:ext cx="6190065" cy="443198"/>
          </a:xfrm>
          <a:prstGeom prst="rect">
            <a:avLst/>
          </a:prstGeom>
        </p:spPr>
        <p:txBody>
          <a:bodyPr anchor="b"/>
          <a:lstStyle>
            <a:lvl1pPr algn="r">
              <a:defRPr sz="3200">
                <a:solidFill>
                  <a:schemeClr val="tx2"/>
                </a:solidFill>
              </a:defRPr>
            </a:lvl1pPr>
          </a:lstStyle>
          <a:p>
            <a:r>
              <a:rPr lang="fr-FR"/>
              <a:t>Titre de la présentation, corps 32</a:t>
            </a:r>
            <a:endParaRPr lang="en-US"/>
          </a:p>
        </p:txBody>
      </p:sp>
      <p:cxnSp>
        <p:nvCxnSpPr>
          <p:cNvPr id="13" name="Connecteur droit 12"/>
          <p:cNvCxnSpPr/>
          <p:nvPr userDrawn="1"/>
        </p:nvCxnSpPr>
        <p:spPr>
          <a:xfrm>
            <a:off x="2600745" y="4129183"/>
            <a:ext cx="0" cy="752400"/>
          </a:xfrm>
          <a:prstGeom prst="line">
            <a:avLst/>
          </a:prstGeom>
          <a:ln w="1905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9" name="Image 8"/>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76153" y="4031990"/>
            <a:ext cx="2417162" cy="946785"/>
          </a:xfrm>
          <a:prstGeom prst="rect">
            <a:avLst/>
          </a:prstGeom>
        </p:spPr>
      </p:pic>
    </p:spTree>
    <p:extLst>
      <p:ext uri="{BB962C8B-B14F-4D97-AF65-F5344CB8AC3E}">
        <p14:creationId xmlns:p14="http://schemas.microsoft.com/office/powerpoint/2010/main" val="2826031821"/>
      </p:ext>
    </p:extLst>
  </p:cSld>
  <p:clrMapOvr>
    <a:masterClrMapping/>
  </p:clrMapOvr>
  <p:extLst>
    <p:ext uri="{DCECCB84-F9BA-43D5-87BE-67443E8EF086}">
      <p15:sldGuideLst xmlns:p15="http://schemas.microsoft.com/office/powerpoint/2012/main">
        <p15:guide id="1" orient="horz" pos="2836">
          <p15:clr>
            <a:srgbClr val="FBAE40"/>
          </p15:clr>
        </p15:guide>
        <p15:guide id="2" orient="horz" pos="3072">
          <p15:clr>
            <a:srgbClr val="FBAE40"/>
          </p15:clr>
        </p15:guide>
        <p15:guide id="3" pos="5588">
          <p15:clr>
            <a:srgbClr val="FBAE40"/>
          </p15:clr>
        </p15:guide>
        <p15:guide id="4" pos="185">
          <p15:clr>
            <a:srgbClr val="FBAE40"/>
          </p15:clr>
        </p15:guide>
        <p15:guide id="5" pos="1444">
          <p15:clr>
            <a:srgbClr val="FBAE40"/>
          </p15:clr>
        </p15:guide>
        <p15:guide id="6" orient="horz" pos="2978">
          <p15:clr>
            <a:srgbClr val="FBAE40"/>
          </p15:clr>
        </p15:guide>
        <p15:guide id="7" orient="horz" pos="2444">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58777" y="301472"/>
            <a:ext cx="8420101" cy="332399"/>
          </a:xfrm>
          <a:prstGeom prst="rect">
            <a:avLst/>
          </a:prstGeom>
        </p:spPr>
        <p:txBody>
          <a:bodyPr/>
          <a:lstStyle>
            <a:lvl1pPr>
              <a:defRPr sz="2400"/>
            </a:lvl1pPr>
          </a:lstStyle>
          <a:p>
            <a:r>
              <a:rPr lang="fr-FR"/>
              <a:t>Modifiez le style du titre</a:t>
            </a:r>
            <a:endParaRPr lang="en-US"/>
          </a:p>
        </p:txBody>
      </p:sp>
      <p:sp>
        <p:nvSpPr>
          <p:cNvPr id="3" name="Espace réservé du contenu 2"/>
          <p:cNvSpPr>
            <a:spLocks noGrp="1"/>
          </p:cNvSpPr>
          <p:nvPr>
            <p:ph idx="1"/>
          </p:nvPr>
        </p:nvSpPr>
        <p:spPr>
          <a:xfrm>
            <a:off x="358775" y="1336881"/>
            <a:ext cx="8420100" cy="3358944"/>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Rectangle 40"/>
          <p:cNvSpPr>
            <a:spLocks noGrp="1" noChangeArrowheads="1"/>
          </p:cNvSpPr>
          <p:nvPr>
            <p:ph type="sldNum" sz="quarter" idx="10"/>
          </p:nvPr>
        </p:nvSpPr>
        <p:spPr>
          <a:xfrm>
            <a:off x="8467496" y="4831178"/>
            <a:ext cx="311061" cy="246221"/>
          </a:xfrm>
          <a:prstGeom prst="rect">
            <a:avLst/>
          </a:prstGeom>
        </p:spPr>
        <p:txBody>
          <a:bodyPr/>
          <a:lstStyle>
            <a:lvl1pPr defTabSz="457178">
              <a:defRPr/>
            </a:lvl1pPr>
          </a:lstStyle>
          <a:p>
            <a:r>
              <a:rPr lang="en-US">
                <a:solidFill>
                  <a:srgbClr val="6B747B"/>
                </a:solidFill>
              </a:rPr>
              <a:t>|</a:t>
            </a:r>
            <a:r>
              <a:rPr lang="en-US" sz="900" baseline="16000">
                <a:solidFill>
                  <a:srgbClr val="6B747B"/>
                </a:solidFill>
              </a:rPr>
              <a:t>        </a:t>
            </a:r>
            <a:fld id="{A0C6CBA3-07E0-4E5A-9CBC-84DDD6F62137}" type="slidenum">
              <a:rPr lang="en-US">
                <a:solidFill>
                  <a:srgbClr val="6B747B"/>
                </a:solidFill>
              </a:rPr>
              <a:pPr/>
              <a:t>‹N›</a:t>
            </a:fld>
            <a:endParaRPr lang="en-US">
              <a:solidFill>
                <a:srgbClr val="6B747B"/>
              </a:solidFill>
            </a:endParaRPr>
          </a:p>
        </p:txBody>
      </p:sp>
    </p:spTree>
    <p:extLst>
      <p:ext uri="{BB962C8B-B14F-4D97-AF65-F5344CB8AC3E}">
        <p14:creationId xmlns:p14="http://schemas.microsoft.com/office/powerpoint/2010/main" val="3313458164"/>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s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4011" y="679509"/>
            <a:ext cx="8646971" cy="389485"/>
          </a:xfrm>
          <a:prstGeom prst="rect">
            <a:avLst/>
          </a:prstGeom>
        </p:spPr>
        <p:txBody>
          <a:bodyPr/>
          <a:lstStyle>
            <a:lvl1pPr>
              <a:defRPr baseline="0"/>
            </a:lvl1pPr>
          </a:lstStyle>
          <a:p>
            <a:r>
              <a:rPr lang="en-US"/>
              <a:t>Click to add emphasis part of title</a:t>
            </a:r>
          </a:p>
        </p:txBody>
      </p:sp>
      <p:sp>
        <p:nvSpPr>
          <p:cNvPr id="8" name="Text Placeholder 7"/>
          <p:cNvSpPr>
            <a:spLocks noGrp="1"/>
          </p:cNvSpPr>
          <p:nvPr>
            <p:ph type="body" sz="quarter" idx="13" hasCustomPrompt="1"/>
          </p:nvPr>
        </p:nvSpPr>
        <p:spPr>
          <a:xfrm>
            <a:off x="234011" y="248326"/>
            <a:ext cx="6718167" cy="442661"/>
          </a:xfrm>
          <a:prstGeom prst="rect">
            <a:avLst/>
          </a:prstGeom>
        </p:spPr>
        <p:txBody>
          <a:bodyPr anchor="b">
            <a:noAutofit/>
          </a:bodyPr>
          <a:lstStyle>
            <a:lvl1pPr marL="0" indent="0">
              <a:buNone/>
              <a:defRPr sz="1900" b="0" baseline="0">
                <a:solidFill>
                  <a:schemeClr val="bg2"/>
                </a:solidFill>
              </a:defRPr>
            </a:lvl1pPr>
          </a:lstStyle>
          <a:p>
            <a:pPr lvl="0"/>
            <a:r>
              <a:rPr lang="en-US"/>
              <a:t>CLICK TO ADD TAG LINE OR BEGINNING OF TITLE</a:t>
            </a:r>
            <a:endParaRPr lang="en-GB"/>
          </a:p>
        </p:txBody>
      </p:sp>
      <p:sp>
        <p:nvSpPr>
          <p:cNvPr id="7" name="Text Placeholder 6"/>
          <p:cNvSpPr>
            <a:spLocks noGrp="1"/>
          </p:cNvSpPr>
          <p:nvPr>
            <p:ph type="body" sz="quarter" idx="16" hasCustomPrompt="1"/>
          </p:nvPr>
        </p:nvSpPr>
        <p:spPr>
          <a:xfrm>
            <a:off x="224609" y="4215717"/>
            <a:ext cx="6718075" cy="318287"/>
          </a:xfrm>
          <a:prstGeom prst="rect">
            <a:avLst/>
          </a:prstGeom>
        </p:spPr>
        <p:txBody>
          <a:bodyPr anchor="b">
            <a:normAutofit/>
          </a:bodyPr>
          <a:lstStyle>
            <a:lvl1pPr algn="l">
              <a:lnSpc>
                <a:spcPct val="95000"/>
              </a:lnSpc>
              <a:spcBef>
                <a:spcPts val="204"/>
              </a:spcBef>
              <a:defRPr sz="1000" cap="none" baseline="0">
                <a:solidFill>
                  <a:schemeClr val="bg2">
                    <a:lumMod val="50000"/>
                  </a:schemeClr>
                </a:solidFill>
              </a:defRPr>
            </a:lvl1pPr>
          </a:lstStyle>
          <a:p>
            <a:pPr lvl="0"/>
            <a:r>
              <a:rPr lang="en-US"/>
              <a:t>Question and Base</a:t>
            </a:r>
            <a:endParaRPr lang="en-GB"/>
          </a:p>
        </p:txBody>
      </p:sp>
    </p:spTree>
    <p:extLst>
      <p:ext uri="{BB962C8B-B14F-4D97-AF65-F5344CB8AC3E}">
        <p14:creationId xmlns:p14="http://schemas.microsoft.com/office/powerpoint/2010/main" val="234606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a:xfrm>
            <a:off x="457200" y="4767263"/>
            <a:ext cx="2133600" cy="273844"/>
          </a:xfrm>
          <a:prstGeom prst="rect">
            <a:avLst/>
          </a:prstGeom>
        </p:spPr>
        <p:txBody>
          <a:bodyPr/>
          <a:lstStyle/>
          <a:p>
            <a:fld id="{9A4FFC8D-DA37-4B27-BD8A-9D59F98DE4C0}" type="datetimeFigureOut">
              <a:rPr lang="it-IT" smtClean="0"/>
              <a:t>30/04/21</a:t>
            </a:fld>
            <a:endParaRPr lang="it-IT"/>
          </a:p>
        </p:txBody>
      </p:sp>
      <p:sp>
        <p:nvSpPr>
          <p:cNvPr id="5" name="Segnaposto piè di pagina 4"/>
          <p:cNvSpPr>
            <a:spLocks noGrp="1"/>
          </p:cNvSpPr>
          <p:nvPr>
            <p:ph type="ftr" sz="quarter" idx="11"/>
          </p:nvPr>
        </p:nvSpPr>
        <p:spPr>
          <a:xfrm>
            <a:off x="3124200" y="4767263"/>
            <a:ext cx="2895600" cy="273844"/>
          </a:xfrm>
          <a:prstGeom prst="rect">
            <a:avLst/>
          </a:prstGeom>
        </p:spPr>
        <p:txBody>
          <a:bodyPr/>
          <a:lstStyle/>
          <a:p>
            <a:endParaRPr lang="it-IT"/>
          </a:p>
        </p:txBody>
      </p:sp>
      <p:sp>
        <p:nvSpPr>
          <p:cNvPr id="6" name="Segnaposto numero diapositiva 5"/>
          <p:cNvSpPr>
            <a:spLocks noGrp="1"/>
          </p:cNvSpPr>
          <p:nvPr>
            <p:ph type="sldNum" sz="quarter" idx="12"/>
          </p:nvPr>
        </p:nvSpPr>
        <p:spPr>
          <a:xfrm>
            <a:off x="6553200" y="4767263"/>
            <a:ext cx="2133600" cy="273844"/>
          </a:xfrm>
          <a:prstGeom prst="rect">
            <a:avLst/>
          </a:prstGeom>
        </p:spPr>
        <p:txBody>
          <a:bodyPr/>
          <a:lstStyle/>
          <a:p>
            <a:fld id="{551E6BAE-18D4-4B1B-8D9C-E2F7E7822FDC}" type="slidenum">
              <a:rPr lang="it-IT" smtClean="0"/>
              <a:t>‹N›</a:t>
            </a:fld>
            <a:endParaRPr lang="it-IT"/>
          </a:p>
        </p:txBody>
      </p:sp>
    </p:spTree>
    <p:extLst>
      <p:ext uri="{BB962C8B-B14F-4D97-AF65-F5344CB8AC3E}">
        <p14:creationId xmlns:p14="http://schemas.microsoft.com/office/powerpoint/2010/main" val="24124529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0_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52500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8777" y="273771"/>
            <a:ext cx="8420101" cy="387798"/>
          </a:xfrm>
          <a:prstGeom prst="rect">
            <a:avLst/>
          </a:prstGeom>
        </p:spPr>
        <p:txBody>
          <a:bodyPr/>
          <a:lstStyle/>
          <a:p>
            <a:r>
              <a:rPr kumimoji="0" lang="en-US"/>
              <a:t>Click to edit Master title style</a:t>
            </a:r>
          </a:p>
        </p:txBody>
      </p:sp>
      <p:sp>
        <p:nvSpPr>
          <p:cNvPr id="3" name="Content Placeholder 2"/>
          <p:cNvSpPr>
            <a:spLocks noGrp="1"/>
          </p:cNvSpPr>
          <p:nvPr>
            <p:ph idx="1"/>
          </p:nvPr>
        </p:nvSpPr>
        <p:spPr>
          <a:xfrm>
            <a:off x="358775" y="1336881"/>
            <a:ext cx="8420100" cy="3358944"/>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it-IT"/>
          </a:p>
        </p:txBody>
      </p:sp>
      <p:sp>
        <p:nvSpPr>
          <p:cNvPr id="5" name="Footer Placeholder 4"/>
          <p:cNvSpPr>
            <a:spLocks noGrp="1"/>
          </p:cNvSpPr>
          <p:nvPr>
            <p:ph type="ftr" sz="quarter" idx="11"/>
          </p:nvPr>
        </p:nvSpPr>
        <p:spPr>
          <a:xfrm>
            <a:off x="2108863" y="4831178"/>
            <a:ext cx="5781302" cy="123111"/>
          </a:xfrm>
          <a:prstGeom prst="rect">
            <a:avLst/>
          </a:prstGeom>
        </p:spPr>
        <p:txBody>
          <a:bodyPr/>
          <a:lstStyle/>
          <a:p>
            <a:r>
              <a:rPr lang="it-IT"/>
              <a:t>PRESENTATION TITLE</a:t>
            </a:r>
          </a:p>
        </p:txBody>
      </p:sp>
      <p:sp>
        <p:nvSpPr>
          <p:cNvPr id="6" name="Slide Number Placeholder 5"/>
          <p:cNvSpPr>
            <a:spLocks noGrp="1"/>
          </p:cNvSpPr>
          <p:nvPr>
            <p:ph type="sldNum" sz="quarter" idx="12"/>
          </p:nvPr>
        </p:nvSpPr>
        <p:spPr>
          <a:xfrm>
            <a:off x="8467496" y="4831178"/>
            <a:ext cx="311061" cy="123111"/>
          </a:xfrm>
          <a:prstGeom prst="rect">
            <a:avLst/>
          </a:prstGeom>
        </p:spPr>
        <p:txBody>
          <a:bodyPr/>
          <a:lstStyle/>
          <a:p>
            <a:fld id="{E7A41E1B-4F70-4964-A407-84C68BE8251C}" type="slidenum">
              <a:rPr lang="it-IT" smtClean="0"/>
              <a:t>‹N›</a:t>
            </a:fld>
            <a:endParaRPr lang="it-IT"/>
          </a:p>
        </p:txBody>
      </p:sp>
    </p:spTree>
    <p:extLst>
      <p:ext uri="{BB962C8B-B14F-4D97-AF65-F5344CB8AC3E}">
        <p14:creationId xmlns:p14="http://schemas.microsoft.com/office/powerpoint/2010/main" val="2499862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307573" y="149319"/>
            <a:ext cx="8545484" cy="332399"/>
          </a:xfrm>
          <a:prstGeom prst="rect">
            <a:avLst/>
          </a:prstGeom>
        </p:spPr>
        <p:txBody>
          <a:bodyPr/>
          <a:lstStyle>
            <a:lvl1pPr>
              <a:defRPr sz="2400"/>
            </a:lvl1pPr>
          </a:lstStyle>
          <a:p>
            <a:r>
              <a:rPr lang="it-IT"/>
              <a:t>Fare clic per modificare lo stile del titolo</a:t>
            </a:r>
            <a:endParaRPr lang="en-US"/>
          </a:p>
        </p:txBody>
      </p:sp>
      <p:sp>
        <p:nvSpPr>
          <p:cNvPr id="3" name="Espace réservé du contenu 2"/>
          <p:cNvSpPr>
            <a:spLocks noGrp="1"/>
          </p:cNvSpPr>
          <p:nvPr>
            <p:ph sz="half" idx="1"/>
          </p:nvPr>
        </p:nvSpPr>
        <p:spPr>
          <a:xfrm>
            <a:off x="307571" y="991293"/>
            <a:ext cx="4173942" cy="359733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Espace réservé du contenu 3"/>
          <p:cNvSpPr>
            <a:spLocks noGrp="1"/>
          </p:cNvSpPr>
          <p:nvPr>
            <p:ph sz="half" idx="2"/>
          </p:nvPr>
        </p:nvSpPr>
        <p:spPr>
          <a:xfrm>
            <a:off x="4646815" y="991293"/>
            <a:ext cx="4206240" cy="359733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Rectangle 40"/>
          <p:cNvSpPr>
            <a:spLocks noGrp="1" noChangeArrowheads="1"/>
          </p:cNvSpPr>
          <p:nvPr>
            <p:ph type="sldNum" sz="quarter" idx="10"/>
          </p:nvPr>
        </p:nvSpPr>
        <p:spPr>
          <a:xfrm>
            <a:off x="8467496" y="4831178"/>
            <a:ext cx="311061" cy="123159"/>
          </a:xfrm>
          <a:prstGeom prst="rect">
            <a:avLst/>
          </a:prstGeom>
        </p:spPr>
        <p:txBody>
          <a:bodyPr/>
          <a:lstStyle>
            <a:lvl1pPr defTabSz="457178">
              <a:defRPr/>
            </a:lvl1pPr>
          </a:lstStyle>
          <a:p>
            <a:fld id="{E7A41E1B-4F70-4964-A407-84C68BE8251C}" type="slidenum">
              <a:rPr lang="it-IT" smtClean="0"/>
              <a:pPr/>
              <a:t>‹N›</a:t>
            </a:fld>
            <a:endParaRPr lang="it-IT"/>
          </a:p>
        </p:txBody>
      </p:sp>
    </p:spTree>
    <p:extLst>
      <p:ext uri="{BB962C8B-B14F-4D97-AF65-F5344CB8AC3E}">
        <p14:creationId xmlns:p14="http://schemas.microsoft.com/office/powerpoint/2010/main" val="412654573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205978"/>
            <a:ext cx="8229600" cy="857250"/>
          </a:xfrm>
          <a:prstGeom prst="rect">
            <a:avLst/>
          </a:prstGeom>
        </p:spPr>
        <p:txBody>
          <a:bodyPr/>
          <a:lstStyle/>
          <a:p>
            <a:r>
              <a:rPr lang="it-IT"/>
              <a:t>Fare clic per modificare lo stile del titolo</a:t>
            </a:r>
          </a:p>
        </p:txBody>
      </p:sp>
      <p:sp>
        <p:nvSpPr>
          <p:cNvPr id="3" name="Segnaposto contenuto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a:xfrm>
            <a:off x="457200" y="4767263"/>
            <a:ext cx="2133600" cy="273844"/>
          </a:xfrm>
          <a:prstGeom prst="rect">
            <a:avLst/>
          </a:prstGeom>
        </p:spPr>
        <p:txBody>
          <a:bodyPr/>
          <a:lstStyle/>
          <a:p>
            <a:fld id="{9A4FFC8D-DA37-4B27-BD8A-9D59F98DE4C0}" type="datetimeFigureOut">
              <a:rPr lang="it-IT" smtClean="0"/>
              <a:t>30/04/21</a:t>
            </a:fld>
            <a:endParaRPr lang="it-IT"/>
          </a:p>
        </p:txBody>
      </p:sp>
      <p:sp>
        <p:nvSpPr>
          <p:cNvPr id="6" name="Segnaposto piè di pagina 5"/>
          <p:cNvSpPr>
            <a:spLocks noGrp="1"/>
          </p:cNvSpPr>
          <p:nvPr>
            <p:ph type="ftr" sz="quarter" idx="11"/>
          </p:nvPr>
        </p:nvSpPr>
        <p:spPr>
          <a:xfrm>
            <a:off x="3124200" y="4767263"/>
            <a:ext cx="2895600" cy="273844"/>
          </a:xfrm>
          <a:prstGeom prst="rect">
            <a:avLst/>
          </a:prstGeom>
        </p:spPr>
        <p:txBody>
          <a:bodyPr/>
          <a:lstStyle/>
          <a:p>
            <a:endParaRPr lang="it-IT"/>
          </a:p>
        </p:txBody>
      </p:sp>
      <p:sp>
        <p:nvSpPr>
          <p:cNvPr id="7" name="Segnaposto numero diapositiva 6"/>
          <p:cNvSpPr>
            <a:spLocks noGrp="1"/>
          </p:cNvSpPr>
          <p:nvPr>
            <p:ph type="sldNum" sz="quarter" idx="12"/>
          </p:nvPr>
        </p:nvSpPr>
        <p:spPr>
          <a:xfrm>
            <a:off x="6553200" y="4767263"/>
            <a:ext cx="2133600" cy="273844"/>
          </a:xfrm>
          <a:prstGeom prst="rect">
            <a:avLst/>
          </a:prstGeom>
        </p:spPr>
        <p:txBody>
          <a:bodyPr/>
          <a:lstStyle/>
          <a:p>
            <a:fld id="{551E6BAE-18D4-4B1B-8D9C-E2F7E7822FDC}" type="slidenum">
              <a:rPr lang="it-IT" smtClean="0"/>
              <a:t>‹N›</a:t>
            </a:fld>
            <a:endParaRPr lang="it-IT"/>
          </a:p>
        </p:txBody>
      </p:sp>
    </p:spTree>
    <p:extLst>
      <p:ext uri="{BB962C8B-B14F-4D97-AF65-F5344CB8AC3E}">
        <p14:creationId xmlns:p14="http://schemas.microsoft.com/office/powerpoint/2010/main" val="4072617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05978"/>
            <a:ext cx="8229600" cy="857250"/>
          </a:xfrm>
          <a:prstGeom prst="rect">
            <a:avLst/>
          </a:prstGeom>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a:xfrm>
            <a:off x="457200" y="4767263"/>
            <a:ext cx="2133600" cy="273844"/>
          </a:xfrm>
          <a:prstGeom prst="rect">
            <a:avLst/>
          </a:prstGeom>
        </p:spPr>
        <p:txBody>
          <a:bodyPr/>
          <a:lstStyle/>
          <a:p>
            <a:fld id="{9A4FFC8D-DA37-4B27-BD8A-9D59F98DE4C0}" type="datetimeFigureOut">
              <a:rPr lang="it-IT" smtClean="0"/>
              <a:t>30/04/21</a:t>
            </a:fld>
            <a:endParaRPr lang="it-IT"/>
          </a:p>
        </p:txBody>
      </p:sp>
      <p:sp>
        <p:nvSpPr>
          <p:cNvPr id="8" name="Segnaposto piè di pagina 7"/>
          <p:cNvSpPr>
            <a:spLocks noGrp="1"/>
          </p:cNvSpPr>
          <p:nvPr>
            <p:ph type="ftr" sz="quarter" idx="11"/>
          </p:nvPr>
        </p:nvSpPr>
        <p:spPr>
          <a:xfrm>
            <a:off x="3124200" y="4767263"/>
            <a:ext cx="2895600" cy="273844"/>
          </a:xfrm>
          <a:prstGeom prst="rect">
            <a:avLst/>
          </a:prstGeom>
        </p:spPr>
        <p:txBody>
          <a:bodyPr/>
          <a:lstStyle/>
          <a:p>
            <a:endParaRPr lang="it-IT"/>
          </a:p>
        </p:txBody>
      </p:sp>
      <p:sp>
        <p:nvSpPr>
          <p:cNvPr id="9" name="Segnaposto numero diapositiva 8"/>
          <p:cNvSpPr>
            <a:spLocks noGrp="1"/>
          </p:cNvSpPr>
          <p:nvPr>
            <p:ph type="sldNum" sz="quarter" idx="12"/>
          </p:nvPr>
        </p:nvSpPr>
        <p:spPr>
          <a:xfrm>
            <a:off x="6553200" y="4767263"/>
            <a:ext cx="2133600" cy="273844"/>
          </a:xfrm>
          <a:prstGeom prst="rect">
            <a:avLst/>
          </a:prstGeom>
        </p:spPr>
        <p:txBody>
          <a:bodyPr/>
          <a:lstStyle/>
          <a:p>
            <a:fld id="{551E6BAE-18D4-4B1B-8D9C-E2F7E7822FDC}" type="slidenum">
              <a:rPr lang="it-IT" smtClean="0"/>
              <a:t>‹N›</a:t>
            </a:fld>
            <a:endParaRPr lang="it-IT"/>
          </a:p>
        </p:txBody>
      </p:sp>
    </p:spTree>
    <p:extLst>
      <p:ext uri="{BB962C8B-B14F-4D97-AF65-F5344CB8AC3E}">
        <p14:creationId xmlns:p14="http://schemas.microsoft.com/office/powerpoint/2010/main" val="1025240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205978"/>
            <a:ext cx="8229600" cy="857250"/>
          </a:xfrm>
          <a:prstGeom prst="rect">
            <a:avLst/>
          </a:prstGeom>
        </p:spPr>
        <p:txBody>
          <a:bodyPr/>
          <a:lstStyle/>
          <a:p>
            <a:r>
              <a:rPr lang="it-IT"/>
              <a:t>Fare clic per modificare lo stile del titolo</a:t>
            </a:r>
          </a:p>
        </p:txBody>
      </p:sp>
      <p:sp>
        <p:nvSpPr>
          <p:cNvPr id="3" name="Segnaposto data 2"/>
          <p:cNvSpPr>
            <a:spLocks noGrp="1"/>
          </p:cNvSpPr>
          <p:nvPr>
            <p:ph type="dt" sz="half" idx="10"/>
          </p:nvPr>
        </p:nvSpPr>
        <p:spPr>
          <a:xfrm>
            <a:off x="457200" y="4767263"/>
            <a:ext cx="2133600" cy="273844"/>
          </a:xfrm>
          <a:prstGeom prst="rect">
            <a:avLst/>
          </a:prstGeom>
        </p:spPr>
        <p:txBody>
          <a:bodyPr/>
          <a:lstStyle/>
          <a:p>
            <a:fld id="{9A4FFC8D-DA37-4B27-BD8A-9D59F98DE4C0}" type="datetimeFigureOut">
              <a:rPr lang="it-IT" smtClean="0"/>
              <a:t>30/04/21</a:t>
            </a:fld>
            <a:endParaRPr lang="it-IT"/>
          </a:p>
        </p:txBody>
      </p:sp>
      <p:sp>
        <p:nvSpPr>
          <p:cNvPr id="4" name="Segnaposto piè di pagina 3"/>
          <p:cNvSpPr>
            <a:spLocks noGrp="1"/>
          </p:cNvSpPr>
          <p:nvPr>
            <p:ph type="ftr" sz="quarter" idx="11"/>
          </p:nvPr>
        </p:nvSpPr>
        <p:spPr>
          <a:xfrm>
            <a:off x="3124200" y="4767263"/>
            <a:ext cx="2895600" cy="273844"/>
          </a:xfrm>
          <a:prstGeom prst="rect">
            <a:avLst/>
          </a:prstGeom>
        </p:spPr>
        <p:txBody>
          <a:bodyPr/>
          <a:lstStyle/>
          <a:p>
            <a:endParaRPr lang="it-IT"/>
          </a:p>
        </p:txBody>
      </p:sp>
      <p:sp>
        <p:nvSpPr>
          <p:cNvPr id="5" name="Segnaposto numero diapositiva 4"/>
          <p:cNvSpPr>
            <a:spLocks noGrp="1"/>
          </p:cNvSpPr>
          <p:nvPr>
            <p:ph type="sldNum" sz="quarter" idx="12"/>
          </p:nvPr>
        </p:nvSpPr>
        <p:spPr>
          <a:xfrm>
            <a:off x="6553200" y="4767263"/>
            <a:ext cx="2133600" cy="273844"/>
          </a:xfrm>
          <a:prstGeom prst="rect">
            <a:avLst/>
          </a:prstGeom>
        </p:spPr>
        <p:txBody>
          <a:bodyPr/>
          <a:lstStyle/>
          <a:p>
            <a:fld id="{551E6BAE-18D4-4B1B-8D9C-E2F7E7822FDC}" type="slidenum">
              <a:rPr lang="it-IT" smtClean="0"/>
              <a:t>‹N›</a:t>
            </a:fld>
            <a:endParaRPr lang="it-IT"/>
          </a:p>
        </p:txBody>
      </p:sp>
    </p:spTree>
    <p:extLst>
      <p:ext uri="{BB962C8B-B14F-4D97-AF65-F5344CB8AC3E}">
        <p14:creationId xmlns:p14="http://schemas.microsoft.com/office/powerpoint/2010/main" val="2329367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a:xfrm>
            <a:off x="457200" y="4767263"/>
            <a:ext cx="2133600" cy="273844"/>
          </a:xfrm>
          <a:prstGeom prst="rect">
            <a:avLst/>
          </a:prstGeom>
        </p:spPr>
        <p:txBody>
          <a:bodyPr/>
          <a:lstStyle/>
          <a:p>
            <a:fld id="{9A4FFC8D-DA37-4B27-BD8A-9D59F98DE4C0}" type="datetimeFigureOut">
              <a:rPr lang="it-IT" smtClean="0"/>
              <a:t>30/04/21</a:t>
            </a:fld>
            <a:endParaRPr lang="it-IT"/>
          </a:p>
        </p:txBody>
      </p:sp>
      <p:sp>
        <p:nvSpPr>
          <p:cNvPr id="3" name="Segnaposto piè di pagina 2"/>
          <p:cNvSpPr>
            <a:spLocks noGrp="1"/>
          </p:cNvSpPr>
          <p:nvPr>
            <p:ph type="ftr" sz="quarter" idx="11"/>
          </p:nvPr>
        </p:nvSpPr>
        <p:spPr>
          <a:xfrm>
            <a:off x="3124200" y="4767263"/>
            <a:ext cx="2895600" cy="273844"/>
          </a:xfrm>
          <a:prstGeom prst="rect">
            <a:avLst/>
          </a:prstGeom>
        </p:spPr>
        <p:txBody>
          <a:bodyPr/>
          <a:lstStyle/>
          <a:p>
            <a:endParaRPr lang="it-IT"/>
          </a:p>
        </p:txBody>
      </p:sp>
      <p:sp>
        <p:nvSpPr>
          <p:cNvPr id="4" name="Segnaposto numero diapositiva 3"/>
          <p:cNvSpPr>
            <a:spLocks noGrp="1"/>
          </p:cNvSpPr>
          <p:nvPr>
            <p:ph type="sldNum" sz="quarter" idx="12"/>
          </p:nvPr>
        </p:nvSpPr>
        <p:spPr>
          <a:xfrm>
            <a:off x="6553200" y="4767263"/>
            <a:ext cx="2133600" cy="273844"/>
          </a:xfrm>
          <a:prstGeom prst="rect">
            <a:avLst/>
          </a:prstGeom>
        </p:spPr>
        <p:txBody>
          <a:bodyPr/>
          <a:lstStyle/>
          <a:p>
            <a:fld id="{551E6BAE-18D4-4B1B-8D9C-E2F7E7822FDC}" type="slidenum">
              <a:rPr lang="it-IT" smtClean="0"/>
              <a:t>‹N›</a:t>
            </a:fld>
            <a:endParaRPr lang="it-IT"/>
          </a:p>
        </p:txBody>
      </p:sp>
    </p:spTree>
    <p:extLst>
      <p:ext uri="{BB962C8B-B14F-4D97-AF65-F5344CB8AC3E}">
        <p14:creationId xmlns:p14="http://schemas.microsoft.com/office/powerpoint/2010/main" val="71280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1" y="204787"/>
            <a:ext cx="3008313" cy="871538"/>
          </a:xfrm>
          <a:prstGeom prst="rect">
            <a:avLst/>
          </a:prstGeo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a:xfrm>
            <a:off x="457200" y="4767263"/>
            <a:ext cx="2133600" cy="273844"/>
          </a:xfrm>
          <a:prstGeom prst="rect">
            <a:avLst/>
          </a:prstGeom>
        </p:spPr>
        <p:txBody>
          <a:bodyPr/>
          <a:lstStyle/>
          <a:p>
            <a:fld id="{9A4FFC8D-DA37-4B27-BD8A-9D59F98DE4C0}" type="datetimeFigureOut">
              <a:rPr lang="it-IT" smtClean="0"/>
              <a:t>30/04/21</a:t>
            </a:fld>
            <a:endParaRPr lang="it-IT"/>
          </a:p>
        </p:txBody>
      </p:sp>
      <p:sp>
        <p:nvSpPr>
          <p:cNvPr id="6" name="Segnaposto piè di pagina 5"/>
          <p:cNvSpPr>
            <a:spLocks noGrp="1"/>
          </p:cNvSpPr>
          <p:nvPr>
            <p:ph type="ftr" sz="quarter" idx="11"/>
          </p:nvPr>
        </p:nvSpPr>
        <p:spPr>
          <a:xfrm>
            <a:off x="3124200" y="4767263"/>
            <a:ext cx="2895600" cy="273844"/>
          </a:xfrm>
          <a:prstGeom prst="rect">
            <a:avLst/>
          </a:prstGeom>
        </p:spPr>
        <p:txBody>
          <a:bodyPr/>
          <a:lstStyle/>
          <a:p>
            <a:endParaRPr lang="it-IT"/>
          </a:p>
        </p:txBody>
      </p:sp>
      <p:sp>
        <p:nvSpPr>
          <p:cNvPr id="7" name="Segnaposto numero diapositiva 6"/>
          <p:cNvSpPr>
            <a:spLocks noGrp="1"/>
          </p:cNvSpPr>
          <p:nvPr>
            <p:ph type="sldNum" sz="quarter" idx="12"/>
          </p:nvPr>
        </p:nvSpPr>
        <p:spPr>
          <a:xfrm>
            <a:off x="6553200" y="4767263"/>
            <a:ext cx="2133600" cy="273844"/>
          </a:xfrm>
          <a:prstGeom prst="rect">
            <a:avLst/>
          </a:prstGeom>
        </p:spPr>
        <p:txBody>
          <a:bodyPr/>
          <a:lstStyle/>
          <a:p>
            <a:fld id="{551E6BAE-18D4-4B1B-8D9C-E2F7E7822FDC}" type="slidenum">
              <a:rPr lang="it-IT" smtClean="0"/>
              <a:t>‹N›</a:t>
            </a:fld>
            <a:endParaRPr lang="it-IT"/>
          </a:p>
        </p:txBody>
      </p:sp>
    </p:spTree>
    <p:extLst>
      <p:ext uri="{BB962C8B-B14F-4D97-AF65-F5344CB8AC3E}">
        <p14:creationId xmlns:p14="http://schemas.microsoft.com/office/powerpoint/2010/main" val="1358571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3600450"/>
            <a:ext cx="5486400" cy="425054"/>
          </a:xfrm>
          <a:prstGeom prst="rect">
            <a:avLst/>
          </a:prstGeo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a:xfrm>
            <a:off x="457200" y="4767263"/>
            <a:ext cx="2133600" cy="273844"/>
          </a:xfrm>
          <a:prstGeom prst="rect">
            <a:avLst/>
          </a:prstGeom>
        </p:spPr>
        <p:txBody>
          <a:bodyPr/>
          <a:lstStyle/>
          <a:p>
            <a:fld id="{9A4FFC8D-DA37-4B27-BD8A-9D59F98DE4C0}" type="datetimeFigureOut">
              <a:rPr lang="it-IT" smtClean="0"/>
              <a:t>30/04/21</a:t>
            </a:fld>
            <a:endParaRPr lang="it-IT"/>
          </a:p>
        </p:txBody>
      </p:sp>
      <p:sp>
        <p:nvSpPr>
          <p:cNvPr id="6" name="Segnaposto piè di pagina 5"/>
          <p:cNvSpPr>
            <a:spLocks noGrp="1"/>
          </p:cNvSpPr>
          <p:nvPr>
            <p:ph type="ftr" sz="quarter" idx="11"/>
          </p:nvPr>
        </p:nvSpPr>
        <p:spPr>
          <a:xfrm>
            <a:off x="3124200" y="4767263"/>
            <a:ext cx="2895600" cy="273844"/>
          </a:xfrm>
          <a:prstGeom prst="rect">
            <a:avLst/>
          </a:prstGeom>
        </p:spPr>
        <p:txBody>
          <a:bodyPr/>
          <a:lstStyle/>
          <a:p>
            <a:endParaRPr lang="it-IT"/>
          </a:p>
        </p:txBody>
      </p:sp>
      <p:sp>
        <p:nvSpPr>
          <p:cNvPr id="7" name="Segnaposto numero diapositiva 6"/>
          <p:cNvSpPr>
            <a:spLocks noGrp="1"/>
          </p:cNvSpPr>
          <p:nvPr>
            <p:ph type="sldNum" sz="quarter" idx="12"/>
          </p:nvPr>
        </p:nvSpPr>
        <p:spPr>
          <a:xfrm>
            <a:off x="6553200" y="4767263"/>
            <a:ext cx="2133600" cy="273844"/>
          </a:xfrm>
          <a:prstGeom prst="rect">
            <a:avLst/>
          </a:prstGeom>
        </p:spPr>
        <p:txBody>
          <a:bodyPr/>
          <a:lstStyle/>
          <a:p>
            <a:fld id="{551E6BAE-18D4-4B1B-8D9C-E2F7E7822FDC}" type="slidenum">
              <a:rPr lang="it-IT" smtClean="0"/>
              <a:t>‹N›</a:t>
            </a:fld>
            <a:endParaRPr lang="it-IT"/>
          </a:p>
        </p:txBody>
      </p:sp>
    </p:spTree>
    <p:extLst>
      <p:ext uri="{BB962C8B-B14F-4D97-AF65-F5344CB8AC3E}">
        <p14:creationId xmlns:p14="http://schemas.microsoft.com/office/powerpoint/2010/main" val="1751960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21" Type="http://schemas.openxmlformats.org/officeDocument/2006/relationships/image" Target="../media/image3.png"/><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7259D9A0-8D16-3846-A815-22EC4CB3BBD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3389"/>
            <a:ext cx="9144000" cy="543370"/>
          </a:xfrm>
          <a:prstGeom prst="rect">
            <a:avLst/>
          </a:prstGeom>
        </p:spPr>
      </p:pic>
      <p:pic>
        <p:nvPicPr>
          <p:cNvPr id="9" name="Immagine 8">
            <a:extLst>
              <a:ext uri="{FF2B5EF4-FFF2-40B4-BE49-F238E27FC236}">
                <a16:creationId xmlns:a16="http://schemas.microsoft.com/office/drawing/2014/main" id="{B6FBF9CB-0286-8B46-B5B1-BB65EFED03A5}"/>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483312" y="-107837"/>
            <a:ext cx="1736235" cy="901431"/>
          </a:xfrm>
          <a:prstGeom prst="rect">
            <a:avLst/>
          </a:prstGeom>
        </p:spPr>
      </p:pic>
      <p:sp>
        <p:nvSpPr>
          <p:cNvPr id="10" name="object 21">
            <a:extLst>
              <a:ext uri="{FF2B5EF4-FFF2-40B4-BE49-F238E27FC236}">
                <a16:creationId xmlns:a16="http://schemas.microsoft.com/office/drawing/2014/main" id="{53EEDAC6-8B13-D64D-AB6B-F7FA46B233F1}"/>
              </a:ext>
            </a:extLst>
          </p:cNvPr>
          <p:cNvSpPr txBox="1">
            <a:spLocks/>
          </p:cNvSpPr>
          <p:nvPr userDrawn="1"/>
        </p:nvSpPr>
        <p:spPr>
          <a:xfrm>
            <a:off x="199227" y="4867533"/>
            <a:ext cx="9144000" cy="198516"/>
          </a:xfrm>
          <a:prstGeom prst="rect">
            <a:avLst/>
          </a:prstGeom>
        </p:spPr>
        <p:txBody>
          <a:bodyPr vert="horz" wrap="square" lIns="0" tIns="1905" rIns="0" bIns="0" rtlCol="0" anchor="ctr">
            <a:spAutoFit/>
          </a:bodyPr>
          <a:lstStyle>
            <a:defPPr>
              <a:defRPr lang="it-IT"/>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gn="l">
              <a:lnSpc>
                <a:spcPts val="800"/>
              </a:lnSpc>
              <a:spcBef>
                <a:spcPts val="15"/>
              </a:spcBef>
            </a:pPr>
            <a:r>
              <a:rPr lang="it-IT" sz="600" spc="-5" dirty="0">
                <a:solidFill>
                  <a:schemeClr val="tx1">
                    <a:lumMod val="50000"/>
                    <a:lumOff val="50000"/>
                  </a:schemeClr>
                </a:solidFill>
                <a:latin typeface="Century Gothic" panose="020B0502020202020204" pitchFamily="34" charset="0"/>
              </a:rPr>
              <a:t>Gli integratori non vanno intesi come sostituti di una dieta varia ed equilibrata e di uno stile di vita sano. Gli integratori della linea </a:t>
            </a:r>
            <a:r>
              <a:rPr lang="it-IT" sz="600" spc="-5" dirty="0" err="1">
                <a:solidFill>
                  <a:schemeClr val="tx1">
                    <a:lumMod val="50000"/>
                    <a:lumOff val="50000"/>
                  </a:schemeClr>
                </a:solidFill>
                <a:latin typeface="Century Gothic" panose="020B0502020202020204" pitchFamily="34" charset="0"/>
              </a:rPr>
              <a:t>Enterogermina</a:t>
            </a:r>
            <a:r>
              <a:rPr lang="it-IT" sz="600" spc="-5" dirty="0">
                <a:solidFill>
                  <a:schemeClr val="tx1">
                    <a:lumMod val="50000"/>
                    <a:lumOff val="50000"/>
                  </a:schemeClr>
                </a:solidFill>
                <a:latin typeface="Century Gothic" panose="020B0502020202020204" pitchFamily="34" charset="0"/>
              </a:rPr>
              <a:t> sono prodotti per soli adulti. </a:t>
            </a:r>
            <a:br>
              <a:rPr lang="it-IT" sz="600" spc="-5" dirty="0">
                <a:solidFill>
                  <a:schemeClr val="tx1">
                    <a:lumMod val="50000"/>
                    <a:lumOff val="50000"/>
                  </a:schemeClr>
                </a:solidFill>
                <a:latin typeface="Century Gothic" panose="020B0502020202020204" pitchFamily="34" charset="0"/>
              </a:rPr>
            </a:br>
            <a:r>
              <a:rPr lang="it-IT" sz="600" spc="-5" dirty="0">
                <a:solidFill>
                  <a:schemeClr val="tx1">
                    <a:lumMod val="50000"/>
                    <a:lumOff val="50000"/>
                  </a:schemeClr>
                </a:solidFill>
                <a:latin typeface="Century Gothic" panose="020B0502020202020204" pitchFamily="34" charset="0"/>
              </a:rPr>
              <a:t>MATERIALE DESTINATO AD OPERATORI SANITARI</a:t>
            </a:r>
          </a:p>
        </p:txBody>
      </p:sp>
      <p:pic>
        <p:nvPicPr>
          <p:cNvPr id="13" name="Immagine 12">
            <a:extLst>
              <a:ext uri="{FF2B5EF4-FFF2-40B4-BE49-F238E27FC236}">
                <a16:creationId xmlns:a16="http://schemas.microsoft.com/office/drawing/2014/main" id="{F5010ACA-40EA-4A40-B0DE-16712B137D08}"/>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8122324" y="4867533"/>
            <a:ext cx="822449" cy="184631"/>
          </a:xfrm>
          <a:prstGeom prst="rect">
            <a:avLst/>
          </a:prstGeom>
        </p:spPr>
      </p:pic>
    </p:spTree>
    <p:extLst>
      <p:ext uri="{BB962C8B-B14F-4D97-AF65-F5344CB8AC3E}">
        <p14:creationId xmlns:p14="http://schemas.microsoft.com/office/powerpoint/2010/main" val="33563111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object 21">
            <a:extLst>
              <a:ext uri="{FF2B5EF4-FFF2-40B4-BE49-F238E27FC236}">
                <a16:creationId xmlns:a16="http://schemas.microsoft.com/office/drawing/2014/main" id="{B53F95BD-FA05-DF4C-ACB8-40C968E27F7D}"/>
              </a:ext>
            </a:extLst>
          </p:cNvPr>
          <p:cNvSpPr txBox="1">
            <a:spLocks/>
          </p:cNvSpPr>
          <p:nvPr userDrawn="1"/>
        </p:nvSpPr>
        <p:spPr>
          <a:xfrm>
            <a:off x="199227" y="4867533"/>
            <a:ext cx="9144000" cy="198516"/>
          </a:xfrm>
          <a:prstGeom prst="rect">
            <a:avLst/>
          </a:prstGeom>
        </p:spPr>
        <p:txBody>
          <a:bodyPr vert="horz" wrap="square" lIns="0" tIns="1905" rIns="0" bIns="0" rtlCol="0" anchor="ctr">
            <a:spAutoFit/>
          </a:bodyPr>
          <a:lstStyle>
            <a:defPPr>
              <a:defRPr lang="it-IT"/>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gn="l">
              <a:lnSpc>
                <a:spcPts val="800"/>
              </a:lnSpc>
              <a:spcBef>
                <a:spcPts val="15"/>
              </a:spcBef>
            </a:pPr>
            <a:r>
              <a:rPr lang="it-IT" sz="600" spc="-5" dirty="0">
                <a:solidFill>
                  <a:schemeClr val="tx1">
                    <a:lumMod val="50000"/>
                    <a:lumOff val="50000"/>
                  </a:schemeClr>
                </a:solidFill>
                <a:latin typeface="Century Gothic" panose="020B0502020202020204" pitchFamily="34" charset="0"/>
              </a:rPr>
              <a:t>Gli integratori non vanno intesi come sostituti di una dieta varia ed equilibrata e di uno stile di vita sano. Gli integratori della linea </a:t>
            </a:r>
            <a:r>
              <a:rPr lang="it-IT" sz="600" spc="-5" dirty="0" err="1">
                <a:solidFill>
                  <a:schemeClr val="tx1">
                    <a:lumMod val="50000"/>
                    <a:lumOff val="50000"/>
                  </a:schemeClr>
                </a:solidFill>
                <a:latin typeface="Century Gothic" panose="020B0502020202020204" pitchFamily="34" charset="0"/>
              </a:rPr>
              <a:t>Enterogermina</a:t>
            </a:r>
            <a:r>
              <a:rPr lang="it-IT" sz="600" spc="-5" dirty="0">
                <a:solidFill>
                  <a:schemeClr val="tx1">
                    <a:lumMod val="50000"/>
                    <a:lumOff val="50000"/>
                  </a:schemeClr>
                </a:solidFill>
                <a:latin typeface="Century Gothic" panose="020B0502020202020204" pitchFamily="34" charset="0"/>
              </a:rPr>
              <a:t> sono prodotti per soli adulti. </a:t>
            </a:r>
            <a:br>
              <a:rPr lang="it-IT" sz="600" spc="-5" dirty="0">
                <a:solidFill>
                  <a:schemeClr val="tx1">
                    <a:lumMod val="50000"/>
                    <a:lumOff val="50000"/>
                  </a:schemeClr>
                </a:solidFill>
                <a:latin typeface="Century Gothic" panose="020B0502020202020204" pitchFamily="34" charset="0"/>
              </a:rPr>
            </a:br>
            <a:r>
              <a:rPr lang="it-IT" sz="600" spc="-5" dirty="0">
                <a:solidFill>
                  <a:schemeClr val="tx1">
                    <a:lumMod val="50000"/>
                    <a:lumOff val="50000"/>
                  </a:schemeClr>
                </a:solidFill>
                <a:latin typeface="Century Gothic" panose="020B0502020202020204" pitchFamily="34" charset="0"/>
              </a:rPr>
              <a:t>MATERIALE DESTINATO AD OPERATORI SANITARI</a:t>
            </a:r>
          </a:p>
        </p:txBody>
      </p:sp>
      <p:pic>
        <p:nvPicPr>
          <p:cNvPr id="17" name="Immagine 16">
            <a:extLst>
              <a:ext uri="{FF2B5EF4-FFF2-40B4-BE49-F238E27FC236}">
                <a16:creationId xmlns:a16="http://schemas.microsoft.com/office/drawing/2014/main" id="{203D3C88-C023-3143-871F-28D824A02219}"/>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8122324" y="4867533"/>
            <a:ext cx="822449" cy="184631"/>
          </a:xfrm>
          <a:prstGeom prst="rect">
            <a:avLst/>
          </a:prstGeom>
        </p:spPr>
      </p:pic>
    </p:spTree>
    <p:extLst>
      <p:ext uri="{BB962C8B-B14F-4D97-AF65-F5344CB8AC3E}">
        <p14:creationId xmlns:p14="http://schemas.microsoft.com/office/powerpoint/2010/main" val="108228739"/>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82" r:id="rId17"/>
    <p:sldLayoutId id="2147483683" r:id="rId18"/>
    <p:sldLayoutId id="2147483684" r:id="rId19"/>
  </p:sldLayoutIdLst>
  <p:transition>
    <p:fade/>
  </p:transition>
  <p:hf sldNum="0" hdr="0" ftr="0" dt="0"/>
  <p:txStyles>
    <p:titleStyle>
      <a:lvl1pPr algn="l" defTabSz="685766" rtl="0" eaLnBrk="1" latinLnBrk="0" hangingPunct="1">
        <a:lnSpc>
          <a:spcPct val="90000"/>
        </a:lnSpc>
        <a:spcBef>
          <a:spcPct val="0"/>
        </a:spcBef>
        <a:buNone/>
        <a:defRPr sz="2800" kern="1200" baseline="0">
          <a:solidFill>
            <a:schemeClr val="tx2"/>
          </a:solidFill>
          <a:latin typeface="+mj-lt"/>
          <a:ea typeface="+mj-ea"/>
          <a:cs typeface="+mj-cs"/>
        </a:defRPr>
      </a:lvl1pPr>
    </p:titleStyle>
    <p:bodyStyle>
      <a:lvl1pPr marL="139694" indent="-139694" algn="l" defTabSz="685766" rtl="0" eaLnBrk="1" latinLnBrk="0" hangingPunct="1">
        <a:lnSpc>
          <a:spcPct val="90000"/>
        </a:lnSpc>
        <a:spcBef>
          <a:spcPts val="1800"/>
        </a:spcBef>
        <a:buClr>
          <a:schemeClr val="accent1"/>
        </a:buClr>
        <a:buFont typeface="Arial" charset="0"/>
        <a:buChar char="•"/>
        <a:tabLst/>
        <a:defRPr sz="2000" b="1" strike="noStrike" kern="1200" baseline="0">
          <a:solidFill>
            <a:schemeClr val="tx2"/>
          </a:solidFill>
          <a:latin typeface="+mn-lt"/>
          <a:ea typeface="+mn-ea"/>
          <a:cs typeface="+mn-cs"/>
        </a:defRPr>
      </a:lvl1pPr>
      <a:lvl2pPr marL="271451" indent="-136519" algn="l" defTabSz="685766" rtl="0" eaLnBrk="1" latinLnBrk="0" hangingPunct="1">
        <a:lnSpc>
          <a:spcPct val="90000"/>
        </a:lnSpc>
        <a:spcBef>
          <a:spcPts val="375"/>
        </a:spcBef>
        <a:buClr>
          <a:schemeClr val="bg2"/>
        </a:buClr>
        <a:buFont typeface="Arial" charset="0"/>
        <a:buChar char="•"/>
        <a:tabLst/>
        <a:defRPr sz="1800" kern="1200" baseline="0">
          <a:solidFill>
            <a:schemeClr val="tx1"/>
          </a:solidFill>
          <a:latin typeface="+mn-lt"/>
          <a:ea typeface="+mn-ea"/>
          <a:cs typeface="+mn-cs"/>
        </a:defRPr>
      </a:lvl2pPr>
      <a:lvl3pPr marL="406380" indent="-134932" algn="l" defTabSz="685766" rtl="0" eaLnBrk="1" latinLnBrk="0" hangingPunct="1">
        <a:lnSpc>
          <a:spcPct val="90000"/>
        </a:lnSpc>
        <a:spcBef>
          <a:spcPts val="375"/>
        </a:spcBef>
        <a:buClr>
          <a:schemeClr val="bg2"/>
        </a:buClr>
        <a:buFont typeface="Arial" charset="0"/>
        <a:buChar char="•"/>
        <a:tabLst/>
        <a:defRPr sz="1600" kern="1200" baseline="0">
          <a:solidFill>
            <a:schemeClr val="tx1"/>
          </a:solidFill>
          <a:latin typeface="+mn-lt"/>
          <a:ea typeface="+mn-ea"/>
          <a:cs typeface="+mn-cs"/>
        </a:defRPr>
      </a:lvl3pPr>
      <a:lvl4pPr marL="1200090"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974"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
          <p15:clr>
            <a:srgbClr val="F26B43"/>
          </p15:clr>
        </p15:guide>
        <p15:guide id="2" pos="226">
          <p15:clr>
            <a:srgbClr val="F26B43"/>
          </p15:clr>
        </p15:guide>
        <p15:guide id="3" orient="horz" pos="622">
          <p15:clr>
            <a:srgbClr val="F26B43"/>
          </p15:clr>
        </p15:guide>
        <p15:guide id="5" pos="5530">
          <p15:clr>
            <a:srgbClr val="F26B43"/>
          </p15:clr>
        </p15:guide>
        <p15:guide id="6" pos="2880">
          <p15:clr>
            <a:srgbClr val="F26B43"/>
          </p15:clr>
        </p15:guide>
        <p15:guide id="7" orient="horz" pos="860">
          <p15:clr>
            <a:srgbClr val="F26B43"/>
          </p15:clr>
        </p15:guide>
        <p15:guide id="8" orient="horz" pos="781">
          <p15:clr>
            <a:srgbClr val="F26B43"/>
          </p15:clr>
        </p15:guide>
        <p15:guide id="9" orient="horz" pos="295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0.png"/><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6.png"/><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9.jpg"/><Relationship Id="rId7"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jp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9.jpg"/><Relationship Id="rId7"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jp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43.pn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0.png"/><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9.xml"/><Relationship Id="rId1" Type="http://schemas.openxmlformats.org/officeDocument/2006/relationships/slideLayout" Target="../slideLayouts/slideLayout29.xml"/><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56.png"/><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2.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6.png"/><Relationship Id="rId7"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2.png"/><Relationship Id="rId9"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13.jpg"/><Relationship Id="rId4" Type="http://schemas.openxmlformats.org/officeDocument/2006/relationships/image" Target="../media/image12.jpg"/></Relationships>
</file>

<file path=ppt/slides/_rels/slide5.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hyperlink" Target="https://www.macrolibrarsi.it/prodotti/__succo-di-mirtillo-biologico.php" TargetMode="External"/><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hyperlink" Target="https://www.macrolibrarsi.it/prodotti/__cannella-intera-stecche.php" TargetMode="External"/><Relationship Id="rId4" Type="http://schemas.openxmlformats.org/officeDocument/2006/relationships/hyperlink" Target="https://www.macrolibrarsi.it/prodotti/__menta-piperita-tisana.php"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9.jpg"/><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17.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20.png"/><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magine 11">
            <a:extLst>
              <a:ext uri="{FF2B5EF4-FFF2-40B4-BE49-F238E27FC236}">
                <a16:creationId xmlns:a16="http://schemas.microsoft.com/office/drawing/2014/main" id="{606D96CB-39F3-1E45-9E57-BE7D9AA8B9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object 21">
            <a:extLst>
              <a:ext uri="{FF2B5EF4-FFF2-40B4-BE49-F238E27FC236}">
                <a16:creationId xmlns:a16="http://schemas.microsoft.com/office/drawing/2014/main" id="{20E7D18E-AD05-491E-BE7E-E617D2E4962C}"/>
              </a:ext>
            </a:extLst>
          </p:cNvPr>
          <p:cNvSpPr txBox="1">
            <a:spLocks/>
          </p:cNvSpPr>
          <p:nvPr/>
        </p:nvSpPr>
        <p:spPr>
          <a:xfrm>
            <a:off x="0" y="4915828"/>
            <a:ext cx="9144000" cy="94257"/>
          </a:xfrm>
          <a:prstGeom prst="rect">
            <a:avLst/>
          </a:prstGeom>
        </p:spPr>
        <p:txBody>
          <a:bodyPr vert="horz" wrap="square" lIns="0" tIns="1905" rIns="0" bIns="0" rtlCol="0" anchor="ctr">
            <a:spAutoFit/>
          </a:bodyPr>
          <a:lstStyle>
            <a:defPPr>
              <a:defRPr lang="it-IT"/>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spcBef>
                <a:spcPts val="15"/>
              </a:spcBef>
            </a:pPr>
            <a:r>
              <a:rPr lang="it-IT" sz="600" spc="-5" dirty="0">
                <a:solidFill>
                  <a:schemeClr val="bg1"/>
                </a:solidFill>
                <a:latin typeface="Century Gothic" panose="020B0502020202020204" pitchFamily="34" charset="0"/>
              </a:rPr>
              <a:t>Gli integratori non vanno intesi come sostituti di una dieta varia ed equilibrata e di uno stile di vita sano. Gli integratori della linea </a:t>
            </a:r>
            <a:r>
              <a:rPr lang="it-IT" sz="600" spc="-5" dirty="0" err="1">
                <a:solidFill>
                  <a:schemeClr val="bg1"/>
                </a:solidFill>
                <a:latin typeface="Century Gothic" panose="020B0502020202020204" pitchFamily="34" charset="0"/>
              </a:rPr>
              <a:t>Enterogermina</a:t>
            </a:r>
            <a:r>
              <a:rPr lang="it-IT" sz="600" spc="-5" dirty="0">
                <a:solidFill>
                  <a:schemeClr val="bg1"/>
                </a:solidFill>
                <a:latin typeface="Century Gothic" panose="020B0502020202020204" pitchFamily="34" charset="0"/>
              </a:rPr>
              <a:t> sono prodotti per soli adulti. MATERIALE DESTINATO AD OPERATORI SANITARI</a:t>
            </a:r>
          </a:p>
        </p:txBody>
      </p:sp>
      <p:pic>
        <p:nvPicPr>
          <p:cNvPr id="14" name="Immagine 13">
            <a:extLst>
              <a:ext uri="{FF2B5EF4-FFF2-40B4-BE49-F238E27FC236}">
                <a16:creationId xmlns:a16="http://schemas.microsoft.com/office/drawing/2014/main" id="{E397B856-D3A2-5F41-ABA4-F3412C66D9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1732" y="518799"/>
            <a:ext cx="4617539" cy="962318"/>
          </a:xfrm>
          <a:prstGeom prst="rect">
            <a:avLst/>
          </a:prstGeom>
        </p:spPr>
      </p:pic>
      <p:pic>
        <p:nvPicPr>
          <p:cNvPr id="16" name="Immagine 15">
            <a:extLst>
              <a:ext uri="{FF2B5EF4-FFF2-40B4-BE49-F238E27FC236}">
                <a16:creationId xmlns:a16="http://schemas.microsoft.com/office/drawing/2014/main" id="{84EFD4F6-4A51-5044-9A4F-F9335177B1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71014" y="4520668"/>
            <a:ext cx="1028929" cy="261745"/>
          </a:xfrm>
          <a:prstGeom prst="rect">
            <a:avLst/>
          </a:prstGeom>
        </p:spPr>
      </p:pic>
    </p:spTree>
    <p:extLst>
      <p:ext uri="{BB962C8B-B14F-4D97-AF65-F5344CB8AC3E}">
        <p14:creationId xmlns:p14="http://schemas.microsoft.com/office/powerpoint/2010/main" val="422272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ttangolo 49">
            <a:extLst>
              <a:ext uri="{FF2B5EF4-FFF2-40B4-BE49-F238E27FC236}">
                <a16:creationId xmlns:a16="http://schemas.microsoft.com/office/drawing/2014/main" id="{8987261D-0B93-6E45-8570-EA932A74C272}"/>
              </a:ext>
            </a:extLst>
          </p:cNvPr>
          <p:cNvSpPr/>
          <p:nvPr/>
        </p:nvSpPr>
        <p:spPr>
          <a:xfrm>
            <a:off x="0" y="2287591"/>
            <a:ext cx="9144000" cy="2553399"/>
          </a:xfrm>
          <a:prstGeom prst="rect">
            <a:avLst/>
          </a:prstGeom>
          <a:solidFill>
            <a:srgbClr val="D3B5E9">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5" name="object 4">
            <a:extLst>
              <a:ext uri="{FF2B5EF4-FFF2-40B4-BE49-F238E27FC236}">
                <a16:creationId xmlns:a16="http://schemas.microsoft.com/office/drawing/2014/main" id="{4FE24308-5816-9341-A7AF-A7B1DFBCB4DE}"/>
              </a:ext>
            </a:extLst>
          </p:cNvPr>
          <p:cNvSpPr/>
          <p:nvPr/>
        </p:nvSpPr>
        <p:spPr>
          <a:xfrm>
            <a:off x="2493409" y="3285098"/>
            <a:ext cx="5253668" cy="647716"/>
          </a:xfrm>
          <a:prstGeom prst="roundRect">
            <a:avLst>
              <a:gd name="adj" fmla="val 50000"/>
            </a:avLst>
          </a:prstGeom>
          <a:solidFill>
            <a:schemeClr val="bg1"/>
          </a:solidFill>
          <a:ln w="19050">
            <a:solidFill>
              <a:srgbClr val="9751CB"/>
            </a:solidFill>
          </a:ln>
        </p:spPr>
        <p:txBody>
          <a:bodyPr wrap="square" lIns="0" tIns="0" rIns="0" bIns="0" rtlCol="0"/>
          <a:lstStyle/>
          <a:p>
            <a:pPr algn="ctr"/>
            <a:endParaRPr sz="1600">
              <a:solidFill>
                <a:srgbClr val="FF0000"/>
              </a:solidFill>
            </a:endParaRPr>
          </a:p>
        </p:txBody>
      </p:sp>
      <p:sp>
        <p:nvSpPr>
          <p:cNvPr id="56" name="object 4">
            <a:extLst>
              <a:ext uri="{FF2B5EF4-FFF2-40B4-BE49-F238E27FC236}">
                <a16:creationId xmlns:a16="http://schemas.microsoft.com/office/drawing/2014/main" id="{7A887D47-DCE3-EE49-956F-33A07E7B27D7}"/>
              </a:ext>
            </a:extLst>
          </p:cNvPr>
          <p:cNvSpPr/>
          <p:nvPr/>
        </p:nvSpPr>
        <p:spPr>
          <a:xfrm>
            <a:off x="2493409" y="2569991"/>
            <a:ext cx="5253668" cy="647716"/>
          </a:xfrm>
          <a:prstGeom prst="roundRect">
            <a:avLst>
              <a:gd name="adj" fmla="val 50000"/>
            </a:avLst>
          </a:prstGeom>
          <a:solidFill>
            <a:schemeClr val="bg1"/>
          </a:solidFill>
          <a:ln w="19050">
            <a:solidFill>
              <a:srgbClr val="9751CB"/>
            </a:solidFill>
          </a:ln>
        </p:spPr>
        <p:txBody>
          <a:bodyPr wrap="square" lIns="0" tIns="0" rIns="0" bIns="0" rtlCol="0"/>
          <a:lstStyle/>
          <a:p>
            <a:pPr algn="ctr"/>
            <a:endParaRPr sz="1600">
              <a:solidFill>
                <a:srgbClr val="FF0000"/>
              </a:solidFill>
            </a:endParaRPr>
          </a:p>
        </p:txBody>
      </p:sp>
      <p:sp>
        <p:nvSpPr>
          <p:cNvPr id="5" name="Rettangolo 4">
            <a:extLst>
              <a:ext uri="{FF2B5EF4-FFF2-40B4-BE49-F238E27FC236}">
                <a16:creationId xmlns:a16="http://schemas.microsoft.com/office/drawing/2014/main" id="{B2097CA8-C7F5-8C4D-A36A-4B702730D56D}"/>
              </a:ext>
            </a:extLst>
          </p:cNvPr>
          <p:cNvSpPr/>
          <p:nvPr/>
        </p:nvSpPr>
        <p:spPr>
          <a:xfrm>
            <a:off x="310662" y="1214386"/>
            <a:ext cx="5709138" cy="269631"/>
          </a:xfrm>
          <a:prstGeom prst="rect">
            <a:avLst/>
          </a:prstGeom>
          <a:gradFill>
            <a:gsLst>
              <a:gs pos="0">
                <a:schemeClr val="bg1"/>
              </a:gs>
              <a:gs pos="100000">
                <a:srgbClr val="D3B5E9"/>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Rettangolo 29">
            <a:extLst>
              <a:ext uri="{FF2B5EF4-FFF2-40B4-BE49-F238E27FC236}">
                <a16:creationId xmlns:a16="http://schemas.microsoft.com/office/drawing/2014/main" id="{97C35307-33F6-304B-A01B-358F25C6B079}"/>
              </a:ext>
            </a:extLst>
          </p:cNvPr>
          <p:cNvSpPr/>
          <p:nvPr/>
        </p:nvSpPr>
        <p:spPr>
          <a:xfrm>
            <a:off x="310662" y="1536770"/>
            <a:ext cx="5709138" cy="269631"/>
          </a:xfrm>
          <a:prstGeom prst="rect">
            <a:avLst/>
          </a:prstGeom>
          <a:gradFill>
            <a:gsLst>
              <a:gs pos="0">
                <a:schemeClr val="bg1"/>
              </a:gs>
              <a:gs pos="100000">
                <a:srgbClr val="D3B5E9"/>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1" name="Rettangolo 30">
            <a:extLst>
              <a:ext uri="{FF2B5EF4-FFF2-40B4-BE49-F238E27FC236}">
                <a16:creationId xmlns:a16="http://schemas.microsoft.com/office/drawing/2014/main" id="{50A7A3DF-BC81-0246-95A6-54B19348D649}"/>
              </a:ext>
            </a:extLst>
          </p:cNvPr>
          <p:cNvSpPr/>
          <p:nvPr/>
        </p:nvSpPr>
        <p:spPr>
          <a:xfrm>
            <a:off x="310662" y="1865016"/>
            <a:ext cx="5709138" cy="269631"/>
          </a:xfrm>
          <a:prstGeom prst="rect">
            <a:avLst/>
          </a:prstGeom>
          <a:gradFill>
            <a:gsLst>
              <a:gs pos="0">
                <a:schemeClr val="bg1"/>
              </a:gs>
              <a:gs pos="100000">
                <a:srgbClr val="D3B5E9"/>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Segnaposto contenuto 2"/>
          <p:cNvSpPr txBox="1">
            <a:spLocks/>
          </p:cNvSpPr>
          <p:nvPr/>
        </p:nvSpPr>
        <p:spPr>
          <a:xfrm>
            <a:off x="212250" y="886012"/>
            <a:ext cx="8291264" cy="145816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it-IT" sz="1600" b="1" i="0" u="none" strike="noStrike" kern="1200" cap="none" spc="0" normalizeH="0" baseline="0" noProof="0" dirty="0">
                <a:ln>
                  <a:noFill/>
                </a:ln>
                <a:solidFill>
                  <a:srgbClr val="7E57C6"/>
                </a:solidFill>
                <a:effectLst/>
                <a:uLnTx/>
                <a:uFillTx/>
                <a:latin typeface="Century Gothic" panose="020B0502020202020204" pitchFamily="34" charset="0"/>
              </a:rPr>
              <a:t>TRIPLA AZIONE CONTRO IL GONFIORE: </a:t>
            </a:r>
          </a:p>
        </p:txBody>
      </p:sp>
      <p:sp>
        <p:nvSpPr>
          <p:cNvPr id="21" name="Rettangolo 20"/>
          <p:cNvSpPr/>
          <p:nvPr/>
        </p:nvSpPr>
        <p:spPr>
          <a:xfrm>
            <a:off x="120167" y="4559999"/>
            <a:ext cx="9095886" cy="369332"/>
          </a:xfrm>
          <a:prstGeom prst="rect">
            <a:avLst/>
          </a:prstGeom>
        </p:spPr>
        <p:txBody>
          <a:bodyPr wrap="square">
            <a:spAutoFit/>
          </a:bodyPr>
          <a:lstStyle/>
          <a:p>
            <a:r>
              <a:rPr lang="it-IT" sz="600" dirty="0">
                <a:solidFill>
                  <a:schemeClr val="bg1">
                    <a:lumMod val="50000"/>
                  </a:schemeClr>
                </a:solidFill>
                <a:latin typeface="Century Gothic" panose="020B0502020202020204" pitchFamily="34" charset="0"/>
              </a:rPr>
              <a:t>1.World </a:t>
            </a:r>
            <a:r>
              <a:rPr lang="it-IT" sz="600" dirty="0" err="1">
                <a:solidFill>
                  <a:schemeClr val="bg1">
                    <a:lumMod val="50000"/>
                  </a:schemeClr>
                </a:solidFill>
                <a:latin typeface="Century Gothic" panose="020B0502020202020204" pitchFamily="34" charset="0"/>
              </a:rPr>
              <a:t>J</a:t>
            </a:r>
            <a:r>
              <a:rPr lang="it-IT" sz="600" dirty="0">
                <a:solidFill>
                  <a:schemeClr val="bg1">
                    <a:lumMod val="50000"/>
                  </a:schemeClr>
                </a:solidFill>
                <a:latin typeface="Century Gothic" panose="020B0502020202020204" pitchFamily="34" charset="0"/>
              </a:rPr>
              <a:t> </a:t>
            </a:r>
            <a:r>
              <a:rPr lang="it-IT" sz="600" dirty="0" err="1">
                <a:solidFill>
                  <a:schemeClr val="bg1">
                    <a:lumMod val="50000"/>
                  </a:schemeClr>
                </a:solidFill>
                <a:latin typeface="Century Gothic" panose="020B0502020202020204" pitchFamily="34" charset="0"/>
              </a:rPr>
              <a:t>Gastroenterol</a:t>
            </a:r>
            <a:r>
              <a:rPr lang="it-IT" sz="600" dirty="0">
                <a:solidFill>
                  <a:schemeClr val="bg1">
                    <a:lumMod val="50000"/>
                  </a:schemeClr>
                </a:solidFill>
                <a:latin typeface="Century Gothic" panose="020B0502020202020204" pitchFamily="34" charset="0"/>
              </a:rPr>
              <a:t>. 2014 </a:t>
            </a:r>
            <a:r>
              <a:rPr lang="it-IT" sz="600" dirty="0" err="1">
                <a:solidFill>
                  <a:schemeClr val="bg1">
                    <a:lumMod val="50000"/>
                  </a:schemeClr>
                </a:solidFill>
                <a:latin typeface="Century Gothic" panose="020B0502020202020204" pitchFamily="34" charset="0"/>
              </a:rPr>
              <a:t>Oct</a:t>
            </a:r>
            <a:r>
              <a:rPr lang="it-IT" sz="600" dirty="0">
                <a:solidFill>
                  <a:schemeClr val="bg1">
                    <a:lumMod val="50000"/>
                  </a:schemeClr>
                </a:solidFill>
                <a:latin typeface="Century Gothic" panose="020B0502020202020204" pitchFamily="34" charset="0"/>
              </a:rPr>
              <a:t> 21;20(39):14407-19. </a:t>
            </a:r>
            <a:r>
              <a:rPr lang="it-IT" sz="600" dirty="0" err="1">
                <a:solidFill>
                  <a:schemeClr val="bg1">
                    <a:lumMod val="50000"/>
                  </a:schemeClr>
                </a:solidFill>
                <a:latin typeface="Century Gothic" panose="020B0502020202020204" pitchFamily="34" charset="0"/>
              </a:rPr>
              <a:t>doi</a:t>
            </a:r>
            <a:r>
              <a:rPr lang="it-IT" sz="600" dirty="0">
                <a:solidFill>
                  <a:schemeClr val="bg1">
                    <a:lumMod val="50000"/>
                  </a:schemeClr>
                </a:solidFill>
                <a:latin typeface="Century Gothic" panose="020B0502020202020204" pitchFamily="34" charset="0"/>
              </a:rPr>
              <a:t>: 10.3748/wjg.v20.i39.14407. </a:t>
            </a:r>
            <a:r>
              <a:rPr lang="it-IT" sz="600" dirty="0" err="1">
                <a:solidFill>
                  <a:schemeClr val="bg1">
                    <a:lumMod val="50000"/>
                  </a:schemeClr>
                </a:solidFill>
                <a:latin typeface="Century Gothic" panose="020B0502020202020204" pitchFamily="34" charset="0"/>
              </a:rPr>
              <a:t>Bloating</a:t>
            </a:r>
            <a:r>
              <a:rPr lang="it-IT" sz="600" dirty="0">
                <a:solidFill>
                  <a:schemeClr val="bg1">
                    <a:lumMod val="50000"/>
                  </a:schemeClr>
                </a:solidFill>
                <a:latin typeface="Century Gothic" panose="020B0502020202020204" pitchFamily="34" charset="0"/>
              </a:rPr>
              <a:t> and </a:t>
            </a:r>
            <a:r>
              <a:rPr lang="it-IT" sz="600" dirty="0" err="1">
                <a:solidFill>
                  <a:schemeClr val="bg1">
                    <a:lumMod val="50000"/>
                  </a:schemeClr>
                </a:solidFill>
                <a:latin typeface="Century Gothic" panose="020B0502020202020204" pitchFamily="34" charset="0"/>
              </a:rPr>
              <a:t>functional</a:t>
            </a:r>
            <a:r>
              <a:rPr lang="it-IT" sz="600" dirty="0">
                <a:solidFill>
                  <a:schemeClr val="bg1">
                    <a:lumMod val="50000"/>
                  </a:schemeClr>
                </a:solidFill>
                <a:latin typeface="Century Gothic" panose="020B0502020202020204" pitchFamily="34" charset="0"/>
              </a:rPr>
              <a:t> gastro-</a:t>
            </a:r>
            <a:r>
              <a:rPr lang="it-IT" sz="600" dirty="0" err="1">
                <a:solidFill>
                  <a:schemeClr val="bg1">
                    <a:lumMod val="50000"/>
                  </a:schemeClr>
                </a:solidFill>
                <a:latin typeface="Century Gothic" panose="020B0502020202020204" pitchFamily="34" charset="0"/>
              </a:rPr>
              <a:t>intestinal</a:t>
            </a:r>
            <a:r>
              <a:rPr lang="it-IT" sz="600" dirty="0">
                <a:solidFill>
                  <a:schemeClr val="bg1">
                    <a:lumMod val="50000"/>
                  </a:schemeClr>
                </a:solidFill>
                <a:latin typeface="Century Gothic" panose="020B0502020202020204" pitchFamily="34" charset="0"/>
              </a:rPr>
              <a:t> </a:t>
            </a:r>
            <a:r>
              <a:rPr lang="it-IT" sz="600" dirty="0" err="1">
                <a:solidFill>
                  <a:schemeClr val="bg1">
                    <a:lumMod val="50000"/>
                  </a:schemeClr>
                </a:solidFill>
                <a:latin typeface="Century Gothic" panose="020B0502020202020204" pitchFamily="34" charset="0"/>
              </a:rPr>
              <a:t>disorders</a:t>
            </a:r>
            <a:r>
              <a:rPr lang="it-IT" sz="600" dirty="0">
                <a:solidFill>
                  <a:schemeClr val="bg1">
                    <a:lumMod val="50000"/>
                  </a:schemeClr>
                </a:solidFill>
                <a:latin typeface="Century Gothic" panose="020B0502020202020204" pitchFamily="34" charset="0"/>
              </a:rPr>
              <a:t>: </a:t>
            </a:r>
            <a:r>
              <a:rPr lang="it-IT" sz="600" dirty="0" err="1">
                <a:solidFill>
                  <a:schemeClr val="bg1">
                    <a:lumMod val="50000"/>
                  </a:schemeClr>
                </a:solidFill>
                <a:latin typeface="Century Gothic" panose="020B0502020202020204" pitchFamily="34" charset="0"/>
              </a:rPr>
              <a:t>where</a:t>
            </a:r>
            <a:r>
              <a:rPr lang="it-IT" sz="600" dirty="0">
                <a:solidFill>
                  <a:schemeClr val="bg1">
                    <a:lumMod val="50000"/>
                  </a:schemeClr>
                </a:solidFill>
                <a:latin typeface="Century Gothic" panose="020B0502020202020204" pitchFamily="34" charset="0"/>
              </a:rPr>
              <a:t> are </a:t>
            </a:r>
            <a:r>
              <a:rPr lang="it-IT" sz="600" dirty="0" err="1">
                <a:solidFill>
                  <a:schemeClr val="bg1">
                    <a:lumMod val="50000"/>
                  </a:schemeClr>
                </a:solidFill>
                <a:latin typeface="Century Gothic" panose="020B0502020202020204" pitchFamily="34" charset="0"/>
              </a:rPr>
              <a:t>we</a:t>
            </a:r>
            <a:r>
              <a:rPr lang="it-IT" sz="600" dirty="0">
                <a:solidFill>
                  <a:schemeClr val="bg1">
                    <a:lumMod val="50000"/>
                  </a:schemeClr>
                </a:solidFill>
                <a:latin typeface="Century Gothic" panose="020B0502020202020204" pitchFamily="34" charset="0"/>
              </a:rPr>
              <a:t> and </a:t>
            </a:r>
            <a:r>
              <a:rPr lang="it-IT" sz="600" dirty="0" err="1">
                <a:solidFill>
                  <a:schemeClr val="bg1">
                    <a:lumMod val="50000"/>
                  </a:schemeClr>
                </a:solidFill>
                <a:latin typeface="Century Gothic" panose="020B0502020202020204" pitchFamily="34" charset="0"/>
              </a:rPr>
              <a:t>where</a:t>
            </a:r>
            <a:r>
              <a:rPr lang="it-IT" sz="600" dirty="0">
                <a:solidFill>
                  <a:schemeClr val="bg1">
                    <a:lumMod val="50000"/>
                  </a:schemeClr>
                </a:solidFill>
                <a:latin typeface="Century Gothic" panose="020B0502020202020204" pitchFamily="34" charset="0"/>
              </a:rPr>
              <a:t> are </a:t>
            </a:r>
            <a:r>
              <a:rPr lang="it-IT" sz="600" dirty="0" err="1">
                <a:solidFill>
                  <a:schemeClr val="bg1">
                    <a:lumMod val="50000"/>
                  </a:schemeClr>
                </a:solidFill>
                <a:latin typeface="Century Gothic" panose="020B0502020202020204" pitchFamily="34" charset="0"/>
              </a:rPr>
              <a:t>we</a:t>
            </a:r>
            <a:r>
              <a:rPr lang="it-IT" sz="600" dirty="0">
                <a:solidFill>
                  <a:schemeClr val="bg1">
                    <a:lumMod val="50000"/>
                  </a:schemeClr>
                </a:solidFill>
                <a:latin typeface="Century Gothic" panose="020B0502020202020204" pitchFamily="34" charset="0"/>
              </a:rPr>
              <a:t> </a:t>
            </a:r>
            <a:r>
              <a:rPr lang="it-IT" sz="600" dirty="0" err="1">
                <a:solidFill>
                  <a:schemeClr val="bg1">
                    <a:lumMod val="50000"/>
                  </a:schemeClr>
                </a:solidFill>
                <a:latin typeface="Century Gothic" panose="020B0502020202020204" pitchFamily="34" charset="0"/>
              </a:rPr>
              <a:t>going</a:t>
            </a:r>
            <a:r>
              <a:rPr lang="it-IT" sz="600" dirty="0">
                <a:solidFill>
                  <a:schemeClr val="bg1">
                    <a:lumMod val="50000"/>
                  </a:schemeClr>
                </a:solidFill>
                <a:latin typeface="Century Gothic" panose="020B0502020202020204" pitchFamily="34" charset="0"/>
              </a:rPr>
              <a:t>? </a:t>
            </a:r>
            <a:r>
              <a:rPr lang="it-IT" sz="600" dirty="0" err="1">
                <a:solidFill>
                  <a:schemeClr val="bg1">
                    <a:lumMod val="50000"/>
                  </a:schemeClr>
                </a:solidFill>
                <a:latin typeface="Century Gothic" panose="020B0502020202020204" pitchFamily="34" charset="0"/>
              </a:rPr>
              <a:t>Iovino</a:t>
            </a:r>
            <a:r>
              <a:rPr lang="it-IT" sz="600" dirty="0">
                <a:solidFill>
                  <a:schemeClr val="bg1">
                    <a:lumMod val="50000"/>
                  </a:schemeClr>
                </a:solidFill>
                <a:latin typeface="Century Gothic" panose="020B0502020202020204" pitchFamily="34" charset="0"/>
              </a:rPr>
              <a:t> P1, Bucci C1, </a:t>
            </a:r>
            <a:r>
              <a:rPr lang="it-IT" sz="600" dirty="0" err="1">
                <a:solidFill>
                  <a:schemeClr val="bg1">
                    <a:lumMod val="50000"/>
                  </a:schemeClr>
                </a:solidFill>
                <a:latin typeface="Century Gothic" panose="020B0502020202020204" pitchFamily="34" charset="0"/>
              </a:rPr>
              <a:t>Tremolaterra</a:t>
            </a:r>
            <a:r>
              <a:rPr lang="it-IT" sz="600" dirty="0">
                <a:solidFill>
                  <a:schemeClr val="bg1">
                    <a:lumMod val="50000"/>
                  </a:schemeClr>
                </a:solidFill>
                <a:latin typeface="Century Gothic" panose="020B0502020202020204" pitchFamily="34" charset="0"/>
              </a:rPr>
              <a:t> F1, Santonicola A1, </a:t>
            </a:r>
            <a:br>
              <a:rPr lang="it-IT" sz="600" dirty="0">
                <a:solidFill>
                  <a:schemeClr val="bg1">
                    <a:lumMod val="50000"/>
                  </a:schemeClr>
                </a:solidFill>
                <a:latin typeface="Century Gothic" panose="020B0502020202020204" pitchFamily="34" charset="0"/>
              </a:rPr>
            </a:br>
            <a:r>
              <a:rPr lang="it-IT" sz="600" dirty="0" err="1">
                <a:solidFill>
                  <a:schemeClr val="bg1">
                    <a:lumMod val="50000"/>
                  </a:schemeClr>
                </a:solidFill>
                <a:latin typeface="Century Gothic" panose="020B0502020202020204" pitchFamily="34" charset="0"/>
              </a:rPr>
              <a:t>Chiarioni</a:t>
            </a:r>
            <a:r>
              <a:rPr lang="it-IT" sz="600" dirty="0">
                <a:solidFill>
                  <a:schemeClr val="bg1">
                    <a:lumMod val="50000"/>
                  </a:schemeClr>
                </a:solidFill>
                <a:latin typeface="Century Gothic" panose="020B0502020202020204" pitchFamily="34" charset="0"/>
              </a:rPr>
              <a:t> G1.   2.Dig </a:t>
            </a:r>
            <a:r>
              <a:rPr lang="it-IT" sz="600" dirty="0" err="1">
                <a:solidFill>
                  <a:schemeClr val="bg1">
                    <a:lumMod val="50000"/>
                  </a:schemeClr>
                </a:solidFill>
                <a:latin typeface="Century Gothic" panose="020B0502020202020204" pitchFamily="34" charset="0"/>
              </a:rPr>
              <a:t>Dis</a:t>
            </a:r>
            <a:r>
              <a:rPr lang="it-IT" sz="600" dirty="0">
                <a:solidFill>
                  <a:schemeClr val="bg1">
                    <a:lumMod val="50000"/>
                  </a:schemeClr>
                </a:solidFill>
                <a:latin typeface="Century Gothic" panose="020B0502020202020204" pitchFamily="34" charset="0"/>
              </a:rPr>
              <a:t> Sci. 2007 Jan;52(1):78-83. </a:t>
            </a:r>
            <a:r>
              <a:rPr lang="it-IT" sz="600" dirty="0" err="1">
                <a:solidFill>
                  <a:schemeClr val="bg1">
                    <a:lumMod val="50000"/>
                  </a:schemeClr>
                </a:solidFill>
                <a:latin typeface="Century Gothic" panose="020B0502020202020204" pitchFamily="34" charset="0"/>
              </a:rPr>
              <a:t>Epub</a:t>
            </a:r>
            <a:r>
              <a:rPr lang="it-IT" sz="600" dirty="0">
                <a:solidFill>
                  <a:schemeClr val="bg1">
                    <a:lumMod val="50000"/>
                  </a:schemeClr>
                </a:solidFill>
                <a:latin typeface="Century Gothic" panose="020B0502020202020204" pitchFamily="34" charset="0"/>
              </a:rPr>
              <a:t> 2006 </a:t>
            </a:r>
            <a:r>
              <a:rPr lang="it-IT" sz="600" dirty="0" err="1">
                <a:solidFill>
                  <a:schemeClr val="bg1">
                    <a:lumMod val="50000"/>
                  </a:schemeClr>
                </a:solidFill>
                <a:latin typeface="Century Gothic" panose="020B0502020202020204" pitchFamily="34" charset="0"/>
              </a:rPr>
              <a:t>Dec</a:t>
            </a:r>
            <a:r>
              <a:rPr lang="it-IT" sz="600" dirty="0">
                <a:solidFill>
                  <a:schemeClr val="bg1">
                    <a:lumMod val="50000"/>
                  </a:schemeClr>
                </a:solidFill>
                <a:latin typeface="Century Gothic" panose="020B0502020202020204" pitchFamily="34" charset="0"/>
              </a:rPr>
              <a:t> 7. The </a:t>
            </a:r>
            <a:r>
              <a:rPr lang="it-IT" sz="600" dirty="0" err="1">
                <a:solidFill>
                  <a:schemeClr val="bg1">
                    <a:lumMod val="50000"/>
                  </a:schemeClr>
                </a:solidFill>
                <a:latin typeface="Century Gothic" panose="020B0502020202020204" pitchFamily="34" charset="0"/>
              </a:rPr>
              <a:t>effect</a:t>
            </a:r>
            <a:r>
              <a:rPr lang="it-IT" sz="600" dirty="0">
                <a:solidFill>
                  <a:schemeClr val="bg1">
                    <a:lumMod val="50000"/>
                  </a:schemeClr>
                </a:solidFill>
                <a:latin typeface="Century Gothic" panose="020B0502020202020204" pitchFamily="34" charset="0"/>
              </a:rPr>
              <a:t> of </a:t>
            </a:r>
            <a:r>
              <a:rPr lang="it-IT" sz="600" dirty="0" err="1">
                <a:solidFill>
                  <a:schemeClr val="bg1">
                    <a:lumMod val="50000"/>
                  </a:schemeClr>
                </a:solidFill>
                <a:latin typeface="Century Gothic" panose="020B0502020202020204" pitchFamily="34" charset="0"/>
              </a:rPr>
              <a:t>oral</a:t>
            </a:r>
            <a:r>
              <a:rPr lang="it-IT" sz="600" dirty="0">
                <a:solidFill>
                  <a:schemeClr val="bg1">
                    <a:lumMod val="50000"/>
                  </a:schemeClr>
                </a:solidFill>
                <a:latin typeface="Century Gothic" panose="020B0502020202020204" pitchFamily="34" charset="0"/>
              </a:rPr>
              <a:t> </a:t>
            </a:r>
            <a:r>
              <a:rPr lang="it-IT" sz="600" dirty="0" err="1">
                <a:solidFill>
                  <a:schemeClr val="bg1">
                    <a:lumMod val="50000"/>
                  </a:schemeClr>
                </a:solidFill>
                <a:latin typeface="Century Gothic" panose="020B0502020202020204" pitchFamily="34" charset="0"/>
              </a:rPr>
              <a:t>alpha-galactosidase</a:t>
            </a:r>
            <a:r>
              <a:rPr lang="it-IT" sz="600" dirty="0">
                <a:solidFill>
                  <a:schemeClr val="bg1">
                    <a:lumMod val="50000"/>
                  </a:schemeClr>
                </a:solidFill>
                <a:latin typeface="Century Gothic" panose="020B0502020202020204" pitchFamily="34" charset="0"/>
              </a:rPr>
              <a:t> on </a:t>
            </a:r>
            <a:r>
              <a:rPr lang="it-IT" sz="600" dirty="0" err="1">
                <a:solidFill>
                  <a:schemeClr val="bg1">
                    <a:lumMod val="50000"/>
                  </a:schemeClr>
                </a:solidFill>
                <a:latin typeface="Century Gothic" panose="020B0502020202020204" pitchFamily="34" charset="0"/>
              </a:rPr>
              <a:t>intestinal</a:t>
            </a:r>
            <a:r>
              <a:rPr lang="it-IT" sz="600" dirty="0">
                <a:solidFill>
                  <a:schemeClr val="bg1">
                    <a:lumMod val="50000"/>
                  </a:schemeClr>
                </a:solidFill>
                <a:latin typeface="Century Gothic" panose="020B0502020202020204" pitchFamily="34" charset="0"/>
              </a:rPr>
              <a:t> gas production and gas-</a:t>
            </a:r>
            <a:r>
              <a:rPr lang="it-IT" sz="600" dirty="0" err="1">
                <a:solidFill>
                  <a:schemeClr val="bg1">
                    <a:lumMod val="50000"/>
                  </a:schemeClr>
                </a:solidFill>
                <a:latin typeface="Century Gothic" panose="020B0502020202020204" pitchFamily="34" charset="0"/>
              </a:rPr>
              <a:t>related</a:t>
            </a:r>
            <a:r>
              <a:rPr lang="it-IT" sz="600" dirty="0">
                <a:solidFill>
                  <a:schemeClr val="bg1">
                    <a:lumMod val="50000"/>
                  </a:schemeClr>
                </a:solidFill>
                <a:latin typeface="Century Gothic" panose="020B0502020202020204" pitchFamily="34" charset="0"/>
              </a:rPr>
              <a:t> </a:t>
            </a:r>
            <a:r>
              <a:rPr lang="it-IT" sz="600" dirty="0" err="1">
                <a:solidFill>
                  <a:schemeClr val="bg1">
                    <a:lumMod val="50000"/>
                  </a:schemeClr>
                </a:solidFill>
                <a:latin typeface="Century Gothic" panose="020B0502020202020204" pitchFamily="34" charset="0"/>
              </a:rPr>
              <a:t>symptoms</a:t>
            </a:r>
            <a:r>
              <a:rPr lang="it-IT" sz="600" dirty="0">
                <a:solidFill>
                  <a:schemeClr val="bg1">
                    <a:lumMod val="50000"/>
                  </a:schemeClr>
                </a:solidFill>
                <a:latin typeface="Century Gothic" panose="020B0502020202020204" pitchFamily="34" charset="0"/>
              </a:rPr>
              <a:t>. Di Stefano M1, Miceli E, Gotti </a:t>
            </a:r>
            <a:r>
              <a:rPr lang="it-IT" sz="600" dirty="0" err="1">
                <a:solidFill>
                  <a:schemeClr val="bg1">
                    <a:lumMod val="50000"/>
                  </a:schemeClr>
                </a:solidFill>
                <a:latin typeface="Century Gothic" panose="020B0502020202020204" pitchFamily="34" charset="0"/>
              </a:rPr>
              <a:t>S</a:t>
            </a:r>
            <a:r>
              <a:rPr lang="it-IT" sz="600" dirty="0">
                <a:solidFill>
                  <a:schemeClr val="bg1">
                    <a:lumMod val="50000"/>
                  </a:schemeClr>
                </a:solidFill>
                <a:latin typeface="Century Gothic" panose="020B0502020202020204" pitchFamily="34" charset="0"/>
              </a:rPr>
              <a:t>, </a:t>
            </a:r>
            <a:r>
              <a:rPr lang="it-IT" sz="600" dirty="0" err="1">
                <a:solidFill>
                  <a:schemeClr val="bg1">
                    <a:lumMod val="50000"/>
                  </a:schemeClr>
                </a:solidFill>
                <a:latin typeface="Century Gothic" panose="020B0502020202020204" pitchFamily="34" charset="0"/>
              </a:rPr>
              <a:t>Missanelli</a:t>
            </a:r>
            <a:r>
              <a:rPr lang="it-IT" sz="600" dirty="0">
                <a:solidFill>
                  <a:schemeClr val="bg1">
                    <a:lumMod val="50000"/>
                  </a:schemeClr>
                </a:solidFill>
                <a:latin typeface="Century Gothic" panose="020B0502020202020204" pitchFamily="34" charset="0"/>
              </a:rPr>
              <a:t> A, Mazzocchi </a:t>
            </a:r>
            <a:r>
              <a:rPr lang="it-IT" sz="600" dirty="0" err="1">
                <a:solidFill>
                  <a:schemeClr val="bg1">
                    <a:lumMod val="50000"/>
                  </a:schemeClr>
                </a:solidFill>
                <a:latin typeface="Century Gothic" panose="020B0502020202020204" pitchFamily="34" charset="0"/>
              </a:rPr>
              <a:t>S</a:t>
            </a:r>
            <a:r>
              <a:rPr lang="it-IT" sz="600" dirty="0">
                <a:solidFill>
                  <a:schemeClr val="bg1">
                    <a:lumMod val="50000"/>
                  </a:schemeClr>
                </a:solidFill>
                <a:latin typeface="Century Gothic" panose="020B0502020202020204" pitchFamily="34" charset="0"/>
              </a:rPr>
              <a:t>, Corazza GR.</a:t>
            </a:r>
          </a:p>
          <a:p>
            <a:endParaRPr lang="it-IT" sz="600" dirty="0">
              <a:solidFill>
                <a:schemeClr val="bg1">
                  <a:lumMod val="50000"/>
                </a:schemeClr>
              </a:solidFill>
              <a:latin typeface="Century Gothic" panose="020B0502020202020204" pitchFamily="34" charset="0"/>
            </a:endParaRPr>
          </a:p>
        </p:txBody>
      </p:sp>
      <p:sp>
        <p:nvSpPr>
          <p:cNvPr id="23" name="Titolo 1">
            <a:extLst>
              <a:ext uri="{FF2B5EF4-FFF2-40B4-BE49-F238E27FC236}">
                <a16:creationId xmlns:a16="http://schemas.microsoft.com/office/drawing/2014/main" id="{289C093A-BB70-8442-9E96-645F7B34F2CD}"/>
              </a:ext>
            </a:extLst>
          </p:cNvPr>
          <p:cNvSpPr txBox="1">
            <a:spLocks/>
          </p:cNvSpPr>
          <p:nvPr/>
        </p:nvSpPr>
        <p:spPr>
          <a:xfrm>
            <a:off x="2818695"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COME AGISCE</a:t>
            </a:r>
          </a:p>
        </p:txBody>
      </p:sp>
      <p:sp>
        <p:nvSpPr>
          <p:cNvPr id="25" name="Rettangolo con angoli arrotondati sullo stesso lato 24">
            <a:extLst>
              <a:ext uri="{FF2B5EF4-FFF2-40B4-BE49-F238E27FC236}">
                <a16:creationId xmlns:a16="http://schemas.microsoft.com/office/drawing/2014/main" id="{23BAD7EF-7FB8-D342-8A70-9882CDC30781}"/>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7" name="Picture 3">
            <a:extLst>
              <a:ext uri="{FF2B5EF4-FFF2-40B4-BE49-F238E27FC236}">
                <a16:creationId xmlns:a16="http://schemas.microsoft.com/office/drawing/2014/main" id="{7610BEE3-3926-3E4B-B352-0FAC5B60692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0505" y="181884"/>
            <a:ext cx="2282904" cy="668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Segnaposto contenuto 2">
            <a:extLst>
              <a:ext uri="{FF2B5EF4-FFF2-40B4-BE49-F238E27FC236}">
                <a16:creationId xmlns:a16="http://schemas.microsoft.com/office/drawing/2014/main" id="{A779B2E6-8210-E84F-A331-D6AF60C76D41}"/>
              </a:ext>
            </a:extLst>
          </p:cNvPr>
          <p:cNvSpPr txBox="1">
            <a:spLocks/>
          </p:cNvSpPr>
          <p:nvPr/>
        </p:nvSpPr>
        <p:spPr>
          <a:xfrm>
            <a:off x="341354" y="1214386"/>
            <a:ext cx="426658" cy="351819"/>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it-IT" sz="2400" b="1" i="0" u="none" strike="noStrike" kern="1200" cap="none" spc="0" normalizeH="0" baseline="0" noProof="0" dirty="0">
                <a:ln>
                  <a:noFill/>
                </a:ln>
                <a:solidFill>
                  <a:srgbClr val="7E57C6"/>
                </a:solidFill>
                <a:effectLst/>
                <a:uLnTx/>
                <a:uFillTx/>
                <a:latin typeface="Century Gothic" panose="020B0502020202020204" pitchFamily="34" charset="0"/>
              </a:rPr>
              <a:t>1</a:t>
            </a:r>
          </a:p>
        </p:txBody>
      </p:sp>
      <p:sp>
        <p:nvSpPr>
          <p:cNvPr id="33" name="Segnaposto contenuto 2">
            <a:extLst>
              <a:ext uri="{FF2B5EF4-FFF2-40B4-BE49-F238E27FC236}">
                <a16:creationId xmlns:a16="http://schemas.microsoft.com/office/drawing/2014/main" id="{3984011F-18CA-8E42-812D-A1DCCEDD76C7}"/>
              </a:ext>
            </a:extLst>
          </p:cNvPr>
          <p:cNvSpPr txBox="1">
            <a:spLocks/>
          </p:cNvSpPr>
          <p:nvPr/>
        </p:nvSpPr>
        <p:spPr>
          <a:xfrm>
            <a:off x="341354" y="1536771"/>
            <a:ext cx="426658" cy="351819"/>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it-IT" sz="2400" b="1" i="0" u="none" strike="noStrike" kern="1200" cap="none" spc="0" normalizeH="0" baseline="0" noProof="0" dirty="0">
                <a:ln>
                  <a:noFill/>
                </a:ln>
                <a:solidFill>
                  <a:srgbClr val="7E57C6"/>
                </a:solidFill>
                <a:effectLst/>
                <a:uLnTx/>
                <a:uFillTx/>
                <a:latin typeface="Century Gothic" panose="020B0502020202020204" pitchFamily="34" charset="0"/>
              </a:rPr>
              <a:t>2</a:t>
            </a:r>
          </a:p>
        </p:txBody>
      </p:sp>
      <p:sp>
        <p:nvSpPr>
          <p:cNvPr id="34" name="Segnaposto contenuto 2">
            <a:extLst>
              <a:ext uri="{FF2B5EF4-FFF2-40B4-BE49-F238E27FC236}">
                <a16:creationId xmlns:a16="http://schemas.microsoft.com/office/drawing/2014/main" id="{23C3E81B-9F11-6240-9650-5BEA7566BD7F}"/>
              </a:ext>
            </a:extLst>
          </p:cNvPr>
          <p:cNvSpPr txBox="1">
            <a:spLocks/>
          </p:cNvSpPr>
          <p:nvPr/>
        </p:nvSpPr>
        <p:spPr>
          <a:xfrm>
            <a:off x="341354" y="1859155"/>
            <a:ext cx="426658" cy="351819"/>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it-IT" sz="2400" b="1" i="0" u="none" strike="noStrike" kern="1200" cap="none" spc="0" normalizeH="0" baseline="0" noProof="0" dirty="0">
                <a:ln>
                  <a:noFill/>
                </a:ln>
                <a:solidFill>
                  <a:srgbClr val="7E57C6"/>
                </a:solidFill>
                <a:effectLst/>
                <a:uLnTx/>
                <a:uFillTx/>
                <a:latin typeface="Century Gothic" panose="020B0502020202020204" pitchFamily="34" charset="0"/>
              </a:rPr>
              <a:t>3</a:t>
            </a:r>
          </a:p>
        </p:txBody>
      </p:sp>
      <p:pic>
        <p:nvPicPr>
          <p:cNvPr id="7" name="Immagine 6">
            <a:extLst>
              <a:ext uri="{FF2B5EF4-FFF2-40B4-BE49-F238E27FC236}">
                <a16:creationId xmlns:a16="http://schemas.microsoft.com/office/drawing/2014/main" id="{62C33DCE-71FF-EA4A-93E2-A56FB4E9C2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11" y="1178769"/>
            <a:ext cx="342433" cy="338356"/>
          </a:xfrm>
          <a:prstGeom prst="rect">
            <a:avLst/>
          </a:prstGeom>
        </p:spPr>
      </p:pic>
      <p:pic>
        <p:nvPicPr>
          <p:cNvPr id="36" name="Immagine 35">
            <a:extLst>
              <a:ext uri="{FF2B5EF4-FFF2-40B4-BE49-F238E27FC236}">
                <a16:creationId xmlns:a16="http://schemas.microsoft.com/office/drawing/2014/main" id="{18503294-8FB9-6842-AEBD-A431B0E74B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11" y="1507016"/>
            <a:ext cx="342433" cy="338356"/>
          </a:xfrm>
          <a:prstGeom prst="rect">
            <a:avLst/>
          </a:prstGeom>
        </p:spPr>
      </p:pic>
      <p:pic>
        <p:nvPicPr>
          <p:cNvPr id="37" name="Immagine 36">
            <a:extLst>
              <a:ext uri="{FF2B5EF4-FFF2-40B4-BE49-F238E27FC236}">
                <a16:creationId xmlns:a16="http://schemas.microsoft.com/office/drawing/2014/main" id="{E0F5B79B-6831-CE46-9339-7FD68EC9E9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11" y="1835262"/>
            <a:ext cx="342433" cy="338356"/>
          </a:xfrm>
          <a:prstGeom prst="rect">
            <a:avLst/>
          </a:prstGeom>
        </p:spPr>
      </p:pic>
      <p:sp>
        <p:nvSpPr>
          <p:cNvPr id="8" name="Rettangolo 7">
            <a:extLst>
              <a:ext uri="{FF2B5EF4-FFF2-40B4-BE49-F238E27FC236}">
                <a16:creationId xmlns:a16="http://schemas.microsoft.com/office/drawing/2014/main" id="{CD0D3CBF-603F-3B4A-A7BD-E11D6B2D0657}"/>
              </a:ext>
            </a:extLst>
          </p:cNvPr>
          <p:cNvSpPr/>
          <p:nvPr/>
        </p:nvSpPr>
        <p:spPr>
          <a:xfrm>
            <a:off x="588406" y="1207812"/>
            <a:ext cx="2729225" cy="738664"/>
          </a:xfrm>
          <a:prstGeom prst="rect">
            <a:avLst/>
          </a:prstGeom>
        </p:spPr>
        <p:txBody>
          <a:bodyPr wrap="square">
            <a:spAutoFit/>
          </a:bodyPr>
          <a:lstStyle/>
          <a:p>
            <a:pPr lvl="0">
              <a:spcBef>
                <a:spcPct val="20000"/>
              </a:spcBef>
              <a:defRPr/>
            </a:pPr>
            <a:r>
              <a:rPr lang="it-IT" sz="1400" dirty="0">
                <a:solidFill>
                  <a:srgbClr val="7E57C6"/>
                </a:solidFill>
                <a:latin typeface="Century Gothic" panose="020B0502020202020204" pitchFamily="34" charset="0"/>
              </a:rPr>
              <a:t>Elimina i gas intestinali     			</a:t>
            </a:r>
          </a:p>
        </p:txBody>
      </p:sp>
      <p:sp>
        <p:nvSpPr>
          <p:cNvPr id="38" name="Rettangolo 37">
            <a:extLst>
              <a:ext uri="{FF2B5EF4-FFF2-40B4-BE49-F238E27FC236}">
                <a16:creationId xmlns:a16="http://schemas.microsoft.com/office/drawing/2014/main" id="{80EB03E8-2B6C-6E47-8166-F1EFA03BCEDE}"/>
              </a:ext>
            </a:extLst>
          </p:cNvPr>
          <p:cNvSpPr/>
          <p:nvPr/>
        </p:nvSpPr>
        <p:spPr>
          <a:xfrm>
            <a:off x="588406" y="1524335"/>
            <a:ext cx="3983594" cy="523220"/>
          </a:xfrm>
          <a:prstGeom prst="rect">
            <a:avLst/>
          </a:prstGeom>
        </p:spPr>
        <p:txBody>
          <a:bodyPr wrap="square">
            <a:spAutoFit/>
          </a:bodyPr>
          <a:lstStyle/>
          <a:p>
            <a:pPr lvl="0">
              <a:spcBef>
                <a:spcPct val="20000"/>
              </a:spcBef>
              <a:defRPr/>
            </a:pPr>
            <a:r>
              <a:rPr lang="it-IT" sz="1400" dirty="0">
                <a:solidFill>
                  <a:srgbClr val="7E57C6"/>
                </a:solidFill>
                <a:latin typeface="Century Gothic" panose="020B0502020202020204" pitchFamily="34" charset="0"/>
              </a:rPr>
              <a:t>Regola la motilità gastrointestinale 		</a:t>
            </a:r>
          </a:p>
        </p:txBody>
      </p:sp>
      <p:sp>
        <p:nvSpPr>
          <p:cNvPr id="39" name="Rettangolo 38">
            <a:extLst>
              <a:ext uri="{FF2B5EF4-FFF2-40B4-BE49-F238E27FC236}">
                <a16:creationId xmlns:a16="http://schemas.microsoft.com/office/drawing/2014/main" id="{8CC8667A-D2B6-6344-80C3-FED19E6F5F68}"/>
              </a:ext>
            </a:extLst>
          </p:cNvPr>
          <p:cNvSpPr/>
          <p:nvPr/>
        </p:nvSpPr>
        <p:spPr>
          <a:xfrm>
            <a:off x="588406" y="1846719"/>
            <a:ext cx="3489072" cy="307777"/>
          </a:xfrm>
          <a:prstGeom prst="rect">
            <a:avLst/>
          </a:prstGeom>
        </p:spPr>
        <p:txBody>
          <a:bodyPr wrap="square">
            <a:spAutoFit/>
          </a:bodyPr>
          <a:lstStyle/>
          <a:p>
            <a:pPr lvl="0">
              <a:spcBef>
                <a:spcPct val="20000"/>
              </a:spcBef>
              <a:defRPr/>
            </a:pPr>
            <a:r>
              <a:rPr lang="it-IT" sz="1400" dirty="0">
                <a:solidFill>
                  <a:srgbClr val="7E57C6"/>
                </a:solidFill>
                <a:latin typeface="Century Gothic" panose="020B0502020202020204" pitchFamily="34" charset="0"/>
              </a:rPr>
              <a:t>Aiuta il metabolismo dei carboidrati</a:t>
            </a:r>
          </a:p>
        </p:txBody>
      </p:sp>
      <p:sp>
        <p:nvSpPr>
          <p:cNvPr id="43" name="Rettangolo 42">
            <a:extLst>
              <a:ext uri="{FF2B5EF4-FFF2-40B4-BE49-F238E27FC236}">
                <a16:creationId xmlns:a16="http://schemas.microsoft.com/office/drawing/2014/main" id="{56CD5AE0-C27C-B548-AF9F-4CE1B9286859}"/>
              </a:ext>
            </a:extLst>
          </p:cNvPr>
          <p:cNvSpPr/>
          <p:nvPr/>
        </p:nvSpPr>
        <p:spPr>
          <a:xfrm>
            <a:off x="3999962" y="1207812"/>
            <a:ext cx="4548454" cy="307777"/>
          </a:xfrm>
          <a:prstGeom prst="rect">
            <a:avLst/>
          </a:prstGeom>
        </p:spPr>
        <p:txBody>
          <a:bodyPr wrap="square">
            <a:spAutoFit/>
          </a:bodyPr>
          <a:lstStyle/>
          <a:p>
            <a:pPr lvl="0">
              <a:spcBef>
                <a:spcPct val="20000"/>
              </a:spcBef>
              <a:defRPr/>
            </a:pPr>
            <a:r>
              <a:rPr lang="it-IT" sz="1400" dirty="0">
                <a:solidFill>
                  <a:srgbClr val="7E57C6"/>
                </a:solidFill>
                <a:latin typeface="Century Gothic" panose="020B0502020202020204" pitchFamily="34" charset="0"/>
              </a:rPr>
              <a:t>Estratto di menta e coriandolo</a:t>
            </a:r>
          </a:p>
        </p:txBody>
      </p:sp>
      <p:sp>
        <p:nvSpPr>
          <p:cNvPr id="44" name="Rettangolo 43">
            <a:extLst>
              <a:ext uri="{FF2B5EF4-FFF2-40B4-BE49-F238E27FC236}">
                <a16:creationId xmlns:a16="http://schemas.microsoft.com/office/drawing/2014/main" id="{BA1A2C97-6869-D640-B2D8-2AAD4DCBA5FA}"/>
              </a:ext>
            </a:extLst>
          </p:cNvPr>
          <p:cNvSpPr/>
          <p:nvPr/>
        </p:nvSpPr>
        <p:spPr>
          <a:xfrm>
            <a:off x="3999962" y="1524335"/>
            <a:ext cx="3080917" cy="307777"/>
          </a:xfrm>
          <a:prstGeom prst="rect">
            <a:avLst/>
          </a:prstGeom>
        </p:spPr>
        <p:txBody>
          <a:bodyPr wrap="square">
            <a:spAutoFit/>
          </a:bodyPr>
          <a:lstStyle/>
          <a:p>
            <a:pPr lvl="0">
              <a:spcBef>
                <a:spcPct val="20000"/>
              </a:spcBef>
              <a:defRPr/>
            </a:pPr>
            <a:r>
              <a:rPr lang="it-IT" sz="1400" dirty="0">
                <a:solidFill>
                  <a:srgbClr val="7E57C6"/>
                </a:solidFill>
                <a:latin typeface="Century Gothic" panose="020B0502020202020204" pitchFamily="34" charset="0"/>
              </a:rPr>
              <a:t>Estratto di menta e coriandolo</a:t>
            </a:r>
          </a:p>
        </p:txBody>
      </p:sp>
      <p:sp>
        <p:nvSpPr>
          <p:cNvPr id="45" name="Rettangolo 44">
            <a:extLst>
              <a:ext uri="{FF2B5EF4-FFF2-40B4-BE49-F238E27FC236}">
                <a16:creationId xmlns:a16="http://schemas.microsoft.com/office/drawing/2014/main" id="{01ED97DD-EBE3-374A-A744-191A8B8AED1D}"/>
              </a:ext>
            </a:extLst>
          </p:cNvPr>
          <p:cNvSpPr/>
          <p:nvPr/>
        </p:nvSpPr>
        <p:spPr>
          <a:xfrm>
            <a:off x="3999962" y="1846719"/>
            <a:ext cx="3080917" cy="307777"/>
          </a:xfrm>
          <a:prstGeom prst="rect">
            <a:avLst/>
          </a:prstGeom>
        </p:spPr>
        <p:txBody>
          <a:bodyPr wrap="square">
            <a:spAutoFit/>
          </a:bodyPr>
          <a:lstStyle/>
          <a:p>
            <a:pPr lvl="0">
              <a:spcBef>
                <a:spcPct val="20000"/>
              </a:spcBef>
              <a:defRPr/>
            </a:pPr>
            <a:r>
              <a:rPr lang="it-IT" sz="1400" dirty="0">
                <a:solidFill>
                  <a:srgbClr val="7E57C6"/>
                </a:solidFill>
                <a:latin typeface="Century Gothic" panose="020B0502020202020204" pitchFamily="34" charset="0"/>
              </a:rPr>
              <a:t>Estratto di coriandolo</a:t>
            </a:r>
          </a:p>
        </p:txBody>
      </p:sp>
      <p:sp>
        <p:nvSpPr>
          <p:cNvPr id="46" name="Triangolo 45">
            <a:extLst>
              <a:ext uri="{FF2B5EF4-FFF2-40B4-BE49-F238E27FC236}">
                <a16:creationId xmlns:a16="http://schemas.microsoft.com/office/drawing/2014/main" id="{C452BC44-6117-EC4B-9A4A-386EF3924207}"/>
              </a:ext>
            </a:extLst>
          </p:cNvPr>
          <p:cNvSpPr/>
          <p:nvPr/>
        </p:nvSpPr>
        <p:spPr>
          <a:xfrm rot="5400000">
            <a:off x="3861989" y="1319020"/>
            <a:ext cx="152341" cy="72206"/>
          </a:xfrm>
          <a:prstGeom prst="triangl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8" name="Triangolo 47">
            <a:extLst>
              <a:ext uri="{FF2B5EF4-FFF2-40B4-BE49-F238E27FC236}">
                <a16:creationId xmlns:a16="http://schemas.microsoft.com/office/drawing/2014/main" id="{09E9DDEA-9167-D64F-A22C-D335E313CE5D}"/>
              </a:ext>
            </a:extLst>
          </p:cNvPr>
          <p:cNvSpPr/>
          <p:nvPr/>
        </p:nvSpPr>
        <p:spPr>
          <a:xfrm rot="5400000">
            <a:off x="3861989" y="1641406"/>
            <a:ext cx="152341" cy="72206"/>
          </a:xfrm>
          <a:prstGeom prst="triangl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9" name="Triangolo 48">
            <a:extLst>
              <a:ext uri="{FF2B5EF4-FFF2-40B4-BE49-F238E27FC236}">
                <a16:creationId xmlns:a16="http://schemas.microsoft.com/office/drawing/2014/main" id="{843BD73A-96FC-A446-9E49-970F356F7245}"/>
              </a:ext>
            </a:extLst>
          </p:cNvPr>
          <p:cNvSpPr/>
          <p:nvPr/>
        </p:nvSpPr>
        <p:spPr>
          <a:xfrm rot="5400000">
            <a:off x="3861989" y="1963792"/>
            <a:ext cx="152341" cy="72206"/>
          </a:xfrm>
          <a:prstGeom prst="triangl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1" name="CasellaDiTesto 50">
            <a:extLst>
              <a:ext uri="{FF2B5EF4-FFF2-40B4-BE49-F238E27FC236}">
                <a16:creationId xmlns:a16="http://schemas.microsoft.com/office/drawing/2014/main" id="{C968D121-1A44-EC41-935E-F0332B092168}"/>
              </a:ext>
            </a:extLst>
          </p:cNvPr>
          <p:cNvSpPr txBox="1"/>
          <p:nvPr/>
        </p:nvSpPr>
        <p:spPr>
          <a:xfrm>
            <a:off x="2671971" y="2626574"/>
            <a:ext cx="4896544" cy="523220"/>
          </a:xfrm>
          <a:prstGeom prst="rect">
            <a:avLst/>
          </a:prstGeom>
          <a:noFill/>
          <a:ln>
            <a:noFill/>
            <a:prstDash val="lgDash"/>
          </a:ln>
        </p:spPr>
        <p:txBody>
          <a:bodyPr wrap="square" rtlCol="0">
            <a:spAutoFit/>
          </a:bodyPr>
          <a:lstStyle/>
          <a:p>
            <a:pPr algn="ctr"/>
            <a:r>
              <a:rPr lang="it-IT" sz="1400" dirty="0">
                <a:solidFill>
                  <a:schemeClr val="accent1">
                    <a:lumMod val="50000"/>
                  </a:schemeClr>
                </a:solidFill>
                <a:latin typeface="Century Gothic" panose="020B0502020202020204" pitchFamily="34" charset="0"/>
              </a:rPr>
              <a:t>PROBIOTICI BB-12 LA-5: </a:t>
            </a:r>
            <a:br>
              <a:rPr lang="it-IT" sz="1400" dirty="0">
                <a:solidFill>
                  <a:schemeClr val="accent1">
                    <a:lumMod val="50000"/>
                  </a:schemeClr>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favoriscono l’equilibrio della flora batterica.  </a:t>
            </a:r>
            <a:endParaRPr lang="it-IT" sz="1400" strike="sngStrike" dirty="0">
              <a:solidFill>
                <a:schemeClr val="accent1">
                  <a:lumMod val="50000"/>
                </a:schemeClr>
              </a:solidFill>
              <a:latin typeface="Century Gothic" panose="020B0502020202020204" pitchFamily="34" charset="0"/>
            </a:endParaRPr>
          </a:p>
        </p:txBody>
      </p:sp>
      <p:sp>
        <p:nvSpPr>
          <p:cNvPr id="52" name="CasellaDiTesto 51">
            <a:extLst>
              <a:ext uri="{FF2B5EF4-FFF2-40B4-BE49-F238E27FC236}">
                <a16:creationId xmlns:a16="http://schemas.microsoft.com/office/drawing/2014/main" id="{103732E1-3D8A-FC4A-B0BD-22A1A2E45ACF}"/>
              </a:ext>
            </a:extLst>
          </p:cNvPr>
          <p:cNvSpPr txBox="1"/>
          <p:nvPr/>
        </p:nvSpPr>
        <p:spPr>
          <a:xfrm>
            <a:off x="2732401" y="3448284"/>
            <a:ext cx="4680524" cy="307777"/>
          </a:xfrm>
          <a:prstGeom prst="rect">
            <a:avLst/>
          </a:prstGeom>
          <a:noFill/>
          <a:ln>
            <a:noFill/>
            <a:prstDash val="lgDash"/>
          </a:ln>
        </p:spPr>
        <p:txBody>
          <a:bodyPr wrap="square" rtlCol="0">
            <a:spAutoFit/>
          </a:bodyPr>
          <a:lstStyle/>
          <a:p>
            <a:pPr algn="ctr"/>
            <a:r>
              <a:rPr lang="it-IT" sz="1400" dirty="0">
                <a:solidFill>
                  <a:schemeClr val="accent1">
                    <a:lumMod val="50000"/>
                  </a:schemeClr>
                </a:solidFill>
                <a:latin typeface="Century Gothic" panose="020B0502020202020204" pitchFamily="34" charset="0"/>
              </a:rPr>
              <a:t>ENZIMI DIGESTIVI</a:t>
            </a:r>
          </a:p>
        </p:txBody>
      </p:sp>
      <p:sp>
        <p:nvSpPr>
          <p:cNvPr id="53" name="CasellaDiTesto 52">
            <a:extLst>
              <a:ext uri="{FF2B5EF4-FFF2-40B4-BE49-F238E27FC236}">
                <a16:creationId xmlns:a16="http://schemas.microsoft.com/office/drawing/2014/main" id="{0E0B8D7B-5551-E94B-9E05-94B68895AFB5}"/>
              </a:ext>
            </a:extLst>
          </p:cNvPr>
          <p:cNvSpPr txBox="1"/>
          <p:nvPr/>
        </p:nvSpPr>
        <p:spPr>
          <a:xfrm>
            <a:off x="2726521" y="4078809"/>
            <a:ext cx="4900915" cy="307777"/>
          </a:xfrm>
          <a:prstGeom prst="rect">
            <a:avLst/>
          </a:prstGeom>
          <a:noFill/>
          <a:ln>
            <a:solidFill>
              <a:srgbClr val="9751CB"/>
            </a:solidFill>
            <a:prstDash val="lgDash"/>
          </a:ln>
        </p:spPr>
        <p:txBody>
          <a:bodyPr wrap="square" rtlCol="0">
            <a:spAutoFit/>
          </a:bodyPr>
          <a:lstStyle/>
          <a:p>
            <a:pPr algn="ctr"/>
            <a:r>
              <a:rPr lang="it-IT" sz="1400" dirty="0">
                <a:solidFill>
                  <a:schemeClr val="accent1">
                    <a:lumMod val="50000"/>
                  </a:schemeClr>
                </a:solidFill>
                <a:latin typeface="Century Gothic" panose="020B0502020202020204" pitchFamily="34" charset="0"/>
              </a:rPr>
              <a:t>ESTRATTI VEGETALI: tripla azione contro il gonfiore.</a:t>
            </a:r>
          </a:p>
        </p:txBody>
      </p:sp>
      <p:pic>
        <p:nvPicPr>
          <p:cNvPr id="58" name="Immagine 57">
            <a:extLst>
              <a:ext uri="{FF2B5EF4-FFF2-40B4-BE49-F238E27FC236}">
                <a16:creationId xmlns:a16="http://schemas.microsoft.com/office/drawing/2014/main" id="{F5838256-FD14-0248-8835-6758A1C679FE}"/>
              </a:ext>
            </a:extLst>
          </p:cNvPr>
          <p:cNvPicPr>
            <a:picLocks noChangeAspect="1"/>
          </p:cNvPicPr>
          <p:nvPr/>
        </p:nvPicPr>
        <p:blipFill rotWithShape="1">
          <a:blip r:embed="rId4">
            <a:alphaModFix amt="49000"/>
            <a:extLst>
              <a:ext uri="{28A0092B-C50C-407E-A947-70E740481C1C}">
                <a14:useLocalDpi xmlns:a14="http://schemas.microsoft.com/office/drawing/2010/main" val="0"/>
              </a:ext>
            </a:extLst>
          </a:blip>
          <a:srcRect l="39908" t="-5437" r="-6513" b="12139"/>
          <a:stretch/>
        </p:blipFill>
        <p:spPr>
          <a:xfrm>
            <a:off x="0" y="1987830"/>
            <a:ext cx="2252798" cy="3155670"/>
          </a:xfrm>
          <a:prstGeom prst="rect">
            <a:avLst/>
          </a:prstGeom>
        </p:spPr>
      </p:pic>
      <p:sp>
        <p:nvSpPr>
          <p:cNvPr id="59" name="Segnaposto contenuto 2">
            <a:extLst>
              <a:ext uri="{FF2B5EF4-FFF2-40B4-BE49-F238E27FC236}">
                <a16:creationId xmlns:a16="http://schemas.microsoft.com/office/drawing/2014/main" id="{41DDE878-0E80-6C42-A9B8-495F1E5216F2}"/>
              </a:ext>
            </a:extLst>
          </p:cNvPr>
          <p:cNvSpPr txBox="1">
            <a:spLocks/>
          </p:cNvSpPr>
          <p:nvPr/>
        </p:nvSpPr>
        <p:spPr>
          <a:xfrm>
            <a:off x="310662" y="2876020"/>
            <a:ext cx="8291264" cy="145816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it-IT" sz="1600" b="1" i="0" u="none" strike="noStrike" kern="1200" cap="none" spc="0" normalizeH="0" baseline="0" noProof="0" dirty="0">
                <a:ln>
                  <a:noFill/>
                </a:ln>
                <a:solidFill>
                  <a:srgbClr val="7E57C6"/>
                </a:solidFill>
                <a:effectLst/>
                <a:uLnTx/>
                <a:uFillTx/>
                <a:latin typeface="Century Gothic" panose="020B0502020202020204" pitchFamily="34" charset="0"/>
              </a:rPr>
              <a:t>COME FUNZIONA</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it-IT" sz="1600" b="1" dirty="0">
                <a:solidFill>
                  <a:srgbClr val="7E57C6"/>
                </a:solidFill>
                <a:latin typeface="Century Gothic" panose="020B0502020202020204" pitchFamily="34" charset="0"/>
              </a:rPr>
              <a:t>ENTEROGERMINA</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it-IT" sz="1600" b="1" i="0" u="none" strike="noStrike" kern="1200" cap="none" spc="0" normalizeH="0" baseline="0" noProof="0" dirty="0">
                <a:ln>
                  <a:noFill/>
                </a:ln>
                <a:solidFill>
                  <a:srgbClr val="7E57C6"/>
                </a:solidFill>
                <a:effectLst/>
                <a:uLnTx/>
                <a:uFillTx/>
                <a:latin typeface="Century Gothic" panose="020B0502020202020204" pitchFamily="34" charset="0"/>
              </a:rPr>
              <a:t>GONFIORE?</a:t>
            </a:r>
          </a:p>
        </p:txBody>
      </p:sp>
    </p:spTree>
    <p:extLst>
      <p:ext uri="{BB962C8B-B14F-4D97-AF65-F5344CB8AC3E}">
        <p14:creationId xmlns:p14="http://schemas.microsoft.com/office/powerpoint/2010/main" val="3887686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uppo 29">
            <a:extLst>
              <a:ext uri="{FF2B5EF4-FFF2-40B4-BE49-F238E27FC236}">
                <a16:creationId xmlns:a16="http://schemas.microsoft.com/office/drawing/2014/main" id="{93FC60BF-4888-8E40-833E-90A74770DEC1}"/>
              </a:ext>
            </a:extLst>
          </p:cNvPr>
          <p:cNvGrpSpPr/>
          <p:nvPr/>
        </p:nvGrpSpPr>
        <p:grpSpPr>
          <a:xfrm>
            <a:off x="225778" y="3271102"/>
            <a:ext cx="3011373" cy="405812"/>
            <a:chOff x="-136910" y="985101"/>
            <a:chExt cx="3011373" cy="405812"/>
          </a:xfrm>
        </p:grpSpPr>
        <p:sp>
          <p:nvSpPr>
            <p:cNvPr id="31" name="object 4">
              <a:extLst>
                <a:ext uri="{FF2B5EF4-FFF2-40B4-BE49-F238E27FC236}">
                  <a16:creationId xmlns:a16="http://schemas.microsoft.com/office/drawing/2014/main" id="{E6479445-2D9E-5B4D-B3FF-4F3FEB565951}"/>
                </a:ext>
              </a:extLst>
            </p:cNvPr>
            <p:cNvSpPr/>
            <p:nvPr/>
          </p:nvSpPr>
          <p:spPr>
            <a:xfrm>
              <a:off x="210166" y="985101"/>
              <a:ext cx="2664297" cy="405812"/>
            </a:xfrm>
            <a:prstGeom prst="roundRect">
              <a:avLst>
                <a:gd name="adj" fmla="val 50000"/>
              </a:avLst>
            </a:prstGeom>
            <a:solidFill>
              <a:srgbClr val="92D050"/>
            </a:solidFill>
            <a:ln w="19050">
              <a:noFill/>
            </a:ln>
          </p:spPr>
          <p:txBody>
            <a:bodyPr wrap="square" lIns="0" tIns="0" rIns="0" bIns="0" rtlCol="0"/>
            <a:lstStyle/>
            <a:p>
              <a:pPr algn="ctr"/>
              <a:endParaRPr sz="1600">
                <a:solidFill>
                  <a:srgbClr val="FF0000"/>
                </a:solidFill>
              </a:endParaRPr>
            </a:p>
          </p:txBody>
        </p:sp>
        <p:sp>
          <p:nvSpPr>
            <p:cNvPr id="32" name="object 4">
              <a:extLst>
                <a:ext uri="{FF2B5EF4-FFF2-40B4-BE49-F238E27FC236}">
                  <a16:creationId xmlns:a16="http://schemas.microsoft.com/office/drawing/2014/main" id="{782786C2-BEDA-1749-930D-39E44F735AFD}"/>
                </a:ext>
              </a:extLst>
            </p:cNvPr>
            <p:cNvSpPr/>
            <p:nvPr/>
          </p:nvSpPr>
          <p:spPr>
            <a:xfrm>
              <a:off x="-136910" y="985101"/>
              <a:ext cx="1870561" cy="405812"/>
            </a:xfrm>
            <a:prstGeom prst="roundRect">
              <a:avLst>
                <a:gd name="adj" fmla="val 0"/>
              </a:avLst>
            </a:prstGeom>
            <a:solidFill>
              <a:srgbClr val="92D050"/>
            </a:solidFill>
            <a:ln w="19050">
              <a:noFill/>
            </a:ln>
          </p:spPr>
          <p:txBody>
            <a:bodyPr wrap="square" lIns="0" tIns="0" rIns="0" bIns="0" rtlCol="0"/>
            <a:lstStyle/>
            <a:p>
              <a:pPr algn="ctr"/>
              <a:endParaRPr sz="1600">
                <a:solidFill>
                  <a:srgbClr val="FF0000"/>
                </a:solidFill>
              </a:endParaRPr>
            </a:p>
          </p:txBody>
        </p:sp>
      </p:grpSp>
      <p:grpSp>
        <p:nvGrpSpPr>
          <p:cNvPr id="27" name="Gruppo 26">
            <a:extLst>
              <a:ext uri="{FF2B5EF4-FFF2-40B4-BE49-F238E27FC236}">
                <a16:creationId xmlns:a16="http://schemas.microsoft.com/office/drawing/2014/main" id="{C4707683-B012-0345-AC34-C381EFCFF3C2}"/>
              </a:ext>
            </a:extLst>
          </p:cNvPr>
          <p:cNvGrpSpPr/>
          <p:nvPr/>
        </p:nvGrpSpPr>
        <p:grpSpPr>
          <a:xfrm>
            <a:off x="225778" y="2002140"/>
            <a:ext cx="3011373" cy="405812"/>
            <a:chOff x="-136910" y="985101"/>
            <a:chExt cx="3011373" cy="405812"/>
          </a:xfrm>
        </p:grpSpPr>
        <p:sp>
          <p:nvSpPr>
            <p:cNvPr id="28" name="object 4">
              <a:extLst>
                <a:ext uri="{FF2B5EF4-FFF2-40B4-BE49-F238E27FC236}">
                  <a16:creationId xmlns:a16="http://schemas.microsoft.com/office/drawing/2014/main" id="{B4891BB3-4D5F-2143-BF27-B47F4D15D116}"/>
                </a:ext>
              </a:extLst>
            </p:cNvPr>
            <p:cNvSpPr/>
            <p:nvPr/>
          </p:nvSpPr>
          <p:spPr>
            <a:xfrm>
              <a:off x="210166" y="985101"/>
              <a:ext cx="2664297" cy="405812"/>
            </a:xfrm>
            <a:prstGeom prst="roundRect">
              <a:avLst>
                <a:gd name="adj" fmla="val 50000"/>
              </a:avLst>
            </a:prstGeom>
            <a:solidFill>
              <a:srgbClr val="92D050"/>
            </a:solidFill>
            <a:ln w="19050">
              <a:noFill/>
            </a:ln>
          </p:spPr>
          <p:txBody>
            <a:bodyPr wrap="square" lIns="0" tIns="0" rIns="0" bIns="0" rtlCol="0"/>
            <a:lstStyle/>
            <a:p>
              <a:pPr algn="ctr"/>
              <a:endParaRPr sz="1600">
                <a:solidFill>
                  <a:srgbClr val="FF0000"/>
                </a:solidFill>
              </a:endParaRPr>
            </a:p>
          </p:txBody>
        </p:sp>
        <p:sp>
          <p:nvSpPr>
            <p:cNvPr id="29" name="object 4">
              <a:extLst>
                <a:ext uri="{FF2B5EF4-FFF2-40B4-BE49-F238E27FC236}">
                  <a16:creationId xmlns:a16="http://schemas.microsoft.com/office/drawing/2014/main" id="{0B631E4D-A954-1844-A894-B7233F865356}"/>
                </a:ext>
              </a:extLst>
            </p:cNvPr>
            <p:cNvSpPr/>
            <p:nvPr/>
          </p:nvSpPr>
          <p:spPr>
            <a:xfrm>
              <a:off x="-136910" y="985101"/>
              <a:ext cx="1870561" cy="405812"/>
            </a:xfrm>
            <a:prstGeom prst="roundRect">
              <a:avLst>
                <a:gd name="adj" fmla="val 0"/>
              </a:avLst>
            </a:prstGeom>
            <a:solidFill>
              <a:srgbClr val="92D050"/>
            </a:solidFill>
            <a:ln w="19050">
              <a:noFill/>
            </a:ln>
          </p:spPr>
          <p:txBody>
            <a:bodyPr wrap="square" lIns="0" tIns="0" rIns="0" bIns="0" rtlCol="0"/>
            <a:lstStyle/>
            <a:p>
              <a:pPr algn="ctr"/>
              <a:endParaRPr sz="1600">
                <a:solidFill>
                  <a:srgbClr val="FF0000"/>
                </a:solidFill>
              </a:endParaRPr>
            </a:p>
          </p:txBody>
        </p:sp>
      </p:grpSp>
      <p:sp>
        <p:nvSpPr>
          <p:cNvPr id="9" name="CasellaDiTesto 8"/>
          <p:cNvSpPr txBox="1"/>
          <p:nvPr/>
        </p:nvSpPr>
        <p:spPr>
          <a:xfrm>
            <a:off x="301270" y="1457281"/>
            <a:ext cx="8162442" cy="307777"/>
          </a:xfrm>
          <a:prstGeom prst="rect">
            <a:avLst/>
          </a:prstGeom>
          <a:noFill/>
          <a:ln w="28575">
            <a:noFill/>
          </a:ln>
        </p:spPr>
        <p:txBody>
          <a:bodyPr wrap="square" rtlCol="0">
            <a:spAutoFit/>
          </a:bodyPr>
          <a:lstStyle/>
          <a:p>
            <a:pPr marL="93663" indent="-93663">
              <a:buFont typeface="Arial" panose="020B0604020202020204" pitchFamily="34" charset="0"/>
              <a:buChar char="•"/>
            </a:pPr>
            <a:r>
              <a:rPr lang="it-IT" sz="1400" dirty="0">
                <a:solidFill>
                  <a:schemeClr val="accent1">
                    <a:lumMod val="50000"/>
                  </a:schemeClr>
                </a:solidFill>
                <a:latin typeface="Century Gothic" panose="020B0502020202020204" pitchFamily="34" charset="0"/>
              </a:rPr>
              <a:t>Tratta il sintomo (aria in eccesso) ma non le cause che lo provocano.</a:t>
            </a:r>
          </a:p>
        </p:txBody>
      </p:sp>
      <p:sp>
        <p:nvSpPr>
          <p:cNvPr id="10" name="Titolo 1">
            <a:extLst>
              <a:ext uri="{FF2B5EF4-FFF2-40B4-BE49-F238E27FC236}">
                <a16:creationId xmlns:a16="http://schemas.microsoft.com/office/drawing/2014/main" id="{6C601AC8-AA00-2741-A195-14468C713279}"/>
              </a:ext>
            </a:extLst>
          </p:cNvPr>
          <p:cNvSpPr txBox="1">
            <a:spLocks/>
          </p:cNvSpPr>
          <p:nvPr/>
        </p:nvSpPr>
        <p:spPr>
          <a:xfrm>
            <a:off x="241499"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PRODOTTI DISPONIBILI IN FARMACIA</a:t>
            </a:r>
          </a:p>
        </p:txBody>
      </p:sp>
      <p:grpSp>
        <p:nvGrpSpPr>
          <p:cNvPr id="15" name="Gruppo 14">
            <a:extLst>
              <a:ext uri="{FF2B5EF4-FFF2-40B4-BE49-F238E27FC236}">
                <a16:creationId xmlns:a16="http://schemas.microsoft.com/office/drawing/2014/main" id="{98B2DB3B-1E6A-D047-9958-79DA8C53D709}"/>
              </a:ext>
            </a:extLst>
          </p:cNvPr>
          <p:cNvGrpSpPr/>
          <p:nvPr/>
        </p:nvGrpSpPr>
        <p:grpSpPr>
          <a:xfrm>
            <a:off x="225778" y="985101"/>
            <a:ext cx="3011373" cy="405812"/>
            <a:chOff x="-136910" y="985101"/>
            <a:chExt cx="3011373" cy="405812"/>
          </a:xfrm>
        </p:grpSpPr>
        <p:sp>
          <p:nvSpPr>
            <p:cNvPr id="13" name="object 4">
              <a:extLst>
                <a:ext uri="{FF2B5EF4-FFF2-40B4-BE49-F238E27FC236}">
                  <a16:creationId xmlns:a16="http://schemas.microsoft.com/office/drawing/2014/main" id="{2C4DFC9D-664C-9749-8BD9-2170E95D3F80}"/>
                </a:ext>
              </a:extLst>
            </p:cNvPr>
            <p:cNvSpPr/>
            <p:nvPr/>
          </p:nvSpPr>
          <p:spPr>
            <a:xfrm>
              <a:off x="210166" y="985101"/>
              <a:ext cx="2664297" cy="405812"/>
            </a:xfrm>
            <a:prstGeom prst="roundRect">
              <a:avLst>
                <a:gd name="adj" fmla="val 50000"/>
              </a:avLst>
            </a:prstGeom>
            <a:solidFill>
              <a:srgbClr val="92D050"/>
            </a:solidFill>
            <a:ln w="19050">
              <a:noFill/>
            </a:ln>
          </p:spPr>
          <p:txBody>
            <a:bodyPr wrap="square" lIns="0" tIns="0" rIns="0" bIns="0" rtlCol="0"/>
            <a:lstStyle/>
            <a:p>
              <a:pPr algn="ctr"/>
              <a:endParaRPr sz="1600">
                <a:solidFill>
                  <a:srgbClr val="FF0000"/>
                </a:solidFill>
              </a:endParaRPr>
            </a:p>
          </p:txBody>
        </p:sp>
        <p:sp>
          <p:nvSpPr>
            <p:cNvPr id="14" name="object 4">
              <a:extLst>
                <a:ext uri="{FF2B5EF4-FFF2-40B4-BE49-F238E27FC236}">
                  <a16:creationId xmlns:a16="http://schemas.microsoft.com/office/drawing/2014/main" id="{A182CFC5-BE31-0040-992A-9D30070DB4FF}"/>
                </a:ext>
              </a:extLst>
            </p:cNvPr>
            <p:cNvSpPr/>
            <p:nvPr/>
          </p:nvSpPr>
          <p:spPr>
            <a:xfrm>
              <a:off x="-136910" y="985101"/>
              <a:ext cx="1870561" cy="405812"/>
            </a:xfrm>
            <a:prstGeom prst="roundRect">
              <a:avLst>
                <a:gd name="adj" fmla="val 0"/>
              </a:avLst>
            </a:prstGeom>
            <a:solidFill>
              <a:srgbClr val="92D050"/>
            </a:solidFill>
            <a:ln w="19050">
              <a:noFill/>
            </a:ln>
          </p:spPr>
          <p:txBody>
            <a:bodyPr wrap="square" lIns="0" tIns="0" rIns="0" bIns="0" rtlCol="0"/>
            <a:lstStyle/>
            <a:p>
              <a:pPr algn="ctr"/>
              <a:endParaRPr sz="1600">
                <a:solidFill>
                  <a:srgbClr val="FF0000"/>
                </a:solidFill>
              </a:endParaRPr>
            </a:p>
          </p:txBody>
        </p:sp>
      </p:grpSp>
      <p:sp>
        <p:nvSpPr>
          <p:cNvPr id="16" name="Rettangolo 15">
            <a:extLst>
              <a:ext uri="{FF2B5EF4-FFF2-40B4-BE49-F238E27FC236}">
                <a16:creationId xmlns:a16="http://schemas.microsoft.com/office/drawing/2014/main" id="{7CCB1982-6B49-0B49-9018-73B294EB4C78}"/>
              </a:ext>
            </a:extLst>
          </p:cNvPr>
          <p:cNvSpPr/>
          <p:nvPr/>
        </p:nvSpPr>
        <p:spPr>
          <a:xfrm>
            <a:off x="301270" y="1018901"/>
            <a:ext cx="1523174" cy="369332"/>
          </a:xfrm>
          <a:prstGeom prst="rect">
            <a:avLst/>
          </a:prstGeom>
        </p:spPr>
        <p:txBody>
          <a:bodyPr wrap="none">
            <a:spAutoFit/>
          </a:bodyPr>
          <a:lstStyle/>
          <a:p>
            <a:r>
              <a:rPr lang="it-IT" b="1" dirty="0">
                <a:solidFill>
                  <a:schemeClr val="bg1"/>
                </a:solidFill>
                <a:latin typeface="Century Gothic" panose="020B0502020202020204" pitchFamily="34" charset="0"/>
              </a:rPr>
              <a:t>SIMETICONE</a:t>
            </a:r>
            <a:endParaRPr lang="it-IT" dirty="0">
              <a:solidFill>
                <a:schemeClr val="bg1"/>
              </a:solidFill>
            </a:endParaRPr>
          </a:p>
        </p:txBody>
      </p:sp>
      <p:sp>
        <p:nvSpPr>
          <p:cNvPr id="17" name="CasellaDiTesto 16">
            <a:extLst>
              <a:ext uri="{FF2B5EF4-FFF2-40B4-BE49-F238E27FC236}">
                <a16:creationId xmlns:a16="http://schemas.microsoft.com/office/drawing/2014/main" id="{F8396AF2-D5D5-1640-91DC-8FC99E37FC9D}"/>
              </a:ext>
            </a:extLst>
          </p:cNvPr>
          <p:cNvSpPr txBox="1"/>
          <p:nvPr/>
        </p:nvSpPr>
        <p:spPr>
          <a:xfrm>
            <a:off x="301270" y="2483648"/>
            <a:ext cx="8162442" cy="531812"/>
          </a:xfrm>
          <a:prstGeom prst="rect">
            <a:avLst/>
          </a:prstGeom>
          <a:noFill/>
          <a:ln w="28575">
            <a:noFill/>
          </a:ln>
        </p:spPr>
        <p:txBody>
          <a:bodyPr wrap="square" rtlCol="0">
            <a:spAutoFit/>
          </a:bodyPr>
          <a:lstStyle/>
          <a:p>
            <a:pPr marL="92075" indent="-92075">
              <a:lnSpc>
                <a:spcPts val="1800"/>
              </a:lnSpc>
              <a:buFont typeface="Arial" panose="020B0604020202020204" pitchFamily="34" charset="0"/>
              <a:buChar char="•"/>
            </a:pPr>
            <a:r>
              <a:rPr lang="it-IT" sz="1400" dirty="0">
                <a:solidFill>
                  <a:schemeClr val="accent1">
                    <a:lumMod val="50000"/>
                  </a:schemeClr>
                </a:solidFill>
                <a:latin typeface="Century Gothic" panose="020B0502020202020204" pitchFamily="34" charset="0"/>
              </a:rPr>
              <a:t>A dosi elevate o se utilizzato a lungo può causare costipazione;</a:t>
            </a:r>
          </a:p>
          <a:p>
            <a:pPr marL="92075" indent="-92075">
              <a:lnSpc>
                <a:spcPts val="1800"/>
              </a:lnSpc>
              <a:buFont typeface="Arial" panose="020B0604020202020204" pitchFamily="34" charset="0"/>
              <a:buChar char="•"/>
            </a:pPr>
            <a:r>
              <a:rPr lang="it-IT" sz="1400" dirty="0">
                <a:solidFill>
                  <a:schemeClr val="accent1">
                    <a:lumMod val="50000"/>
                  </a:schemeClr>
                </a:solidFill>
                <a:latin typeface="Century Gothic" panose="020B0502020202020204" pitchFamily="34" charset="0"/>
              </a:rPr>
              <a:t>Può interferire con l’assorbimento di altri farmaci (es. pillola anticoncezionale).</a:t>
            </a:r>
          </a:p>
        </p:txBody>
      </p:sp>
      <p:sp>
        <p:nvSpPr>
          <p:cNvPr id="21" name="Rettangolo 20">
            <a:extLst>
              <a:ext uri="{FF2B5EF4-FFF2-40B4-BE49-F238E27FC236}">
                <a16:creationId xmlns:a16="http://schemas.microsoft.com/office/drawing/2014/main" id="{4B8F1447-5CC2-6F45-930B-61A094FEDA7C}"/>
              </a:ext>
            </a:extLst>
          </p:cNvPr>
          <p:cNvSpPr/>
          <p:nvPr/>
        </p:nvSpPr>
        <p:spPr>
          <a:xfrm>
            <a:off x="301270" y="2045268"/>
            <a:ext cx="2440092" cy="369332"/>
          </a:xfrm>
          <a:prstGeom prst="rect">
            <a:avLst/>
          </a:prstGeom>
        </p:spPr>
        <p:txBody>
          <a:bodyPr wrap="none">
            <a:spAutoFit/>
          </a:bodyPr>
          <a:lstStyle/>
          <a:p>
            <a:r>
              <a:rPr lang="it-IT" b="1" dirty="0">
                <a:solidFill>
                  <a:schemeClr val="bg1"/>
                </a:solidFill>
                <a:latin typeface="Century Gothic" panose="020B0502020202020204" pitchFamily="34" charset="0"/>
              </a:rPr>
              <a:t>CARBONE VEGETALE</a:t>
            </a:r>
            <a:endParaRPr lang="it-IT" dirty="0">
              <a:solidFill>
                <a:schemeClr val="bg1"/>
              </a:solidFill>
            </a:endParaRPr>
          </a:p>
        </p:txBody>
      </p:sp>
      <p:sp>
        <p:nvSpPr>
          <p:cNvPr id="22" name="CasellaDiTesto 21">
            <a:extLst>
              <a:ext uri="{FF2B5EF4-FFF2-40B4-BE49-F238E27FC236}">
                <a16:creationId xmlns:a16="http://schemas.microsoft.com/office/drawing/2014/main" id="{D1A41281-16CD-8B47-A5DE-7A657A0170AB}"/>
              </a:ext>
            </a:extLst>
          </p:cNvPr>
          <p:cNvSpPr txBox="1"/>
          <p:nvPr/>
        </p:nvSpPr>
        <p:spPr>
          <a:xfrm>
            <a:off x="301269" y="3733950"/>
            <a:ext cx="8420099" cy="305276"/>
          </a:xfrm>
          <a:prstGeom prst="rect">
            <a:avLst/>
          </a:prstGeom>
          <a:noFill/>
          <a:ln w="28575">
            <a:noFill/>
          </a:ln>
        </p:spPr>
        <p:txBody>
          <a:bodyPr wrap="square" rtlCol="0">
            <a:spAutoFit/>
          </a:bodyPr>
          <a:lstStyle/>
          <a:p>
            <a:pPr marL="92075" indent="-92075">
              <a:lnSpc>
                <a:spcPts val="1800"/>
              </a:lnSpc>
              <a:buFont typeface="Arial" panose="020B0604020202020204" pitchFamily="34" charset="0"/>
              <a:buChar char="•"/>
            </a:pPr>
            <a:r>
              <a:rPr lang="it-IT" sz="1400" dirty="0">
                <a:solidFill>
                  <a:schemeClr val="accent1">
                    <a:lumMod val="50000"/>
                  </a:schemeClr>
                </a:solidFill>
                <a:latin typeface="Century Gothic" panose="020B0502020202020204" pitchFamily="34" charset="0"/>
              </a:rPr>
              <a:t>Per una maggiore efficacia dovrebbero essere combinati con agenti specifici anti-gonfiore.</a:t>
            </a:r>
          </a:p>
        </p:txBody>
      </p:sp>
      <p:sp>
        <p:nvSpPr>
          <p:cNvPr id="26" name="Rettangolo 25">
            <a:extLst>
              <a:ext uri="{FF2B5EF4-FFF2-40B4-BE49-F238E27FC236}">
                <a16:creationId xmlns:a16="http://schemas.microsoft.com/office/drawing/2014/main" id="{7820DC48-5889-F648-9FB2-DBDFB14D97C6}"/>
              </a:ext>
            </a:extLst>
          </p:cNvPr>
          <p:cNvSpPr/>
          <p:nvPr/>
        </p:nvSpPr>
        <p:spPr>
          <a:xfrm>
            <a:off x="301270" y="3295570"/>
            <a:ext cx="2869696" cy="369332"/>
          </a:xfrm>
          <a:prstGeom prst="rect">
            <a:avLst/>
          </a:prstGeom>
        </p:spPr>
        <p:txBody>
          <a:bodyPr wrap="none">
            <a:spAutoFit/>
          </a:bodyPr>
          <a:lstStyle/>
          <a:p>
            <a:r>
              <a:rPr lang="it-IT" b="1" dirty="0">
                <a:solidFill>
                  <a:schemeClr val="bg1"/>
                </a:solidFill>
                <a:latin typeface="Century Gothic" panose="020B0502020202020204" pitchFamily="34" charset="0"/>
              </a:rPr>
              <a:t>PROBIOTICI E PREBIOTICI</a:t>
            </a:r>
            <a:endParaRPr lang="it-IT" dirty="0">
              <a:solidFill>
                <a:schemeClr val="bg1"/>
              </a:solidFill>
            </a:endParaRPr>
          </a:p>
        </p:txBody>
      </p:sp>
    </p:spTree>
    <p:extLst>
      <p:ext uri="{BB962C8B-B14F-4D97-AF65-F5344CB8AC3E}">
        <p14:creationId xmlns:p14="http://schemas.microsoft.com/office/powerpoint/2010/main" val="2586557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10;&#10;Descrizione generata automaticamente">
            <a:extLst>
              <a:ext uri="{FF2B5EF4-FFF2-40B4-BE49-F238E27FC236}">
                <a16:creationId xmlns:a16="http://schemas.microsoft.com/office/drawing/2014/main" id="{D1B025B0-2145-4B58-A0C7-2F533A6A4A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989735"/>
            <a:ext cx="9144000" cy="3425286"/>
          </a:xfrm>
          <a:prstGeom prst="rect">
            <a:avLst/>
          </a:prstGeom>
        </p:spPr>
      </p:pic>
      <p:sp>
        <p:nvSpPr>
          <p:cNvPr id="8" name="Titolo 1">
            <a:extLst>
              <a:ext uri="{FF2B5EF4-FFF2-40B4-BE49-F238E27FC236}">
                <a16:creationId xmlns:a16="http://schemas.microsoft.com/office/drawing/2014/main" id="{551598F6-2B43-BB42-AB45-E310A615C9C0}"/>
              </a:ext>
            </a:extLst>
          </p:cNvPr>
          <p:cNvSpPr txBox="1">
            <a:spLocks/>
          </p:cNvSpPr>
          <p:nvPr/>
        </p:nvSpPr>
        <p:spPr>
          <a:xfrm>
            <a:off x="2818695"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TRIPLA AZIONE CONTRO IL GONFIORE</a:t>
            </a:r>
          </a:p>
        </p:txBody>
      </p:sp>
      <p:sp>
        <p:nvSpPr>
          <p:cNvPr id="9" name="Rettangolo con angoli arrotondati sullo stesso lato 8">
            <a:extLst>
              <a:ext uri="{FF2B5EF4-FFF2-40B4-BE49-F238E27FC236}">
                <a16:creationId xmlns:a16="http://schemas.microsoft.com/office/drawing/2014/main" id="{5668815B-34E0-854F-B97B-70E5A537BECF}"/>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 name="Picture 3">
            <a:extLst>
              <a:ext uri="{FF2B5EF4-FFF2-40B4-BE49-F238E27FC236}">
                <a16:creationId xmlns:a16="http://schemas.microsoft.com/office/drawing/2014/main" id="{43372560-33B6-D047-B19D-9D25B604BED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0505" y="181884"/>
            <a:ext cx="2282904" cy="668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Immagine 5">
            <a:extLst>
              <a:ext uri="{FF2B5EF4-FFF2-40B4-BE49-F238E27FC236}">
                <a16:creationId xmlns:a16="http://schemas.microsoft.com/office/drawing/2014/main" id="{BF05AD40-145F-FA4E-BDB4-C9A67C3F02F7}"/>
              </a:ext>
            </a:extLst>
          </p:cNvPr>
          <p:cNvPicPr>
            <a:picLocks noChangeAspect="1"/>
          </p:cNvPicPr>
          <p:nvPr/>
        </p:nvPicPr>
        <p:blipFill rotWithShape="1">
          <a:blip r:embed="rId5">
            <a:extLst>
              <a:ext uri="{28A0092B-C50C-407E-A947-70E740481C1C}">
                <a14:useLocalDpi xmlns:a14="http://schemas.microsoft.com/office/drawing/2010/main" val="0"/>
              </a:ext>
            </a:extLst>
          </a:blip>
          <a:srcRect t="23629" b="26100"/>
          <a:stretch/>
        </p:blipFill>
        <p:spPr>
          <a:xfrm>
            <a:off x="4879615" y="3526231"/>
            <a:ext cx="2838140" cy="1426767"/>
          </a:xfrm>
          <a:prstGeom prst="rect">
            <a:avLst/>
          </a:prstGeom>
        </p:spPr>
      </p:pic>
    </p:spTree>
    <p:extLst>
      <p:ext uri="{BB962C8B-B14F-4D97-AF65-F5344CB8AC3E}">
        <p14:creationId xmlns:p14="http://schemas.microsoft.com/office/powerpoint/2010/main" val="1179328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CD68660A-3BA3-48E6-9564-4740EA5E78B7}"/>
              </a:ext>
            </a:extLst>
          </p:cNvPr>
          <p:cNvPicPr>
            <a:picLocks noChangeAspect="1"/>
          </p:cNvPicPr>
          <p:nvPr/>
        </p:nvPicPr>
        <p:blipFill rotWithShape="1">
          <a:blip r:embed="rId2"/>
          <a:srcRect l="11413" t="6939" r="11413" b="18958"/>
          <a:stretch/>
        </p:blipFill>
        <p:spPr>
          <a:xfrm>
            <a:off x="0" y="0"/>
            <a:ext cx="9144000" cy="4786604"/>
          </a:xfrm>
          <a:prstGeom prst="rect">
            <a:avLst/>
          </a:prstGeom>
        </p:spPr>
      </p:pic>
    </p:spTree>
    <p:extLst>
      <p:ext uri="{BB962C8B-B14F-4D97-AF65-F5344CB8AC3E}">
        <p14:creationId xmlns:p14="http://schemas.microsoft.com/office/powerpoint/2010/main" val="4050610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ttangolo con angoli arrotondati sullo stesso lato 14">
            <a:extLst>
              <a:ext uri="{FF2B5EF4-FFF2-40B4-BE49-F238E27FC236}">
                <a16:creationId xmlns:a16="http://schemas.microsoft.com/office/drawing/2014/main" id="{77A4DEA0-0748-A544-A6E2-0FAFBBA4674A}"/>
              </a:ext>
            </a:extLst>
          </p:cNvPr>
          <p:cNvSpPr/>
          <p:nvPr/>
        </p:nvSpPr>
        <p:spPr>
          <a:xfrm rot="16200000">
            <a:off x="5244520" y="597872"/>
            <a:ext cx="1961584" cy="5837381"/>
          </a:xfrm>
          <a:prstGeom prst="round2SameRect">
            <a:avLst>
              <a:gd name="adj1" fmla="val 8611"/>
              <a:gd name="adj2" fmla="val 0"/>
            </a:avLst>
          </a:prstGeom>
          <a:solidFill>
            <a:srgbClr val="19A883">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8" name="Rettangolo con angoli arrotondati sullo stesso lato 17">
            <a:extLst>
              <a:ext uri="{FF2B5EF4-FFF2-40B4-BE49-F238E27FC236}">
                <a16:creationId xmlns:a16="http://schemas.microsoft.com/office/drawing/2014/main" id="{B945DEBE-483E-C745-9174-0B3D0F7B676F}"/>
              </a:ext>
            </a:extLst>
          </p:cNvPr>
          <p:cNvSpPr/>
          <p:nvPr/>
        </p:nvSpPr>
        <p:spPr>
          <a:xfrm rot="16200000">
            <a:off x="6976047" y="2066747"/>
            <a:ext cx="887167" cy="3448740"/>
          </a:xfrm>
          <a:prstGeom prst="round2SameRect">
            <a:avLst>
              <a:gd name="adj1" fmla="val 8611"/>
              <a:gd name="adj2" fmla="val 0"/>
            </a:avLst>
          </a:prstGeom>
          <a:solidFill>
            <a:srgbClr val="19A883">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4" name="Rettangolo 3"/>
          <p:cNvSpPr/>
          <p:nvPr/>
        </p:nvSpPr>
        <p:spPr>
          <a:xfrm>
            <a:off x="3349690" y="908799"/>
            <a:ext cx="5311909" cy="145943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ts val="1800"/>
              </a:lnSpc>
            </a:pPr>
            <a:r>
              <a:rPr lang="it-IT" sz="1400" dirty="0">
                <a:solidFill>
                  <a:schemeClr val="tx2"/>
                </a:solidFill>
                <a:latin typeface="Century Gothic" panose="020B0502020202020204" pitchFamily="34" charset="0"/>
              </a:rPr>
              <a:t>Il rallentato transito intestinale è un problema frequente che colpisce milioni di persone, prevalentemente anziani </a:t>
            </a:r>
            <a:br>
              <a:rPr lang="it-IT" sz="1400" dirty="0">
                <a:solidFill>
                  <a:schemeClr val="tx2"/>
                </a:solidFill>
                <a:latin typeface="Century Gothic" panose="020B0502020202020204" pitchFamily="34" charset="0"/>
              </a:rPr>
            </a:br>
            <a:r>
              <a:rPr lang="it-IT" sz="1400" dirty="0">
                <a:solidFill>
                  <a:schemeClr val="tx2"/>
                </a:solidFill>
                <a:latin typeface="Century Gothic" panose="020B0502020202020204" pitchFamily="34" charset="0"/>
              </a:rPr>
              <a:t>e donne. </a:t>
            </a:r>
          </a:p>
          <a:p>
            <a:pPr>
              <a:lnSpc>
                <a:spcPts val="1800"/>
              </a:lnSpc>
            </a:pPr>
            <a:endParaRPr lang="it-IT" sz="1400" dirty="0">
              <a:solidFill>
                <a:schemeClr val="tx2"/>
              </a:solidFill>
              <a:latin typeface="Century Gothic" panose="020B0502020202020204" pitchFamily="34" charset="0"/>
            </a:endParaRPr>
          </a:p>
          <a:p>
            <a:pPr>
              <a:lnSpc>
                <a:spcPts val="1800"/>
              </a:lnSpc>
            </a:pPr>
            <a:r>
              <a:rPr lang="it-IT" sz="1400" b="1" dirty="0">
                <a:solidFill>
                  <a:schemeClr val="tx2"/>
                </a:solidFill>
                <a:latin typeface="Century Gothic" panose="020B0502020202020204" pitchFamily="34" charset="0"/>
              </a:rPr>
              <a:t>Non si tratta di una patologia ma di un disturbo funzionale e soggettivo da non ignorare.</a:t>
            </a:r>
          </a:p>
        </p:txBody>
      </p:sp>
      <p:sp>
        <p:nvSpPr>
          <p:cNvPr id="7" name="Rettangolo 6"/>
          <p:cNvSpPr/>
          <p:nvPr/>
        </p:nvSpPr>
        <p:spPr>
          <a:xfrm>
            <a:off x="3349690" y="2803910"/>
            <a:ext cx="6557559" cy="307777"/>
          </a:xfrm>
          <a:prstGeom prst="rect">
            <a:avLst/>
          </a:prstGeom>
        </p:spPr>
        <p:txBody>
          <a:bodyPr wrap="square">
            <a:spAutoFit/>
          </a:bodyPr>
          <a:lstStyle/>
          <a:p>
            <a:r>
              <a:rPr lang="it-IT" sz="1400" b="1" dirty="0">
                <a:solidFill>
                  <a:schemeClr val="tx2"/>
                </a:solidFill>
                <a:latin typeface="Century Gothic" panose="020B0502020202020204" pitchFamily="34" charset="0"/>
              </a:rPr>
              <a:t>NORMALE RITMO DI EVACUAZIONE: &gt; 3/SETTIMANA</a:t>
            </a:r>
          </a:p>
        </p:txBody>
      </p:sp>
      <p:sp>
        <p:nvSpPr>
          <p:cNvPr id="9" name="Titolo 1">
            <a:extLst>
              <a:ext uri="{FF2B5EF4-FFF2-40B4-BE49-F238E27FC236}">
                <a16:creationId xmlns:a16="http://schemas.microsoft.com/office/drawing/2014/main" id="{90132A52-7A04-7242-994E-C80033F07608}"/>
              </a:ext>
            </a:extLst>
          </p:cNvPr>
          <p:cNvSpPr txBox="1">
            <a:spLocks/>
          </p:cNvSpPr>
          <p:nvPr/>
        </p:nvSpPr>
        <p:spPr>
          <a:xfrm>
            <a:off x="241499"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L’INTESTINO PIGRO</a:t>
            </a:r>
          </a:p>
        </p:txBody>
      </p:sp>
      <p:pic>
        <p:nvPicPr>
          <p:cNvPr id="14" name="Immagine 13">
            <a:extLst>
              <a:ext uri="{FF2B5EF4-FFF2-40B4-BE49-F238E27FC236}">
                <a16:creationId xmlns:a16="http://schemas.microsoft.com/office/drawing/2014/main" id="{598455BB-9729-DA45-88C3-6BCA5E053F19}"/>
              </a:ext>
            </a:extLst>
          </p:cNvPr>
          <p:cNvPicPr>
            <a:picLocks noChangeAspect="1"/>
          </p:cNvPicPr>
          <p:nvPr/>
        </p:nvPicPr>
        <p:blipFill rotWithShape="1">
          <a:blip r:embed="rId3">
            <a:extLst>
              <a:ext uri="{28A0092B-C50C-407E-A947-70E740481C1C}">
                <a14:useLocalDpi xmlns:a14="http://schemas.microsoft.com/office/drawing/2010/main" val="0"/>
              </a:ext>
            </a:extLst>
          </a:blip>
          <a:srcRect l="20000" r="24327"/>
          <a:stretch/>
        </p:blipFill>
        <p:spPr>
          <a:xfrm>
            <a:off x="0" y="571759"/>
            <a:ext cx="3181739" cy="4279900"/>
          </a:xfrm>
          <a:prstGeom prst="rect">
            <a:avLst/>
          </a:prstGeom>
        </p:spPr>
      </p:pic>
      <p:sp>
        <p:nvSpPr>
          <p:cNvPr id="16" name="Rettangolo 15">
            <a:extLst>
              <a:ext uri="{FF2B5EF4-FFF2-40B4-BE49-F238E27FC236}">
                <a16:creationId xmlns:a16="http://schemas.microsoft.com/office/drawing/2014/main" id="{8FB2D1BA-2217-F84C-8DA1-C1489E72BB77}"/>
              </a:ext>
            </a:extLst>
          </p:cNvPr>
          <p:cNvSpPr/>
          <p:nvPr/>
        </p:nvSpPr>
        <p:spPr>
          <a:xfrm>
            <a:off x="3349691" y="3547086"/>
            <a:ext cx="2558602" cy="523220"/>
          </a:xfrm>
          <a:prstGeom prst="rect">
            <a:avLst/>
          </a:prstGeom>
        </p:spPr>
        <p:txBody>
          <a:bodyPr wrap="square">
            <a:spAutoFit/>
          </a:bodyPr>
          <a:lstStyle/>
          <a:p>
            <a:r>
              <a:rPr lang="it-IT" sz="1400" b="1" dirty="0">
                <a:solidFill>
                  <a:schemeClr val="tx2"/>
                </a:solidFill>
                <a:latin typeface="Century Gothic" panose="020B0502020202020204" pitchFamily="34" charset="0"/>
              </a:rPr>
              <a:t>QUANDO GLI EPISODI </a:t>
            </a:r>
          </a:p>
          <a:p>
            <a:r>
              <a:rPr lang="it-IT" sz="1400" b="1" dirty="0">
                <a:solidFill>
                  <a:schemeClr val="tx2"/>
                </a:solidFill>
                <a:latin typeface="Century Gothic" panose="020B0502020202020204" pitchFamily="34" charset="0"/>
              </a:rPr>
              <a:t>INIZIANO A DIMINUIRE</a:t>
            </a:r>
          </a:p>
        </p:txBody>
      </p:sp>
      <p:sp>
        <p:nvSpPr>
          <p:cNvPr id="17" name="Rettangolo 16">
            <a:extLst>
              <a:ext uri="{FF2B5EF4-FFF2-40B4-BE49-F238E27FC236}">
                <a16:creationId xmlns:a16="http://schemas.microsoft.com/office/drawing/2014/main" id="{69CFF9A7-3EB6-FF42-AB96-94D47527D7F5}"/>
              </a:ext>
            </a:extLst>
          </p:cNvPr>
          <p:cNvSpPr/>
          <p:nvPr/>
        </p:nvSpPr>
        <p:spPr>
          <a:xfrm>
            <a:off x="6005644" y="3424036"/>
            <a:ext cx="6557559" cy="923330"/>
          </a:xfrm>
          <a:prstGeom prst="rect">
            <a:avLst/>
          </a:prstGeom>
        </p:spPr>
        <p:txBody>
          <a:bodyPr wrap="square">
            <a:spAutoFit/>
          </a:bodyPr>
          <a:lstStyle/>
          <a:p>
            <a:r>
              <a:rPr lang="it-IT" sz="1400" b="1" dirty="0">
                <a:solidFill>
                  <a:schemeClr val="bg1"/>
                </a:solidFill>
                <a:latin typeface="Century Gothic" panose="020B0502020202020204" pitchFamily="34" charset="0"/>
              </a:rPr>
              <a:t>ECCESSIVO SFORZO, </a:t>
            </a:r>
          </a:p>
          <a:p>
            <a:r>
              <a:rPr lang="it-IT" sz="1400" b="1" dirty="0">
                <a:solidFill>
                  <a:schemeClr val="bg1"/>
                </a:solidFill>
                <a:latin typeface="Century Gothic" panose="020B0502020202020204" pitchFamily="34" charset="0"/>
              </a:rPr>
              <a:t>MINOR FREQUENZA, </a:t>
            </a:r>
          </a:p>
          <a:p>
            <a:r>
              <a:rPr lang="it-IT" sz="1400" b="1" dirty="0">
                <a:solidFill>
                  <a:schemeClr val="bg1"/>
                </a:solidFill>
                <a:latin typeface="Century Gothic" panose="020B0502020202020204" pitchFamily="34" charset="0"/>
              </a:rPr>
              <a:t>SENSAZIONE DI STIPSI. </a:t>
            </a:r>
          </a:p>
          <a:p>
            <a:pPr algn="just"/>
            <a:endParaRPr lang="it-IT" sz="1200" dirty="0">
              <a:solidFill>
                <a:schemeClr val="bg1"/>
              </a:solidFill>
              <a:latin typeface="Century Gothic" panose="020B0502020202020204" pitchFamily="34" charset="0"/>
            </a:endParaRPr>
          </a:p>
        </p:txBody>
      </p:sp>
      <p:sp>
        <p:nvSpPr>
          <p:cNvPr id="19" name="Triangolo 18">
            <a:extLst>
              <a:ext uri="{FF2B5EF4-FFF2-40B4-BE49-F238E27FC236}">
                <a16:creationId xmlns:a16="http://schemas.microsoft.com/office/drawing/2014/main" id="{95F6F63C-BB58-0545-A303-959550C0B4C2}"/>
              </a:ext>
            </a:extLst>
          </p:cNvPr>
          <p:cNvSpPr/>
          <p:nvPr/>
        </p:nvSpPr>
        <p:spPr>
          <a:xfrm rot="5400000">
            <a:off x="5436856" y="3656710"/>
            <a:ext cx="565582" cy="26161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3470454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ttangolo con angoli arrotondati sullo stesso lato 18">
            <a:extLst>
              <a:ext uri="{FF2B5EF4-FFF2-40B4-BE49-F238E27FC236}">
                <a16:creationId xmlns:a16="http://schemas.microsoft.com/office/drawing/2014/main" id="{F820D877-2290-144E-8B98-7A4808161A92}"/>
              </a:ext>
            </a:extLst>
          </p:cNvPr>
          <p:cNvSpPr/>
          <p:nvPr/>
        </p:nvSpPr>
        <p:spPr>
          <a:xfrm rot="16200000">
            <a:off x="4612905" y="134208"/>
            <a:ext cx="3967682" cy="5094512"/>
          </a:xfrm>
          <a:prstGeom prst="round2SameRect">
            <a:avLst>
              <a:gd name="adj1" fmla="val 4581"/>
              <a:gd name="adj2" fmla="val 0"/>
            </a:avLst>
          </a:prstGeom>
          <a:solidFill>
            <a:srgbClr val="19A883">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0" name="Rettangolo con angoli arrotondati sullo stesso lato 19">
            <a:extLst>
              <a:ext uri="{FF2B5EF4-FFF2-40B4-BE49-F238E27FC236}">
                <a16:creationId xmlns:a16="http://schemas.microsoft.com/office/drawing/2014/main" id="{D4FC2BBB-4A61-7A43-9DDE-4D9FFA074DA8}"/>
              </a:ext>
            </a:extLst>
          </p:cNvPr>
          <p:cNvSpPr/>
          <p:nvPr/>
        </p:nvSpPr>
        <p:spPr>
          <a:xfrm rot="16200000" flipV="1">
            <a:off x="1847326" y="-529609"/>
            <a:ext cx="812035" cy="4506686"/>
          </a:xfrm>
          <a:prstGeom prst="round2SameRect">
            <a:avLst>
              <a:gd name="adj1" fmla="val 2010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1" name="Rettangolo con angoli arrotondati sullo stesso lato 20">
            <a:extLst>
              <a:ext uri="{FF2B5EF4-FFF2-40B4-BE49-F238E27FC236}">
                <a16:creationId xmlns:a16="http://schemas.microsoft.com/office/drawing/2014/main" id="{8C6B6682-8C11-6B4E-A1F9-A90929B62828}"/>
              </a:ext>
            </a:extLst>
          </p:cNvPr>
          <p:cNvSpPr/>
          <p:nvPr/>
        </p:nvSpPr>
        <p:spPr>
          <a:xfrm rot="16200000" flipV="1">
            <a:off x="1847325" y="395181"/>
            <a:ext cx="812035" cy="4506686"/>
          </a:xfrm>
          <a:prstGeom prst="round2SameRect">
            <a:avLst>
              <a:gd name="adj1" fmla="val 2010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2" name="Rettangolo con angoli arrotondati sullo stesso lato 21">
            <a:extLst>
              <a:ext uri="{FF2B5EF4-FFF2-40B4-BE49-F238E27FC236}">
                <a16:creationId xmlns:a16="http://schemas.microsoft.com/office/drawing/2014/main" id="{9F0FA2F4-9226-8341-A6C6-42B40304683B}"/>
              </a:ext>
            </a:extLst>
          </p:cNvPr>
          <p:cNvSpPr/>
          <p:nvPr/>
        </p:nvSpPr>
        <p:spPr>
          <a:xfrm rot="16200000" flipV="1">
            <a:off x="1847325" y="1305159"/>
            <a:ext cx="812035" cy="4506686"/>
          </a:xfrm>
          <a:prstGeom prst="round2SameRect">
            <a:avLst>
              <a:gd name="adj1" fmla="val 2010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8" name="Titolo 1">
            <a:extLst>
              <a:ext uri="{FF2B5EF4-FFF2-40B4-BE49-F238E27FC236}">
                <a16:creationId xmlns:a16="http://schemas.microsoft.com/office/drawing/2014/main" id="{ADD26546-B29A-DA4D-9C32-E01A3F137726}"/>
              </a:ext>
            </a:extLst>
          </p:cNvPr>
          <p:cNvSpPr txBox="1">
            <a:spLocks/>
          </p:cNvSpPr>
          <p:nvPr/>
        </p:nvSpPr>
        <p:spPr>
          <a:xfrm>
            <a:off x="241499"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COME TRATTARE L’IRREGOLARITÀ INTESTINALE</a:t>
            </a:r>
          </a:p>
        </p:txBody>
      </p:sp>
      <p:sp>
        <p:nvSpPr>
          <p:cNvPr id="10" name="Rettangolo con angoli arrotondati sullo stesso lato 9">
            <a:extLst>
              <a:ext uri="{FF2B5EF4-FFF2-40B4-BE49-F238E27FC236}">
                <a16:creationId xmlns:a16="http://schemas.microsoft.com/office/drawing/2014/main" id="{E1AFE327-EAD5-6345-8BF5-F825EF7FED18}"/>
              </a:ext>
            </a:extLst>
          </p:cNvPr>
          <p:cNvSpPr/>
          <p:nvPr/>
        </p:nvSpPr>
        <p:spPr>
          <a:xfrm rot="16200000" flipV="1">
            <a:off x="1847326" y="-529609"/>
            <a:ext cx="812035" cy="4506686"/>
          </a:xfrm>
          <a:prstGeom prst="round2SameRect">
            <a:avLst>
              <a:gd name="adj1" fmla="val 20102"/>
              <a:gd name="adj2" fmla="val 0"/>
            </a:avLst>
          </a:prstGeom>
          <a:solidFill>
            <a:srgbClr val="19A883">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 name="Rettangolo 1">
            <a:extLst>
              <a:ext uri="{FF2B5EF4-FFF2-40B4-BE49-F238E27FC236}">
                <a16:creationId xmlns:a16="http://schemas.microsoft.com/office/drawing/2014/main" id="{BBE696BB-2C7C-B044-A07F-AE883FEC278F}"/>
              </a:ext>
            </a:extLst>
          </p:cNvPr>
          <p:cNvSpPr/>
          <p:nvPr/>
        </p:nvSpPr>
        <p:spPr>
          <a:xfrm>
            <a:off x="178235" y="1455522"/>
            <a:ext cx="4572000" cy="523220"/>
          </a:xfrm>
          <a:prstGeom prst="rect">
            <a:avLst/>
          </a:prstGeom>
        </p:spPr>
        <p:txBody>
          <a:bodyPr>
            <a:spAutoFit/>
          </a:bodyPr>
          <a:lstStyle/>
          <a:p>
            <a:r>
              <a:rPr lang="it-IT" sz="1400" b="1" dirty="0">
                <a:solidFill>
                  <a:schemeClr val="bg1"/>
                </a:solidFill>
                <a:latin typeface="Century Gothic" panose="020B0502020202020204" pitchFamily="34" charset="0"/>
              </a:rPr>
              <a:t>Modificazioni dietetiche e dello stile di vita: </a:t>
            </a:r>
            <a:br>
              <a:rPr lang="it-IT" sz="1400" b="1" dirty="0">
                <a:solidFill>
                  <a:schemeClr val="bg1"/>
                </a:solidFill>
                <a:latin typeface="Century Gothic" panose="020B0502020202020204" pitchFamily="34" charset="0"/>
              </a:rPr>
            </a:br>
            <a:r>
              <a:rPr lang="it-IT" sz="1400" b="1" dirty="0">
                <a:solidFill>
                  <a:schemeClr val="bg1"/>
                </a:solidFill>
                <a:latin typeface="Century Gothic" panose="020B0502020202020204" pitchFamily="34" charset="0"/>
              </a:rPr>
              <a:t>dieta, attività fisica, stress, alcol, fumo</a:t>
            </a:r>
          </a:p>
        </p:txBody>
      </p:sp>
      <p:sp>
        <p:nvSpPr>
          <p:cNvPr id="15" name="Rettangolo con angoli arrotondati sullo stesso lato 14">
            <a:extLst>
              <a:ext uri="{FF2B5EF4-FFF2-40B4-BE49-F238E27FC236}">
                <a16:creationId xmlns:a16="http://schemas.microsoft.com/office/drawing/2014/main" id="{B71C14CB-0604-0F42-8C59-E8EA5DDACAFF}"/>
              </a:ext>
            </a:extLst>
          </p:cNvPr>
          <p:cNvSpPr/>
          <p:nvPr/>
        </p:nvSpPr>
        <p:spPr>
          <a:xfrm rot="16200000" flipV="1">
            <a:off x="1847325" y="395181"/>
            <a:ext cx="812035" cy="4506686"/>
          </a:xfrm>
          <a:prstGeom prst="round2SameRect">
            <a:avLst>
              <a:gd name="adj1" fmla="val 20102"/>
              <a:gd name="adj2" fmla="val 0"/>
            </a:avLst>
          </a:prstGeom>
          <a:solidFill>
            <a:srgbClr val="19A883">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6" name="Rettangolo 15">
            <a:extLst>
              <a:ext uri="{FF2B5EF4-FFF2-40B4-BE49-F238E27FC236}">
                <a16:creationId xmlns:a16="http://schemas.microsoft.com/office/drawing/2014/main" id="{0619592E-63CB-0D4F-99B8-2DF685420367}"/>
              </a:ext>
            </a:extLst>
          </p:cNvPr>
          <p:cNvSpPr/>
          <p:nvPr/>
        </p:nvSpPr>
        <p:spPr>
          <a:xfrm>
            <a:off x="178234" y="2482702"/>
            <a:ext cx="4572000" cy="307777"/>
          </a:xfrm>
          <a:prstGeom prst="rect">
            <a:avLst/>
          </a:prstGeom>
        </p:spPr>
        <p:txBody>
          <a:bodyPr>
            <a:spAutoFit/>
          </a:bodyPr>
          <a:lstStyle/>
          <a:p>
            <a:r>
              <a:rPr lang="it-IT" sz="1400" b="1" dirty="0">
                <a:solidFill>
                  <a:schemeClr val="bg1"/>
                </a:solidFill>
                <a:latin typeface="Century Gothic" panose="020B0502020202020204" pitchFamily="34" charset="0"/>
              </a:rPr>
              <a:t>Bere acqua, aumentare l’idratazione</a:t>
            </a:r>
          </a:p>
        </p:txBody>
      </p:sp>
      <p:sp>
        <p:nvSpPr>
          <p:cNvPr id="17" name="Rettangolo con angoli arrotondati sullo stesso lato 16">
            <a:extLst>
              <a:ext uri="{FF2B5EF4-FFF2-40B4-BE49-F238E27FC236}">
                <a16:creationId xmlns:a16="http://schemas.microsoft.com/office/drawing/2014/main" id="{EB560AF1-6B29-CA49-968F-C85BA47EF8E4}"/>
              </a:ext>
            </a:extLst>
          </p:cNvPr>
          <p:cNvSpPr/>
          <p:nvPr/>
        </p:nvSpPr>
        <p:spPr>
          <a:xfrm rot="16200000" flipV="1">
            <a:off x="1847325" y="1305159"/>
            <a:ext cx="812035" cy="4506686"/>
          </a:xfrm>
          <a:prstGeom prst="round2SameRect">
            <a:avLst>
              <a:gd name="adj1" fmla="val 20102"/>
              <a:gd name="adj2" fmla="val 0"/>
            </a:avLst>
          </a:prstGeom>
          <a:solidFill>
            <a:srgbClr val="19A883">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8" name="Rettangolo 17">
            <a:extLst>
              <a:ext uri="{FF2B5EF4-FFF2-40B4-BE49-F238E27FC236}">
                <a16:creationId xmlns:a16="http://schemas.microsoft.com/office/drawing/2014/main" id="{D411E0F9-D6EE-C649-9E0B-396960308EF8}"/>
              </a:ext>
            </a:extLst>
          </p:cNvPr>
          <p:cNvSpPr/>
          <p:nvPr/>
        </p:nvSpPr>
        <p:spPr>
          <a:xfrm>
            <a:off x="178234" y="3392680"/>
            <a:ext cx="4572000" cy="307777"/>
          </a:xfrm>
          <a:prstGeom prst="rect">
            <a:avLst/>
          </a:prstGeom>
        </p:spPr>
        <p:txBody>
          <a:bodyPr>
            <a:spAutoFit/>
          </a:bodyPr>
          <a:lstStyle/>
          <a:p>
            <a:r>
              <a:rPr lang="it-IT" sz="1400" b="1" dirty="0">
                <a:solidFill>
                  <a:schemeClr val="bg1"/>
                </a:solidFill>
                <a:latin typeface="Century Gothic" panose="020B0502020202020204" pitchFamily="34" charset="0"/>
              </a:rPr>
              <a:t>Integratori a base di fibre</a:t>
            </a:r>
          </a:p>
        </p:txBody>
      </p:sp>
      <p:pic>
        <p:nvPicPr>
          <p:cNvPr id="4" name="Immagine 3">
            <a:extLst>
              <a:ext uri="{FF2B5EF4-FFF2-40B4-BE49-F238E27FC236}">
                <a16:creationId xmlns:a16="http://schemas.microsoft.com/office/drawing/2014/main" id="{CEAEEA85-31E3-1945-AB97-95AD7AC1C8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0234" y="-139414"/>
            <a:ext cx="3939223" cy="5143500"/>
          </a:xfrm>
          <a:prstGeom prst="rect">
            <a:avLst/>
          </a:prstGeom>
        </p:spPr>
      </p:pic>
      <p:sp>
        <p:nvSpPr>
          <p:cNvPr id="30" name="Rettangolo 29">
            <a:extLst>
              <a:ext uri="{FF2B5EF4-FFF2-40B4-BE49-F238E27FC236}">
                <a16:creationId xmlns:a16="http://schemas.microsoft.com/office/drawing/2014/main" id="{DC060154-A521-3B48-B406-C8B1F2033FE9}"/>
              </a:ext>
            </a:extLst>
          </p:cNvPr>
          <p:cNvSpPr/>
          <p:nvPr/>
        </p:nvSpPr>
        <p:spPr>
          <a:xfrm>
            <a:off x="5797686" y="1622829"/>
            <a:ext cx="891591" cy="477054"/>
          </a:xfrm>
          <a:prstGeom prst="rect">
            <a:avLst/>
          </a:prstGeom>
        </p:spPr>
        <p:txBody>
          <a:bodyPr wrap="none">
            <a:spAutoFit/>
          </a:bodyPr>
          <a:lstStyle/>
          <a:p>
            <a:pPr algn="ctr">
              <a:lnSpc>
                <a:spcPts val="950"/>
              </a:lnSpc>
            </a:pPr>
            <a:r>
              <a:rPr lang="it-IT" sz="900" dirty="0">
                <a:solidFill>
                  <a:srgbClr val="19A883"/>
                </a:solidFill>
                <a:latin typeface="Century Gothic" panose="020B0502020202020204" pitchFamily="34" charset="0"/>
              </a:rPr>
              <a:t>Non bere </a:t>
            </a:r>
            <a:br>
              <a:rPr lang="it-IT" sz="900" dirty="0">
                <a:solidFill>
                  <a:srgbClr val="19A883"/>
                </a:solidFill>
                <a:latin typeface="Century Gothic" panose="020B0502020202020204" pitchFamily="34" charset="0"/>
              </a:rPr>
            </a:br>
            <a:r>
              <a:rPr lang="it-IT" sz="900" dirty="0">
                <a:solidFill>
                  <a:srgbClr val="19A883"/>
                </a:solidFill>
                <a:latin typeface="Century Gothic" panose="020B0502020202020204" pitchFamily="34" charset="0"/>
              </a:rPr>
              <a:t>abbastanza </a:t>
            </a:r>
          </a:p>
          <a:p>
            <a:pPr algn="ctr">
              <a:lnSpc>
                <a:spcPts val="950"/>
              </a:lnSpc>
            </a:pPr>
            <a:r>
              <a:rPr lang="it-IT" sz="900" dirty="0">
                <a:solidFill>
                  <a:srgbClr val="19A883"/>
                </a:solidFill>
                <a:latin typeface="Century Gothic" panose="020B0502020202020204" pitchFamily="34" charset="0"/>
              </a:rPr>
              <a:t>acqua</a:t>
            </a:r>
            <a:endParaRPr lang="it-IT" sz="900" dirty="0">
              <a:solidFill>
                <a:srgbClr val="19A883"/>
              </a:solidFill>
            </a:endParaRPr>
          </a:p>
        </p:txBody>
      </p:sp>
      <p:sp>
        <p:nvSpPr>
          <p:cNvPr id="31" name="Rettangolo 30">
            <a:extLst>
              <a:ext uri="{FF2B5EF4-FFF2-40B4-BE49-F238E27FC236}">
                <a16:creationId xmlns:a16="http://schemas.microsoft.com/office/drawing/2014/main" id="{C8D198FC-694A-FF43-AE0B-AAACE3771936}"/>
              </a:ext>
            </a:extLst>
          </p:cNvPr>
          <p:cNvSpPr/>
          <p:nvPr/>
        </p:nvSpPr>
        <p:spPr>
          <a:xfrm>
            <a:off x="4825291" y="1622829"/>
            <a:ext cx="1026243" cy="477054"/>
          </a:xfrm>
          <a:prstGeom prst="rect">
            <a:avLst/>
          </a:prstGeom>
        </p:spPr>
        <p:txBody>
          <a:bodyPr wrap="none">
            <a:spAutoFit/>
          </a:bodyPr>
          <a:lstStyle/>
          <a:p>
            <a:pPr algn="ctr">
              <a:lnSpc>
                <a:spcPts val="950"/>
              </a:lnSpc>
            </a:pPr>
            <a:r>
              <a:rPr lang="it-IT" sz="900" dirty="0">
                <a:solidFill>
                  <a:srgbClr val="19A883"/>
                </a:solidFill>
                <a:latin typeface="Century Gothic" panose="020B0502020202020204" pitchFamily="34" charset="0"/>
              </a:rPr>
              <a:t>Non mangiare </a:t>
            </a:r>
            <a:br>
              <a:rPr lang="it-IT" sz="900" dirty="0">
                <a:solidFill>
                  <a:srgbClr val="19A883"/>
                </a:solidFill>
                <a:latin typeface="Century Gothic" panose="020B0502020202020204" pitchFamily="34" charset="0"/>
              </a:rPr>
            </a:br>
            <a:r>
              <a:rPr lang="it-IT" sz="900" dirty="0">
                <a:solidFill>
                  <a:srgbClr val="19A883"/>
                </a:solidFill>
                <a:latin typeface="Century Gothic" panose="020B0502020202020204" pitchFamily="34" charset="0"/>
              </a:rPr>
              <a:t>abbastanza </a:t>
            </a:r>
          </a:p>
          <a:p>
            <a:pPr algn="ctr">
              <a:lnSpc>
                <a:spcPts val="950"/>
              </a:lnSpc>
            </a:pPr>
            <a:r>
              <a:rPr lang="it-IT" sz="900" dirty="0">
                <a:solidFill>
                  <a:srgbClr val="19A883"/>
                </a:solidFill>
                <a:latin typeface="Century Gothic" panose="020B0502020202020204" pitchFamily="34" charset="0"/>
              </a:rPr>
              <a:t>fibre</a:t>
            </a:r>
            <a:endParaRPr lang="it-IT" sz="900" dirty="0">
              <a:solidFill>
                <a:srgbClr val="19A883"/>
              </a:solidFill>
            </a:endParaRPr>
          </a:p>
        </p:txBody>
      </p:sp>
      <p:sp>
        <p:nvSpPr>
          <p:cNvPr id="32" name="Rettangolo 31">
            <a:extLst>
              <a:ext uri="{FF2B5EF4-FFF2-40B4-BE49-F238E27FC236}">
                <a16:creationId xmlns:a16="http://schemas.microsoft.com/office/drawing/2014/main" id="{AC0558CC-EDE4-3045-8FCC-B7C94E6FB159}"/>
              </a:ext>
            </a:extLst>
          </p:cNvPr>
          <p:cNvSpPr/>
          <p:nvPr/>
        </p:nvSpPr>
        <p:spPr>
          <a:xfrm>
            <a:off x="6768070" y="1622829"/>
            <a:ext cx="891591" cy="477054"/>
          </a:xfrm>
          <a:prstGeom prst="rect">
            <a:avLst/>
          </a:prstGeom>
        </p:spPr>
        <p:txBody>
          <a:bodyPr wrap="none">
            <a:spAutoFit/>
          </a:bodyPr>
          <a:lstStyle/>
          <a:p>
            <a:pPr algn="ctr">
              <a:lnSpc>
                <a:spcPts val="950"/>
              </a:lnSpc>
            </a:pPr>
            <a:r>
              <a:rPr lang="it-IT" sz="900" dirty="0">
                <a:solidFill>
                  <a:srgbClr val="19A883"/>
                </a:solidFill>
                <a:latin typeface="Century Gothic" panose="020B0502020202020204" pitchFamily="34" charset="0"/>
              </a:rPr>
              <a:t>Non bere </a:t>
            </a:r>
            <a:br>
              <a:rPr lang="it-IT" sz="900" dirty="0">
                <a:solidFill>
                  <a:srgbClr val="19A883"/>
                </a:solidFill>
                <a:latin typeface="Century Gothic" panose="020B0502020202020204" pitchFamily="34" charset="0"/>
              </a:rPr>
            </a:br>
            <a:r>
              <a:rPr lang="it-IT" sz="900" dirty="0">
                <a:solidFill>
                  <a:srgbClr val="19A883"/>
                </a:solidFill>
                <a:latin typeface="Century Gothic" panose="020B0502020202020204" pitchFamily="34" charset="0"/>
              </a:rPr>
              <a:t>abbastanza </a:t>
            </a:r>
          </a:p>
          <a:p>
            <a:pPr algn="ctr">
              <a:lnSpc>
                <a:spcPts val="950"/>
              </a:lnSpc>
            </a:pPr>
            <a:r>
              <a:rPr lang="it-IT" sz="900" dirty="0">
                <a:solidFill>
                  <a:srgbClr val="19A883"/>
                </a:solidFill>
                <a:latin typeface="Century Gothic" panose="020B0502020202020204" pitchFamily="34" charset="0"/>
              </a:rPr>
              <a:t>acqua</a:t>
            </a:r>
            <a:endParaRPr lang="it-IT" sz="900" dirty="0">
              <a:solidFill>
                <a:srgbClr val="19A883"/>
              </a:solidFill>
            </a:endParaRPr>
          </a:p>
        </p:txBody>
      </p:sp>
      <p:sp>
        <p:nvSpPr>
          <p:cNvPr id="33" name="Rettangolo 32">
            <a:extLst>
              <a:ext uri="{FF2B5EF4-FFF2-40B4-BE49-F238E27FC236}">
                <a16:creationId xmlns:a16="http://schemas.microsoft.com/office/drawing/2014/main" id="{70AB5C1D-CAE5-9147-89CF-E8C37CCBA531}"/>
              </a:ext>
            </a:extLst>
          </p:cNvPr>
          <p:cNvSpPr/>
          <p:nvPr/>
        </p:nvSpPr>
        <p:spPr>
          <a:xfrm>
            <a:off x="7701132" y="1622829"/>
            <a:ext cx="891591" cy="477054"/>
          </a:xfrm>
          <a:prstGeom prst="rect">
            <a:avLst/>
          </a:prstGeom>
        </p:spPr>
        <p:txBody>
          <a:bodyPr wrap="none">
            <a:spAutoFit/>
          </a:bodyPr>
          <a:lstStyle/>
          <a:p>
            <a:pPr algn="ctr">
              <a:lnSpc>
                <a:spcPts val="950"/>
              </a:lnSpc>
            </a:pPr>
            <a:r>
              <a:rPr lang="it-IT" sz="900" dirty="0">
                <a:solidFill>
                  <a:srgbClr val="19A883"/>
                </a:solidFill>
                <a:latin typeface="Century Gothic" panose="020B0502020202020204" pitchFamily="34" charset="0"/>
              </a:rPr>
              <a:t>Non bere </a:t>
            </a:r>
            <a:br>
              <a:rPr lang="it-IT" sz="900" dirty="0">
                <a:solidFill>
                  <a:srgbClr val="19A883"/>
                </a:solidFill>
                <a:latin typeface="Century Gothic" panose="020B0502020202020204" pitchFamily="34" charset="0"/>
              </a:rPr>
            </a:br>
            <a:r>
              <a:rPr lang="it-IT" sz="900" dirty="0">
                <a:solidFill>
                  <a:srgbClr val="19A883"/>
                </a:solidFill>
                <a:latin typeface="Century Gothic" panose="020B0502020202020204" pitchFamily="34" charset="0"/>
              </a:rPr>
              <a:t>abbastanza </a:t>
            </a:r>
          </a:p>
          <a:p>
            <a:pPr algn="ctr">
              <a:lnSpc>
                <a:spcPts val="950"/>
              </a:lnSpc>
            </a:pPr>
            <a:r>
              <a:rPr lang="it-IT" sz="900" dirty="0">
                <a:solidFill>
                  <a:srgbClr val="19A883"/>
                </a:solidFill>
                <a:latin typeface="Century Gothic" panose="020B0502020202020204" pitchFamily="34" charset="0"/>
              </a:rPr>
              <a:t>acqua</a:t>
            </a:r>
            <a:endParaRPr lang="it-IT" sz="900" dirty="0">
              <a:solidFill>
                <a:srgbClr val="19A883"/>
              </a:solidFill>
            </a:endParaRPr>
          </a:p>
        </p:txBody>
      </p:sp>
      <p:sp>
        <p:nvSpPr>
          <p:cNvPr id="34" name="Rettangolo 33">
            <a:extLst>
              <a:ext uri="{FF2B5EF4-FFF2-40B4-BE49-F238E27FC236}">
                <a16:creationId xmlns:a16="http://schemas.microsoft.com/office/drawing/2014/main" id="{1206F270-1C87-D74E-B15D-3A575DF14571}"/>
              </a:ext>
            </a:extLst>
          </p:cNvPr>
          <p:cNvSpPr/>
          <p:nvPr/>
        </p:nvSpPr>
        <p:spPr>
          <a:xfrm>
            <a:off x="5863414" y="2929115"/>
            <a:ext cx="760143" cy="477054"/>
          </a:xfrm>
          <a:prstGeom prst="rect">
            <a:avLst/>
          </a:prstGeom>
        </p:spPr>
        <p:txBody>
          <a:bodyPr wrap="none">
            <a:spAutoFit/>
          </a:bodyPr>
          <a:lstStyle/>
          <a:p>
            <a:pPr algn="ctr">
              <a:lnSpc>
                <a:spcPts val="950"/>
              </a:lnSpc>
            </a:pPr>
            <a:r>
              <a:rPr lang="it-IT" sz="900" dirty="0">
                <a:solidFill>
                  <a:srgbClr val="19A883"/>
                </a:solidFill>
                <a:latin typeface="Century Gothic" panose="020B0502020202020204" pitchFamily="34" charset="0"/>
              </a:rPr>
              <a:t>Mangiare </a:t>
            </a:r>
            <a:br>
              <a:rPr lang="it-IT" sz="900" dirty="0">
                <a:solidFill>
                  <a:srgbClr val="19A883"/>
                </a:solidFill>
                <a:latin typeface="Century Gothic" panose="020B0502020202020204" pitchFamily="34" charset="0"/>
              </a:rPr>
            </a:br>
            <a:r>
              <a:rPr lang="it-IT" sz="900" dirty="0">
                <a:solidFill>
                  <a:srgbClr val="19A883"/>
                </a:solidFill>
                <a:latin typeface="Century Gothic" panose="020B0502020202020204" pitchFamily="34" charset="0"/>
              </a:rPr>
              <a:t>troppi </a:t>
            </a:r>
            <a:br>
              <a:rPr lang="it-IT" sz="900" dirty="0">
                <a:solidFill>
                  <a:srgbClr val="19A883"/>
                </a:solidFill>
                <a:latin typeface="Century Gothic" panose="020B0502020202020204" pitchFamily="34" charset="0"/>
              </a:rPr>
            </a:br>
            <a:r>
              <a:rPr lang="it-IT" sz="900" dirty="0">
                <a:solidFill>
                  <a:srgbClr val="19A883"/>
                </a:solidFill>
                <a:latin typeface="Century Gothic" panose="020B0502020202020204" pitchFamily="34" charset="0"/>
              </a:rPr>
              <a:t>latticini</a:t>
            </a:r>
            <a:endParaRPr lang="it-IT" sz="900" dirty="0">
              <a:solidFill>
                <a:srgbClr val="19A883"/>
              </a:solidFill>
            </a:endParaRPr>
          </a:p>
        </p:txBody>
      </p:sp>
      <p:sp>
        <p:nvSpPr>
          <p:cNvPr id="35" name="Rettangolo 34">
            <a:extLst>
              <a:ext uri="{FF2B5EF4-FFF2-40B4-BE49-F238E27FC236}">
                <a16:creationId xmlns:a16="http://schemas.microsoft.com/office/drawing/2014/main" id="{BF9FC661-7862-0445-B391-0BB7E5967807}"/>
              </a:ext>
            </a:extLst>
          </p:cNvPr>
          <p:cNvSpPr/>
          <p:nvPr/>
        </p:nvSpPr>
        <p:spPr>
          <a:xfrm>
            <a:off x="4819680" y="2929115"/>
            <a:ext cx="1037463" cy="477054"/>
          </a:xfrm>
          <a:prstGeom prst="rect">
            <a:avLst/>
          </a:prstGeom>
        </p:spPr>
        <p:txBody>
          <a:bodyPr wrap="none">
            <a:spAutoFit/>
          </a:bodyPr>
          <a:lstStyle/>
          <a:p>
            <a:pPr algn="ctr">
              <a:lnSpc>
                <a:spcPts val="950"/>
              </a:lnSpc>
            </a:pPr>
            <a:r>
              <a:rPr lang="it-IT" sz="900" dirty="0">
                <a:solidFill>
                  <a:srgbClr val="19A883"/>
                </a:solidFill>
                <a:latin typeface="Century Gothic" panose="020B0502020202020204" pitchFamily="34" charset="0"/>
              </a:rPr>
              <a:t>Troppo calcio </a:t>
            </a:r>
          </a:p>
          <a:p>
            <a:pPr algn="ctr">
              <a:lnSpc>
                <a:spcPts val="950"/>
              </a:lnSpc>
            </a:pPr>
            <a:r>
              <a:rPr lang="it-IT" sz="900" dirty="0">
                <a:solidFill>
                  <a:srgbClr val="19A883"/>
                </a:solidFill>
                <a:latin typeface="Century Gothic" panose="020B0502020202020204" pitchFamily="34" charset="0"/>
              </a:rPr>
              <a:t>o ferro </a:t>
            </a:r>
          </a:p>
          <a:p>
            <a:pPr algn="ctr">
              <a:lnSpc>
                <a:spcPts val="950"/>
              </a:lnSpc>
            </a:pPr>
            <a:r>
              <a:rPr lang="it-IT" sz="900" dirty="0">
                <a:solidFill>
                  <a:srgbClr val="19A883"/>
                </a:solidFill>
                <a:latin typeface="Century Gothic" panose="020B0502020202020204" pitchFamily="34" charset="0"/>
              </a:rPr>
              <a:t>supplementare</a:t>
            </a:r>
          </a:p>
        </p:txBody>
      </p:sp>
      <p:sp>
        <p:nvSpPr>
          <p:cNvPr id="36" name="Rettangolo 35">
            <a:extLst>
              <a:ext uri="{FF2B5EF4-FFF2-40B4-BE49-F238E27FC236}">
                <a16:creationId xmlns:a16="http://schemas.microsoft.com/office/drawing/2014/main" id="{EC267307-5EB2-FD4E-851D-1B990AC77C68}"/>
              </a:ext>
            </a:extLst>
          </p:cNvPr>
          <p:cNvSpPr/>
          <p:nvPr/>
        </p:nvSpPr>
        <p:spPr>
          <a:xfrm>
            <a:off x="6569300" y="2929115"/>
            <a:ext cx="1289135" cy="477054"/>
          </a:xfrm>
          <a:prstGeom prst="rect">
            <a:avLst/>
          </a:prstGeom>
        </p:spPr>
        <p:txBody>
          <a:bodyPr wrap="none">
            <a:spAutoFit/>
          </a:bodyPr>
          <a:lstStyle/>
          <a:p>
            <a:pPr algn="ctr">
              <a:lnSpc>
                <a:spcPts val="950"/>
              </a:lnSpc>
            </a:pPr>
            <a:r>
              <a:rPr lang="it-IT" sz="900" dirty="0">
                <a:solidFill>
                  <a:srgbClr val="19A883"/>
                </a:solidFill>
                <a:latin typeface="Century Gothic" panose="020B0502020202020204" pitchFamily="34" charset="0"/>
              </a:rPr>
              <a:t>Mangiare </a:t>
            </a:r>
          </a:p>
          <a:p>
            <a:pPr algn="ctr">
              <a:lnSpc>
                <a:spcPts val="950"/>
              </a:lnSpc>
            </a:pPr>
            <a:r>
              <a:rPr lang="it-IT" sz="900" dirty="0">
                <a:solidFill>
                  <a:srgbClr val="19A883"/>
                </a:solidFill>
                <a:latin typeface="Century Gothic" panose="020B0502020202020204" pitchFamily="34" charset="0"/>
              </a:rPr>
              <a:t>troppo zucchero</a:t>
            </a:r>
          </a:p>
          <a:p>
            <a:pPr algn="ctr">
              <a:lnSpc>
                <a:spcPts val="950"/>
              </a:lnSpc>
            </a:pPr>
            <a:r>
              <a:rPr lang="it-IT" sz="900" dirty="0">
                <a:solidFill>
                  <a:srgbClr val="19A883"/>
                </a:solidFill>
                <a:latin typeface="Century Gothic" panose="020B0502020202020204" pitchFamily="34" charset="0"/>
              </a:rPr>
              <a:t>e </a:t>
            </a:r>
            <a:r>
              <a:rPr lang="it-IT" sz="900" dirty="0" err="1">
                <a:solidFill>
                  <a:srgbClr val="19A883"/>
                </a:solidFill>
                <a:latin typeface="Century Gothic" panose="020B0502020202020204" pitchFamily="34" charset="0"/>
              </a:rPr>
              <a:t>grassii</a:t>
            </a:r>
            <a:r>
              <a:rPr lang="it-IT" sz="900" dirty="0">
                <a:solidFill>
                  <a:srgbClr val="19A883"/>
                </a:solidFill>
                <a:latin typeface="Century Gothic" panose="020B0502020202020204" pitchFamily="34" charset="0"/>
              </a:rPr>
              <a:t> non salutari</a:t>
            </a:r>
            <a:endParaRPr lang="it-IT" sz="900" dirty="0">
              <a:solidFill>
                <a:srgbClr val="19A883"/>
              </a:solidFill>
            </a:endParaRPr>
          </a:p>
        </p:txBody>
      </p:sp>
      <p:sp>
        <p:nvSpPr>
          <p:cNvPr id="37" name="Rettangolo 36">
            <a:extLst>
              <a:ext uri="{FF2B5EF4-FFF2-40B4-BE49-F238E27FC236}">
                <a16:creationId xmlns:a16="http://schemas.microsoft.com/office/drawing/2014/main" id="{23FC3739-67B1-A64C-95FF-E4915B6DE91D}"/>
              </a:ext>
            </a:extLst>
          </p:cNvPr>
          <p:cNvSpPr/>
          <p:nvPr/>
        </p:nvSpPr>
        <p:spPr>
          <a:xfrm>
            <a:off x="7712354" y="2929115"/>
            <a:ext cx="869149" cy="220573"/>
          </a:xfrm>
          <a:prstGeom prst="rect">
            <a:avLst/>
          </a:prstGeom>
        </p:spPr>
        <p:txBody>
          <a:bodyPr wrap="none">
            <a:spAutoFit/>
          </a:bodyPr>
          <a:lstStyle/>
          <a:p>
            <a:pPr algn="ctr">
              <a:lnSpc>
                <a:spcPts val="950"/>
              </a:lnSpc>
            </a:pPr>
            <a:r>
              <a:rPr lang="it-IT" sz="900" dirty="0">
                <a:solidFill>
                  <a:srgbClr val="19A883"/>
                </a:solidFill>
                <a:latin typeface="Century Gothic" panose="020B0502020202020204" pitchFamily="34" charset="0"/>
              </a:rPr>
              <a:t>Depressione</a:t>
            </a:r>
            <a:endParaRPr lang="it-IT" sz="900" dirty="0">
              <a:solidFill>
                <a:srgbClr val="19A883"/>
              </a:solidFill>
            </a:endParaRPr>
          </a:p>
        </p:txBody>
      </p:sp>
      <p:sp>
        <p:nvSpPr>
          <p:cNvPr id="38" name="Rettangolo 37">
            <a:extLst>
              <a:ext uri="{FF2B5EF4-FFF2-40B4-BE49-F238E27FC236}">
                <a16:creationId xmlns:a16="http://schemas.microsoft.com/office/drawing/2014/main" id="{604725D3-3269-D24A-9EEC-F3E128D488B6}"/>
              </a:ext>
            </a:extLst>
          </p:cNvPr>
          <p:cNvSpPr/>
          <p:nvPr/>
        </p:nvSpPr>
        <p:spPr>
          <a:xfrm>
            <a:off x="6842611" y="4226070"/>
            <a:ext cx="742512" cy="348813"/>
          </a:xfrm>
          <a:prstGeom prst="rect">
            <a:avLst/>
          </a:prstGeom>
        </p:spPr>
        <p:txBody>
          <a:bodyPr wrap="none">
            <a:spAutoFit/>
          </a:bodyPr>
          <a:lstStyle/>
          <a:p>
            <a:pPr algn="ctr">
              <a:lnSpc>
                <a:spcPts val="950"/>
              </a:lnSpc>
            </a:pPr>
            <a:r>
              <a:rPr lang="it-IT" sz="900" dirty="0">
                <a:solidFill>
                  <a:srgbClr val="19A883"/>
                </a:solidFill>
                <a:latin typeface="Century Gothic" panose="020B0502020202020204" pitchFamily="34" charset="0"/>
              </a:rPr>
              <a:t>Abuso</a:t>
            </a:r>
          </a:p>
          <a:p>
            <a:pPr algn="ctr">
              <a:lnSpc>
                <a:spcPts val="950"/>
              </a:lnSpc>
            </a:pPr>
            <a:r>
              <a:rPr lang="it-IT" sz="900" dirty="0">
                <a:solidFill>
                  <a:srgbClr val="19A883"/>
                </a:solidFill>
                <a:latin typeface="Century Gothic" panose="020B0502020202020204" pitchFamily="34" charset="0"/>
              </a:rPr>
              <a:t>di lassativi</a:t>
            </a:r>
            <a:endParaRPr lang="it-IT" sz="900" dirty="0">
              <a:solidFill>
                <a:srgbClr val="19A883"/>
              </a:solidFill>
            </a:endParaRPr>
          </a:p>
        </p:txBody>
      </p:sp>
      <p:sp>
        <p:nvSpPr>
          <p:cNvPr id="39" name="Rettangolo 38">
            <a:extLst>
              <a:ext uri="{FF2B5EF4-FFF2-40B4-BE49-F238E27FC236}">
                <a16:creationId xmlns:a16="http://schemas.microsoft.com/office/drawing/2014/main" id="{1B753C05-5093-FE4E-B910-9571C0C6027C}"/>
              </a:ext>
            </a:extLst>
          </p:cNvPr>
          <p:cNvSpPr/>
          <p:nvPr/>
        </p:nvSpPr>
        <p:spPr>
          <a:xfrm>
            <a:off x="5818181" y="4226070"/>
            <a:ext cx="925253" cy="348813"/>
          </a:xfrm>
          <a:prstGeom prst="rect">
            <a:avLst/>
          </a:prstGeom>
        </p:spPr>
        <p:txBody>
          <a:bodyPr wrap="none">
            <a:spAutoFit/>
          </a:bodyPr>
          <a:lstStyle/>
          <a:p>
            <a:pPr algn="ctr">
              <a:lnSpc>
                <a:spcPts val="950"/>
              </a:lnSpc>
            </a:pPr>
            <a:r>
              <a:rPr lang="it-IT" sz="900" dirty="0">
                <a:solidFill>
                  <a:srgbClr val="19A883"/>
                </a:solidFill>
                <a:latin typeface="Century Gothic" panose="020B0502020202020204" pitchFamily="34" charset="0"/>
              </a:rPr>
              <a:t>Mancanza di</a:t>
            </a:r>
          </a:p>
          <a:p>
            <a:pPr algn="ctr">
              <a:lnSpc>
                <a:spcPts val="950"/>
              </a:lnSpc>
            </a:pPr>
            <a:r>
              <a:rPr lang="it-IT" sz="900" dirty="0">
                <a:solidFill>
                  <a:srgbClr val="19A883"/>
                </a:solidFill>
                <a:latin typeface="Century Gothic" panose="020B0502020202020204" pitchFamily="34" charset="0"/>
              </a:rPr>
              <a:t>attività fisica</a:t>
            </a:r>
            <a:endParaRPr lang="it-IT" sz="900" dirty="0">
              <a:solidFill>
                <a:srgbClr val="19A883"/>
              </a:solidFill>
            </a:endParaRPr>
          </a:p>
        </p:txBody>
      </p:sp>
    </p:spTree>
    <p:extLst>
      <p:ext uri="{BB962C8B-B14F-4D97-AF65-F5344CB8AC3E}">
        <p14:creationId xmlns:p14="http://schemas.microsoft.com/office/powerpoint/2010/main" val="3800869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5"/>
          <p:cNvSpPr txBox="1"/>
          <p:nvPr/>
        </p:nvSpPr>
        <p:spPr>
          <a:xfrm>
            <a:off x="3191069" y="740783"/>
            <a:ext cx="8594090" cy="2500685"/>
          </a:xfrm>
          <a:prstGeom prst="rect">
            <a:avLst/>
          </a:prstGeom>
        </p:spPr>
        <p:txBody>
          <a:bodyPr vert="horz" wrap="square" lIns="0" tIns="12700" rIns="0" bIns="0" rtlCol="0">
            <a:spAutoFit/>
          </a:bodyPr>
          <a:lstStyle/>
          <a:p>
            <a:pPr marL="121920" marR="5080" algn="just">
              <a:lnSpc>
                <a:spcPct val="100000"/>
              </a:lnSpc>
              <a:spcBef>
                <a:spcPts val="100"/>
              </a:spcBef>
            </a:pPr>
            <a:r>
              <a:rPr sz="1400" b="1" spc="-5" dirty="0">
                <a:solidFill>
                  <a:schemeClr val="tx2"/>
                </a:solidFill>
                <a:latin typeface="Century Gothic" panose="020B0502020202020204" pitchFamily="34" charset="0"/>
                <a:cs typeface="Arial"/>
              </a:rPr>
              <a:t>Nella </a:t>
            </a:r>
            <a:r>
              <a:rPr sz="1400" b="1" spc="-5" dirty="0" err="1">
                <a:solidFill>
                  <a:schemeClr val="tx2"/>
                </a:solidFill>
                <a:latin typeface="Century Gothic" panose="020B0502020202020204" pitchFamily="34" charset="0"/>
                <a:cs typeface="Arial"/>
              </a:rPr>
              <a:t>maggior</a:t>
            </a:r>
            <a:r>
              <a:rPr sz="1400" b="1" spc="-5" dirty="0">
                <a:solidFill>
                  <a:schemeClr val="tx2"/>
                </a:solidFill>
                <a:latin typeface="Century Gothic" panose="020B0502020202020204" pitchFamily="34" charset="0"/>
                <a:cs typeface="Arial"/>
              </a:rPr>
              <a:t> </a:t>
            </a:r>
            <a:r>
              <a:rPr sz="1400" b="1" spc="-5" dirty="0" err="1">
                <a:solidFill>
                  <a:schemeClr val="tx2"/>
                </a:solidFill>
                <a:latin typeface="Century Gothic" panose="020B0502020202020204" pitchFamily="34" charset="0"/>
                <a:cs typeface="Arial"/>
              </a:rPr>
              <a:t>parte</a:t>
            </a:r>
            <a:r>
              <a:rPr sz="1400" b="1" spc="-5" dirty="0">
                <a:solidFill>
                  <a:schemeClr val="tx2"/>
                </a:solidFill>
                <a:latin typeface="Century Gothic" panose="020B0502020202020204" pitchFamily="34" charset="0"/>
                <a:cs typeface="Arial"/>
              </a:rPr>
              <a:t> </a:t>
            </a:r>
            <a:r>
              <a:rPr sz="1400" b="1" spc="-5" dirty="0" err="1">
                <a:solidFill>
                  <a:schemeClr val="tx2"/>
                </a:solidFill>
                <a:latin typeface="Century Gothic" panose="020B0502020202020204" pitchFamily="34" charset="0"/>
                <a:cs typeface="Arial"/>
              </a:rPr>
              <a:t>dei</a:t>
            </a:r>
            <a:r>
              <a:rPr sz="1400" b="1" spc="-5" dirty="0">
                <a:solidFill>
                  <a:schemeClr val="tx2"/>
                </a:solidFill>
                <a:latin typeface="Century Gothic" panose="020B0502020202020204" pitchFamily="34" charset="0"/>
                <a:cs typeface="Arial"/>
              </a:rPr>
              <a:t> </a:t>
            </a:r>
            <a:r>
              <a:rPr sz="1400" b="1" spc="-5" dirty="0" err="1">
                <a:solidFill>
                  <a:schemeClr val="tx2"/>
                </a:solidFill>
                <a:latin typeface="Century Gothic" panose="020B0502020202020204" pitchFamily="34" charset="0"/>
                <a:cs typeface="Arial"/>
              </a:rPr>
              <a:t>casi</a:t>
            </a:r>
            <a:r>
              <a:rPr sz="1400" b="1" spc="-5" dirty="0">
                <a:solidFill>
                  <a:schemeClr val="tx2"/>
                </a:solidFill>
                <a:latin typeface="Century Gothic" panose="020B0502020202020204" pitchFamily="34" charset="0"/>
                <a:cs typeface="Arial"/>
              </a:rPr>
              <a:t>, </a:t>
            </a:r>
            <a:r>
              <a:rPr sz="1400" b="1" spc="-5" dirty="0" err="1">
                <a:solidFill>
                  <a:schemeClr val="tx2"/>
                </a:solidFill>
                <a:uFill>
                  <a:solidFill>
                    <a:srgbClr val="FF9966"/>
                  </a:solidFill>
                </a:uFill>
                <a:latin typeface="Century Gothic" panose="020B0502020202020204" pitchFamily="34" charset="0"/>
                <a:cs typeface="Arial"/>
              </a:rPr>
              <a:t>idratarsi</a:t>
            </a:r>
            <a:r>
              <a:rPr sz="1400" b="1" spc="-5" dirty="0">
                <a:solidFill>
                  <a:schemeClr val="tx2"/>
                </a:solidFill>
                <a:uFill>
                  <a:solidFill>
                    <a:srgbClr val="FF9966"/>
                  </a:solidFill>
                </a:uFill>
                <a:latin typeface="Century Gothic" panose="020B0502020202020204" pitchFamily="34" charset="0"/>
                <a:cs typeface="Arial"/>
              </a:rPr>
              <a:t> </a:t>
            </a:r>
            <a:r>
              <a:rPr sz="1400" b="1" spc="-5" dirty="0" err="1">
                <a:solidFill>
                  <a:schemeClr val="tx2"/>
                </a:solidFill>
                <a:uFill>
                  <a:solidFill>
                    <a:srgbClr val="FF9966"/>
                  </a:solidFill>
                </a:uFill>
                <a:latin typeface="Century Gothic" panose="020B0502020202020204" pitchFamily="34" charset="0"/>
                <a:cs typeface="Arial"/>
              </a:rPr>
              <a:t>correttamente</a:t>
            </a:r>
            <a:r>
              <a:rPr sz="1400" b="1" spc="-5" dirty="0">
                <a:solidFill>
                  <a:schemeClr val="tx2"/>
                </a:solidFill>
                <a:uFill>
                  <a:solidFill>
                    <a:srgbClr val="FF9966"/>
                  </a:solidFill>
                </a:uFill>
                <a:latin typeface="Century Gothic" panose="020B0502020202020204" pitchFamily="34" charset="0"/>
                <a:cs typeface="Arial"/>
              </a:rPr>
              <a:t> </a:t>
            </a:r>
            <a:endParaRPr lang="it-IT" sz="1400" b="1" spc="-5" dirty="0">
              <a:solidFill>
                <a:schemeClr val="tx2"/>
              </a:solidFill>
              <a:uFill>
                <a:solidFill>
                  <a:srgbClr val="FF9966"/>
                </a:solidFill>
              </a:uFill>
              <a:latin typeface="Century Gothic" panose="020B0502020202020204" pitchFamily="34" charset="0"/>
              <a:cs typeface="Arial"/>
            </a:endParaRPr>
          </a:p>
          <a:p>
            <a:pPr marL="121920" marR="5080" algn="just">
              <a:lnSpc>
                <a:spcPct val="100000"/>
              </a:lnSpc>
              <a:spcBef>
                <a:spcPts val="100"/>
              </a:spcBef>
            </a:pPr>
            <a:r>
              <a:rPr sz="1400" b="1" spc="-5" dirty="0">
                <a:solidFill>
                  <a:schemeClr val="tx2"/>
                </a:solidFill>
                <a:uFill>
                  <a:solidFill>
                    <a:srgbClr val="FF9966"/>
                  </a:solidFill>
                </a:uFill>
                <a:latin typeface="Century Gothic" panose="020B0502020202020204" pitchFamily="34" charset="0"/>
                <a:cs typeface="Arial"/>
              </a:rPr>
              <a:t>e </a:t>
            </a:r>
            <a:r>
              <a:rPr sz="1400" b="1" spc="-5" dirty="0" err="1">
                <a:solidFill>
                  <a:schemeClr val="tx2"/>
                </a:solidFill>
                <a:uFill>
                  <a:solidFill>
                    <a:srgbClr val="FF9966"/>
                  </a:solidFill>
                </a:uFill>
                <a:latin typeface="Century Gothic" panose="020B0502020202020204" pitchFamily="34" charset="0"/>
                <a:cs typeface="Arial"/>
              </a:rPr>
              <a:t>seguire</a:t>
            </a:r>
            <a:r>
              <a:rPr sz="1400" b="1" spc="-5" dirty="0">
                <a:solidFill>
                  <a:schemeClr val="tx2"/>
                </a:solidFill>
                <a:uFill>
                  <a:solidFill>
                    <a:srgbClr val="FF9966"/>
                  </a:solidFill>
                </a:uFill>
                <a:latin typeface="Century Gothic" panose="020B0502020202020204" pitchFamily="34" charset="0"/>
                <a:cs typeface="Arial"/>
              </a:rPr>
              <a:t> una </a:t>
            </a:r>
            <a:r>
              <a:rPr sz="1400" b="1" spc="-5" dirty="0" err="1">
                <a:solidFill>
                  <a:schemeClr val="tx2"/>
                </a:solidFill>
                <a:uFill>
                  <a:solidFill>
                    <a:srgbClr val="FF9966"/>
                  </a:solidFill>
                </a:uFill>
                <a:latin typeface="Century Gothic" panose="020B0502020202020204" pitchFamily="34" charset="0"/>
                <a:cs typeface="Arial"/>
              </a:rPr>
              <a:t>sana</a:t>
            </a:r>
            <a:r>
              <a:rPr sz="1400" b="1" spc="-5" dirty="0">
                <a:solidFill>
                  <a:schemeClr val="tx2"/>
                </a:solidFill>
                <a:uFill>
                  <a:solidFill>
                    <a:srgbClr val="FF9966"/>
                  </a:solidFill>
                </a:uFill>
                <a:latin typeface="Century Gothic" panose="020B0502020202020204" pitchFamily="34" charset="0"/>
                <a:cs typeface="Arial"/>
              </a:rPr>
              <a:t> </a:t>
            </a:r>
            <a:r>
              <a:rPr sz="1400" b="1" spc="-5" dirty="0">
                <a:solidFill>
                  <a:schemeClr val="tx2"/>
                </a:solidFill>
                <a:latin typeface="Century Gothic" panose="020B0502020202020204" pitchFamily="34" charset="0"/>
                <a:cs typeface="Arial"/>
              </a:rPr>
              <a:t> </a:t>
            </a:r>
            <a:r>
              <a:rPr sz="1400" b="1" spc="-5" dirty="0" err="1">
                <a:solidFill>
                  <a:schemeClr val="tx2"/>
                </a:solidFill>
                <a:uFill>
                  <a:solidFill>
                    <a:srgbClr val="FF9966"/>
                  </a:solidFill>
                </a:uFill>
                <a:latin typeface="Century Gothic" panose="020B0502020202020204" pitchFamily="34" charset="0"/>
                <a:cs typeface="Arial"/>
              </a:rPr>
              <a:t>alimentazione</a:t>
            </a:r>
            <a:r>
              <a:rPr sz="1400" b="1" spc="-5" dirty="0">
                <a:solidFill>
                  <a:schemeClr val="tx2"/>
                </a:solidFill>
                <a:latin typeface="Century Gothic" panose="020B0502020202020204" pitchFamily="34" charset="0"/>
                <a:cs typeface="Arial"/>
              </a:rPr>
              <a:t> </a:t>
            </a:r>
            <a:r>
              <a:rPr sz="1400" b="1" dirty="0" err="1">
                <a:solidFill>
                  <a:schemeClr val="tx2"/>
                </a:solidFill>
                <a:latin typeface="Century Gothic" panose="020B0502020202020204" pitchFamily="34" charset="0"/>
                <a:cs typeface="Arial"/>
              </a:rPr>
              <a:t>sono</a:t>
            </a:r>
            <a:r>
              <a:rPr sz="1400" b="1" dirty="0">
                <a:solidFill>
                  <a:schemeClr val="tx2"/>
                </a:solidFill>
                <a:latin typeface="Century Gothic" panose="020B0502020202020204" pitchFamily="34" charset="0"/>
                <a:cs typeface="Arial"/>
              </a:rPr>
              <a:t> </a:t>
            </a:r>
            <a:r>
              <a:rPr sz="1400" b="1" dirty="0" err="1">
                <a:solidFill>
                  <a:schemeClr val="tx2"/>
                </a:solidFill>
                <a:latin typeface="Century Gothic" panose="020B0502020202020204" pitchFamily="34" charset="0"/>
                <a:cs typeface="Arial"/>
              </a:rPr>
              <a:t>i</a:t>
            </a:r>
            <a:r>
              <a:rPr sz="1400" b="1" dirty="0">
                <a:solidFill>
                  <a:schemeClr val="tx2"/>
                </a:solidFill>
                <a:latin typeface="Century Gothic" panose="020B0502020202020204" pitchFamily="34" charset="0"/>
                <a:cs typeface="Arial"/>
              </a:rPr>
              <a:t> </a:t>
            </a:r>
            <a:r>
              <a:rPr sz="1400" b="1" spc="-5" dirty="0" err="1">
                <a:solidFill>
                  <a:schemeClr val="tx2"/>
                </a:solidFill>
                <a:latin typeface="Century Gothic" panose="020B0502020202020204" pitchFamily="34" charset="0"/>
                <a:cs typeface="Arial"/>
              </a:rPr>
              <a:t>primi</a:t>
            </a:r>
            <a:r>
              <a:rPr sz="1400" b="1" spc="-5" dirty="0">
                <a:solidFill>
                  <a:schemeClr val="tx2"/>
                </a:solidFill>
                <a:latin typeface="Century Gothic" panose="020B0502020202020204" pitchFamily="34" charset="0"/>
                <a:cs typeface="Arial"/>
              </a:rPr>
              <a:t> </a:t>
            </a:r>
            <a:r>
              <a:rPr sz="1400" b="1" spc="-5" dirty="0" err="1">
                <a:solidFill>
                  <a:schemeClr val="tx2"/>
                </a:solidFill>
                <a:latin typeface="Century Gothic" panose="020B0502020202020204" pitchFamily="34" charset="0"/>
                <a:cs typeface="Arial"/>
              </a:rPr>
              <a:t>passi</a:t>
            </a:r>
            <a:r>
              <a:rPr sz="1400" b="1" spc="-5" dirty="0">
                <a:solidFill>
                  <a:schemeClr val="tx2"/>
                </a:solidFill>
                <a:latin typeface="Century Gothic" panose="020B0502020202020204" pitchFamily="34" charset="0"/>
                <a:cs typeface="Arial"/>
              </a:rPr>
              <a:t> </a:t>
            </a:r>
            <a:endParaRPr lang="it-IT" sz="1400" b="1" spc="-5" dirty="0">
              <a:solidFill>
                <a:schemeClr val="tx2"/>
              </a:solidFill>
              <a:latin typeface="Century Gothic" panose="020B0502020202020204" pitchFamily="34" charset="0"/>
              <a:cs typeface="Arial"/>
            </a:endParaRPr>
          </a:p>
          <a:p>
            <a:pPr marL="121920" marR="5080" algn="just">
              <a:lnSpc>
                <a:spcPct val="100000"/>
              </a:lnSpc>
              <a:spcBef>
                <a:spcPts val="100"/>
              </a:spcBef>
            </a:pPr>
            <a:r>
              <a:rPr sz="1400" b="1" spc="-5" dirty="0">
                <a:solidFill>
                  <a:schemeClr val="tx2"/>
                </a:solidFill>
                <a:latin typeface="Century Gothic" panose="020B0502020202020204" pitchFamily="34" charset="0"/>
                <a:cs typeface="Arial"/>
              </a:rPr>
              <a:t>per </a:t>
            </a:r>
            <a:r>
              <a:rPr sz="1400" b="1" spc="-5" dirty="0" err="1">
                <a:solidFill>
                  <a:schemeClr val="tx2"/>
                </a:solidFill>
                <a:latin typeface="Century Gothic" panose="020B0502020202020204" pitchFamily="34" charset="0"/>
                <a:cs typeface="Arial"/>
              </a:rPr>
              <a:t>ristabilire</a:t>
            </a:r>
            <a:r>
              <a:rPr sz="1400" b="1" spc="-5" dirty="0">
                <a:solidFill>
                  <a:schemeClr val="tx2"/>
                </a:solidFill>
                <a:latin typeface="Century Gothic" panose="020B0502020202020204" pitchFamily="34" charset="0"/>
                <a:cs typeface="Arial"/>
              </a:rPr>
              <a:t> </a:t>
            </a:r>
            <a:r>
              <a:rPr sz="1400" b="1" spc="-5" dirty="0" err="1">
                <a:solidFill>
                  <a:schemeClr val="tx2"/>
                </a:solidFill>
                <a:latin typeface="Century Gothic" panose="020B0502020202020204" pitchFamily="34" charset="0"/>
                <a:cs typeface="Arial"/>
              </a:rPr>
              <a:t>l’equilibrio</a:t>
            </a:r>
            <a:r>
              <a:rPr sz="1400" b="1" spc="-5" dirty="0">
                <a:solidFill>
                  <a:schemeClr val="tx2"/>
                </a:solidFill>
                <a:latin typeface="Century Gothic" panose="020B0502020202020204" pitchFamily="34" charset="0"/>
                <a:cs typeface="Arial"/>
              </a:rPr>
              <a:t> del proprio </a:t>
            </a:r>
            <a:r>
              <a:rPr sz="1400" b="1" dirty="0" err="1">
                <a:solidFill>
                  <a:schemeClr val="tx2"/>
                </a:solidFill>
                <a:latin typeface="Century Gothic" panose="020B0502020202020204" pitchFamily="34" charset="0"/>
                <a:cs typeface="Arial"/>
              </a:rPr>
              <a:t>intestino</a:t>
            </a:r>
            <a:r>
              <a:rPr sz="1400" b="1" dirty="0">
                <a:solidFill>
                  <a:schemeClr val="tx2"/>
                </a:solidFill>
                <a:latin typeface="Century Gothic" panose="020B0502020202020204" pitchFamily="34" charset="0"/>
                <a:cs typeface="Arial"/>
              </a:rPr>
              <a:t>.</a:t>
            </a:r>
            <a:endParaRPr sz="1400" dirty="0">
              <a:solidFill>
                <a:schemeClr val="tx2"/>
              </a:solidFill>
              <a:latin typeface="Century Gothic" panose="020B0502020202020204" pitchFamily="34" charset="0"/>
              <a:cs typeface="Times New Roman"/>
            </a:endParaRPr>
          </a:p>
          <a:p>
            <a:pPr>
              <a:lnSpc>
                <a:spcPct val="100000"/>
              </a:lnSpc>
              <a:spcBef>
                <a:spcPts val="5"/>
              </a:spcBef>
            </a:pPr>
            <a:endParaRPr sz="1400" dirty="0">
              <a:solidFill>
                <a:schemeClr val="tx2"/>
              </a:solidFill>
              <a:latin typeface="Century Gothic" panose="020B0502020202020204" pitchFamily="34" charset="0"/>
              <a:cs typeface="Times New Roman"/>
            </a:endParaRPr>
          </a:p>
          <a:p>
            <a:pPr marL="138113" marR="2884170" indent="-125413">
              <a:lnSpc>
                <a:spcPts val="1800"/>
              </a:lnSpc>
              <a:spcAft>
                <a:spcPts val="600"/>
              </a:spcAft>
              <a:buFont typeface="Arial" panose="020B0604020202020204" pitchFamily="34" charset="0"/>
              <a:buChar char="•"/>
              <a:tabLst>
                <a:tab pos="298450" algn="l"/>
                <a:tab pos="1031875" algn="l"/>
                <a:tab pos="2073275" algn="l"/>
                <a:tab pos="2371725" algn="l"/>
                <a:tab pos="3152775" algn="l"/>
                <a:tab pos="3473450" algn="l"/>
                <a:tab pos="4368800" algn="l"/>
                <a:tab pos="5453063" algn="l"/>
              </a:tabLst>
            </a:pPr>
            <a:r>
              <a:rPr lang="it-IT" sz="1400" spc="-5" dirty="0">
                <a:solidFill>
                  <a:schemeClr val="tx2"/>
                </a:solidFill>
                <a:latin typeface="Century Gothic" panose="020B0502020202020204" pitchFamily="34" charset="0"/>
                <a:cs typeface="Arial"/>
              </a:rPr>
              <a:t>Consumare 5 porzioni </a:t>
            </a:r>
            <a:r>
              <a:rPr lang="it-IT" sz="1400" dirty="0">
                <a:solidFill>
                  <a:schemeClr val="tx2"/>
                </a:solidFill>
                <a:latin typeface="Century Gothic" panose="020B0502020202020204" pitchFamily="34" charset="0"/>
                <a:cs typeface="Arial"/>
              </a:rPr>
              <a:t>di </a:t>
            </a:r>
            <a:r>
              <a:rPr lang="it-IT" sz="1400" spc="-30" dirty="0">
                <a:solidFill>
                  <a:schemeClr val="tx2"/>
                </a:solidFill>
                <a:latin typeface="Century Gothic" panose="020B0502020202020204" pitchFamily="34" charset="0"/>
                <a:cs typeface="Arial"/>
              </a:rPr>
              <a:t>frutta </a:t>
            </a:r>
            <a:r>
              <a:rPr lang="it-IT" sz="1400" spc="-5" dirty="0">
                <a:solidFill>
                  <a:schemeClr val="tx2"/>
                </a:solidFill>
                <a:latin typeface="Century Gothic" panose="020B0502020202020204" pitchFamily="34" charset="0"/>
                <a:cs typeface="Arial"/>
              </a:rPr>
              <a:t>e </a:t>
            </a:r>
            <a:r>
              <a:rPr lang="it-IT" sz="1400" spc="-10" dirty="0">
                <a:solidFill>
                  <a:schemeClr val="tx2"/>
                </a:solidFill>
                <a:latin typeface="Century Gothic" panose="020B0502020202020204" pitchFamily="34" charset="0"/>
                <a:cs typeface="Arial"/>
              </a:rPr>
              <a:t>verdura </a:t>
            </a:r>
            <a:r>
              <a:rPr lang="it-IT" sz="1400" spc="-15" dirty="0">
                <a:solidFill>
                  <a:schemeClr val="tx2"/>
                </a:solidFill>
                <a:latin typeface="Century Gothic" panose="020B0502020202020204" pitchFamily="34" charset="0"/>
                <a:cs typeface="Arial"/>
              </a:rPr>
              <a:t>al  </a:t>
            </a:r>
            <a:r>
              <a:rPr lang="it-IT" sz="1400" spc="-10" dirty="0">
                <a:solidFill>
                  <a:schemeClr val="tx2"/>
                </a:solidFill>
                <a:latin typeface="Century Gothic" panose="020B0502020202020204" pitchFamily="34" charset="0"/>
                <a:cs typeface="Arial"/>
              </a:rPr>
              <a:t>giorno, </a:t>
            </a:r>
            <a:br>
              <a:rPr lang="it-IT" sz="1400" spc="-10" dirty="0">
                <a:solidFill>
                  <a:schemeClr val="tx2"/>
                </a:solidFill>
                <a:latin typeface="Century Gothic" panose="020B0502020202020204" pitchFamily="34" charset="0"/>
                <a:cs typeface="Arial"/>
              </a:rPr>
            </a:br>
            <a:r>
              <a:rPr lang="it-IT" sz="1400" spc="-5" dirty="0">
                <a:solidFill>
                  <a:schemeClr val="tx2"/>
                </a:solidFill>
                <a:latin typeface="Century Gothic" panose="020B0502020202020204" pitchFamily="34" charset="0"/>
                <a:cs typeface="Arial"/>
              </a:rPr>
              <a:t>legumi e cereali</a:t>
            </a:r>
            <a:r>
              <a:rPr lang="it-IT" sz="1400" spc="85" dirty="0">
                <a:solidFill>
                  <a:schemeClr val="tx2"/>
                </a:solidFill>
                <a:latin typeface="Century Gothic" panose="020B0502020202020204" pitchFamily="34" charset="0"/>
                <a:cs typeface="Arial"/>
              </a:rPr>
              <a:t> </a:t>
            </a:r>
            <a:r>
              <a:rPr lang="it-IT" sz="1400" spc="-5" dirty="0">
                <a:solidFill>
                  <a:schemeClr val="tx2"/>
                </a:solidFill>
                <a:latin typeface="Century Gothic" panose="020B0502020202020204" pitchFamily="34" charset="0"/>
                <a:cs typeface="Arial"/>
              </a:rPr>
              <a:t>integrali.</a:t>
            </a:r>
            <a:endParaRPr lang="it-IT" sz="1400" dirty="0">
              <a:solidFill>
                <a:schemeClr val="tx2"/>
              </a:solidFill>
              <a:latin typeface="Century Gothic" panose="020B0502020202020204" pitchFamily="34" charset="0"/>
              <a:cs typeface="Times New Roman"/>
            </a:endParaRPr>
          </a:p>
          <a:p>
            <a:pPr marL="138113" indent="-125413">
              <a:lnSpc>
                <a:spcPts val="1800"/>
              </a:lnSpc>
              <a:spcAft>
                <a:spcPts val="600"/>
              </a:spcAft>
              <a:buFont typeface="Arial" panose="020B0604020202020204" pitchFamily="34" charset="0"/>
              <a:buChar char="•"/>
              <a:tabLst>
                <a:tab pos="298450" algn="l"/>
                <a:tab pos="1031875" algn="l"/>
                <a:tab pos="2073275" algn="l"/>
                <a:tab pos="2371725" algn="l"/>
                <a:tab pos="3152775" algn="l"/>
                <a:tab pos="3473450" algn="l"/>
                <a:tab pos="4368800" algn="l"/>
                <a:tab pos="5453063" algn="l"/>
              </a:tabLst>
            </a:pPr>
            <a:r>
              <a:rPr lang="it-IT" sz="1400" spc="-10" dirty="0">
                <a:solidFill>
                  <a:schemeClr val="tx2"/>
                </a:solidFill>
                <a:latin typeface="Century Gothic" panose="020B0502020202020204" pitchFamily="34" charset="0"/>
                <a:cs typeface="Arial"/>
              </a:rPr>
              <a:t>Bere almeno 1 litro e mezzo d’acqua  al giorno</a:t>
            </a:r>
          </a:p>
          <a:p>
            <a:pPr marL="138113" indent="-125413">
              <a:lnSpc>
                <a:spcPts val="1800"/>
              </a:lnSpc>
              <a:spcAft>
                <a:spcPts val="600"/>
              </a:spcAft>
              <a:buFont typeface="Arial" panose="020B0604020202020204" pitchFamily="34" charset="0"/>
              <a:buChar char="•"/>
              <a:tabLst>
                <a:tab pos="298450" algn="l"/>
                <a:tab pos="1031875" algn="l"/>
                <a:tab pos="2073275" algn="l"/>
                <a:tab pos="2371725" algn="l"/>
                <a:tab pos="3152775" algn="l"/>
                <a:tab pos="3473450" algn="l"/>
                <a:tab pos="4368800" algn="l"/>
                <a:tab pos="5453063" algn="l"/>
              </a:tabLst>
            </a:pPr>
            <a:r>
              <a:rPr lang="it-IT" sz="1400" spc="-10" dirty="0">
                <a:solidFill>
                  <a:schemeClr val="tx2"/>
                </a:solidFill>
                <a:latin typeface="Century Gothic" panose="020B0502020202020204" pitchFamily="34" charset="0"/>
                <a:cs typeface="Arial"/>
              </a:rPr>
              <a:t>Mantenersi attivi: sono sufficienti attività</a:t>
            </a:r>
            <a:br>
              <a:rPr lang="it-IT" sz="1400" spc="-10" dirty="0">
                <a:solidFill>
                  <a:schemeClr val="tx2"/>
                </a:solidFill>
                <a:latin typeface="Century Gothic" panose="020B0502020202020204" pitchFamily="34" charset="0"/>
                <a:cs typeface="Arial"/>
              </a:rPr>
            </a:br>
            <a:r>
              <a:rPr lang="it-IT" sz="1400" spc="-10" dirty="0">
                <a:solidFill>
                  <a:schemeClr val="tx2"/>
                </a:solidFill>
                <a:latin typeface="Century Gothic" panose="020B0502020202020204" pitchFamily="34" charset="0"/>
                <a:cs typeface="Arial"/>
              </a:rPr>
              <a:t>moderate come camminare velocemente o andare in bicicletta</a:t>
            </a:r>
          </a:p>
          <a:p>
            <a:pPr marL="138113" indent="-125413">
              <a:lnSpc>
                <a:spcPct val="100000"/>
              </a:lnSpc>
              <a:buFont typeface="Arial" panose="020B0604020202020204" pitchFamily="34" charset="0"/>
              <a:buChar char="•"/>
              <a:tabLst>
                <a:tab pos="298450" algn="l"/>
                <a:tab pos="1031875" algn="l"/>
                <a:tab pos="2073275" algn="l"/>
                <a:tab pos="2371725" algn="l"/>
                <a:tab pos="3152775" algn="l"/>
                <a:tab pos="3473450" algn="l"/>
                <a:tab pos="4368800" algn="l"/>
                <a:tab pos="5453063" algn="l"/>
              </a:tabLst>
            </a:pPr>
            <a:endParaRPr lang="it-IT" sz="1400" spc="-10" dirty="0">
              <a:solidFill>
                <a:schemeClr val="tx2"/>
              </a:solidFill>
              <a:latin typeface="Century Gothic" panose="020B0502020202020204" pitchFamily="34" charset="0"/>
              <a:cs typeface="Arial"/>
            </a:endParaRPr>
          </a:p>
        </p:txBody>
      </p:sp>
      <p:sp>
        <p:nvSpPr>
          <p:cNvPr id="11" name="object 3"/>
          <p:cNvSpPr/>
          <p:nvPr/>
        </p:nvSpPr>
        <p:spPr>
          <a:xfrm>
            <a:off x="-1" y="2732459"/>
            <a:ext cx="3035499" cy="1960839"/>
          </a:xfrm>
          <a:prstGeom prst="rect">
            <a:avLst/>
          </a:prstGeom>
          <a:blipFill>
            <a:blip r:embed="rId2" cstate="print"/>
            <a:stretch>
              <a:fillRect/>
            </a:stretch>
          </a:blipFill>
        </p:spPr>
        <p:txBody>
          <a:bodyPr wrap="square" lIns="0" tIns="0" rIns="0" bIns="0" rtlCol="0"/>
          <a:lstStyle/>
          <a:p>
            <a:endParaRPr/>
          </a:p>
        </p:txBody>
      </p:sp>
      <p:sp>
        <p:nvSpPr>
          <p:cNvPr id="12" name="object 4"/>
          <p:cNvSpPr/>
          <p:nvPr/>
        </p:nvSpPr>
        <p:spPr>
          <a:xfrm>
            <a:off x="0" y="578498"/>
            <a:ext cx="3041780" cy="2153961"/>
          </a:xfrm>
          <a:prstGeom prst="rect">
            <a:avLst/>
          </a:prstGeom>
          <a:blipFill>
            <a:blip r:embed="rId3" cstate="print"/>
            <a:stretch>
              <a:fillRect/>
            </a:stretch>
          </a:blipFill>
        </p:spPr>
        <p:txBody>
          <a:bodyPr wrap="square" lIns="0" tIns="0" rIns="0" bIns="0" rtlCol="0"/>
          <a:lstStyle/>
          <a:p>
            <a:endParaRPr/>
          </a:p>
        </p:txBody>
      </p:sp>
      <p:sp>
        <p:nvSpPr>
          <p:cNvPr id="14" name="Titolo 1">
            <a:extLst>
              <a:ext uri="{FF2B5EF4-FFF2-40B4-BE49-F238E27FC236}">
                <a16:creationId xmlns:a16="http://schemas.microsoft.com/office/drawing/2014/main" id="{67646B0B-57C0-C64E-BD40-763A802D9317}"/>
              </a:ext>
            </a:extLst>
          </p:cNvPr>
          <p:cNvSpPr txBox="1">
            <a:spLocks/>
          </p:cNvSpPr>
          <p:nvPr/>
        </p:nvSpPr>
        <p:spPr>
          <a:xfrm>
            <a:off x="241499"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DIETA E TRANSITO INTESTINALE</a:t>
            </a:r>
          </a:p>
        </p:txBody>
      </p:sp>
      <p:sp>
        <p:nvSpPr>
          <p:cNvPr id="15" name="Rettangolo con angoli arrotondati sullo stesso lato 14">
            <a:extLst>
              <a:ext uri="{FF2B5EF4-FFF2-40B4-BE49-F238E27FC236}">
                <a16:creationId xmlns:a16="http://schemas.microsoft.com/office/drawing/2014/main" id="{217FB330-F805-6949-99CA-7BEE9D117D16}"/>
              </a:ext>
            </a:extLst>
          </p:cNvPr>
          <p:cNvSpPr/>
          <p:nvPr/>
        </p:nvSpPr>
        <p:spPr>
          <a:xfrm rot="16200000">
            <a:off x="5651853" y="896235"/>
            <a:ext cx="1146915" cy="5837381"/>
          </a:xfrm>
          <a:prstGeom prst="round2SameRect">
            <a:avLst>
              <a:gd name="adj1" fmla="val 8611"/>
              <a:gd name="adj2" fmla="val 0"/>
            </a:avLst>
          </a:prstGeom>
          <a:solidFill>
            <a:srgbClr val="19A883">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6" name="object 10">
            <a:extLst>
              <a:ext uri="{FF2B5EF4-FFF2-40B4-BE49-F238E27FC236}">
                <a16:creationId xmlns:a16="http://schemas.microsoft.com/office/drawing/2014/main" id="{D97656F6-D5D8-264C-8DD0-0F62235D76FF}"/>
              </a:ext>
            </a:extLst>
          </p:cNvPr>
          <p:cNvSpPr txBox="1"/>
          <p:nvPr/>
        </p:nvSpPr>
        <p:spPr>
          <a:xfrm>
            <a:off x="3375223" y="3353547"/>
            <a:ext cx="4938352" cy="904094"/>
          </a:xfrm>
          <a:prstGeom prst="rect">
            <a:avLst/>
          </a:prstGeom>
          <a:noFill/>
          <a:ln w="19050">
            <a:noFill/>
            <a:prstDash val="dash"/>
          </a:ln>
        </p:spPr>
        <p:txBody>
          <a:bodyPr vert="horz" wrap="square" lIns="0" tIns="41910" rIns="0" bIns="0" rtlCol="0">
            <a:spAutoFit/>
          </a:bodyPr>
          <a:lstStyle/>
          <a:p>
            <a:pPr marL="133350" marR="83185" indent="4763">
              <a:lnSpc>
                <a:spcPct val="100000"/>
              </a:lnSpc>
              <a:spcBef>
                <a:spcPts val="330"/>
              </a:spcBef>
            </a:pPr>
            <a:r>
              <a:rPr sz="1400" b="1" spc="-5" dirty="0" err="1">
                <a:solidFill>
                  <a:schemeClr val="bg1"/>
                </a:solidFill>
                <a:latin typeface="Century Gothic"/>
                <a:cs typeface="Century Gothic"/>
              </a:rPr>
              <a:t>L’integrazione</a:t>
            </a:r>
            <a:r>
              <a:rPr sz="1400" b="1" spc="-100" dirty="0">
                <a:solidFill>
                  <a:schemeClr val="bg1"/>
                </a:solidFill>
                <a:latin typeface="Century Gothic"/>
                <a:cs typeface="Century Gothic"/>
              </a:rPr>
              <a:t> </a:t>
            </a:r>
            <a:r>
              <a:rPr sz="1400" b="1" spc="-5" dirty="0" err="1">
                <a:solidFill>
                  <a:schemeClr val="bg1"/>
                </a:solidFill>
                <a:latin typeface="Century Gothic"/>
                <a:cs typeface="Century Gothic"/>
              </a:rPr>
              <a:t>alimentare</a:t>
            </a:r>
            <a:r>
              <a:rPr sz="1400" b="1" spc="-5" dirty="0">
                <a:solidFill>
                  <a:schemeClr val="bg1"/>
                </a:solidFill>
                <a:latin typeface="Century Gothic"/>
                <a:cs typeface="Century Gothic"/>
              </a:rPr>
              <a:t>,</a:t>
            </a:r>
            <a:r>
              <a:rPr lang="it-IT" sz="1400" b="1" spc="-5" dirty="0">
                <a:solidFill>
                  <a:schemeClr val="bg1"/>
                </a:solidFill>
                <a:latin typeface="Century Gothic"/>
                <a:cs typeface="Century Gothic"/>
              </a:rPr>
              <a:t> </a:t>
            </a:r>
            <a:r>
              <a:rPr sz="1400" b="1" spc="-5" dirty="0" err="1">
                <a:solidFill>
                  <a:schemeClr val="bg1"/>
                </a:solidFill>
                <a:latin typeface="Century Gothic"/>
                <a:cs typeface="Century Gothic"/>
              </a:rPr>
              <a:t>parallelamente</a:t>
            </a:r>
            <a:r>
              <a:rPr sz="1400" b="1" spc="-5" dirty="0">
                <a:solidFill>
                  <a:schemeClr val="bg1"/>
                </a:solidFill>
                <a:latin typeface="Century Gothic"/>
                <a:cs typeface="Century Gothic"/>
              </a:rPr>
              <a:t> ad</a:t>
            </a:r>
            <a:r>
              <a:rPr sz="1400" b="1" spc="-75" dirty="0">
                <a:solidFill>
                  <a:schemeClr val="bg1"/>
                </a:solidFill>
                <a:latin typeface="Century Gothic"/>
                <a:cs typeface="Century Gothic"/>
              </a:rPr>
              <a:t> </a:t>
            </a:r>
            <a:r>
              <a:rPr sz="1400" b="1" spc="-5" dirty="0">
                <a:solidFill>
                  <a:schemeClr val="bg1"/>
                </a:solidFill>
                <a:latin typeface="Century Gothic"/>
                <a:cs typeface="Century Gothic"/>
              </a:rPr>
              <a:t>una</a:t>
            </a:r>
            <a:r>
              <a:rPr sz="1400" b="1" spc="-40" dirty="0">
                <a:solidFill>
                  <a:schemeClr val="bg1"/>
                </a:solidFill>
                <a:latin typeface="Century Gothic"/>
                <a:cs typeface="Century Gothic"/>
              </a:rPr>
              <a:t> </a:t>
            </a:r>
            <a:r>
              <a:rPr sz="1400" b="1" spc="-5" dirty="0" err="1">
                <a:solidFill>
                  <a:schemeClr val="bg1"/>
                </a:solidFill>
                <a:latin typeface="Century Gothic"/>
                <a:cs typeface="Century Gothic"/>
              </a:rPr>
              <a:t>dieta</a:t>
            </a:r>
            <a:r>
              <a:rPr sz="1400" b="1" spc="-5" dirty="0">
                <a:solidFill>
                  <a:schemeClr val="bg1"/>
                </a:solidFill>
                <a:latin typeface="Century Gothic"/>
                <a:cs typeface="Century Gothic"/>
              </a:rPr>
              <a:t>  </a:t>
            </a:r>
            <a:r>
              <a:rPr sz="1400" b="1" spc="-5" dirty="0" err="1">
                <a:solidFill>
                  <a:schemeClr val="bg1"/>
                </a:solidFill>
                <a:latin typeface="Century Gothic"/>
                <a:cs typeface="Century Gothic"/>
              </a:rPr>
              <a:t>equilibrata</a:t>
            </a:r>
            <a:r>
              <a:rPr sz="1400" b="1" spc="-5" dirty="0">
                <a:solidFill>
                  <a:schemeClr val="bg1"/>
                </a:solidFill>
                <a:latin typeface="Century Gothic"/>
                <a:cs typeface="Century Gothic"/>
              </a:rPr>
              <a:t> </a:t>
            </a:r>
            <a:r>
              <a:rPr sz="1400" b="1" dirty="0">
                <a:solidFill>
                  <a:schemeClr val="bg1"/>
                </a:solidFill>
                <a:latin typeface="Century Gothic"/>
                <a:cs typeface="Century Gothic"/>
              </a:rPr>
              <a:t>e </a:t>
            </a:r>
            <a:r>
              <a:rPr sz="1400" b="1" spc="-5" dirty="0">
                <a:solidFill>
                  <a:schemeClr val="bg1"/>
                </a:solidFill>
                <a:latin typeface="Century Gothic"/>
                <a:cs typeface="Century Gothic"/>
              </a:rPr>
              <a:t>ad uno</a:t>
            </a:r>
            <a:r>
              <a:rPr sz="1400" b="1" spc="-100" dirty="0">
                <a:solidFill>
                  <a:schemeClr val="bg1"/>
                </a:solidFill>
                <a:latin typeface="Century Gothic"/>
                <a:cs typeface="Century Gothic"/>
              </a:rPr>
              <a:t> </a:t>
            </a:r>
            <a:r>
              <a:rPr sz="1400" b="1" dirty="0">
                <a:solidFill>
                  <a:schemeClr val="bg1"/>
                </a:solidFill>
                <a:latin typeface="Century Gothic"/>
                <a:cs typeface="Century Gothic"/>
              </a:rPr>
              <a:t>stile</a:t>
            </a:r>
            <a:r>
              <a:rPr sz="1400" b="1" spc="-15" dirty="0">
                <a:solidFill>
                  <a:schemeClr val="bg1"/>
                </a:solidFill>
                <a:latin typeface="Century Gothic"/>
                <a:cs typeface="Century Gothic"/>
              </a:rPr>
              <a:t> </a:t>
            </a:r>
            <a:r>
              <a:rPr sz="1400" b="1" spc="-5" dirty="0">
                <a:solidFill>
                  <a:schemeClr val="bg1"/>
                </a:solidFill>
                <a:latin typeface="Century Gothic"/>
                <a:cs typeface="Century Gothic"/>
              </a:rPr>
              <a:t>di  vita </a:t>
            </a:r>
            <a:r>
              <a:rPr sz="1400" b="1" spc="-5" dirty="0" err="1">
                <a:solidFill>
                  <a:schemeClr val="bg1"/>
                </a:solidFill>
                <a:latin typeface="Century Gothic"/>
                <a:cs typeface="Century Gothic"/>
              </a:rPr>
              <a:t>attivo</a:t>
            </a:r>
            <a:r>
              <a:rPr sz="1400" b="1" spc="-5" dirty="0">
                <a:solidFill>
                  <a:schemeClr val="bg1"/>
                </a:solidFill>
                <a:latin typeface="Century Gothic"/>
                <a:cs typeface="Century Gothic"/>
              </a:rPr>
              <a:t>, </a:t>
            </a:r>
            <a:r>
              <a:rPr sz="1400" b="1" spc="-5" dirty="0" err="1">
                <a:solidFill>
                  <a:schemeClr val="bg1"/>
                </a:solidFill>
                <a:latin typeface="Century Gothic"/>
                <a:cs typeface="Century Gothic"/>
              </a:rPr>
              <a:t>può</a:t>
            </a:r>
            <a:r>
              <a:rPr sz="1400" b="1" spc="-75" dirty="0">
                <a:solidFill>
                  <a:schemeClr val="bg1"/>
                </a:solidFill>
                <a:latin typeface="Century Gothic"/>
                <a:cs typeface="Century Gothic"/>
              </a:rPr>
              <a:t> </a:t>
            </a:r>
            <a:r>
              <a:rPr sz="1400" b="1" spc="-5" dirty="0" err="1">
                <a:solidFill>
                  <a:schemeClr val="bg1"/>
                </a:solidFill>
                <a:latin typeface="Century Gothic"/>
                <a:cs typeface="Century Gothic"/>
              </a:rPr>
              <a:t>accelerare</a:t>
            </a:r>
            <a:r>
              <a:rPr sz="1400" b="1" spc="-30" dirty="0">
                <a:solidFill>
                  <a:schemeClr val="bg1"/>
                </a:solidFill>
                <a:latin typeface="Century Gothic"/>
                <a:cs typeface="Century Gothic"/>
              </a:rPr>
              <a:t> </a:t>
            </a:r>
            <a:r>
              <a:rPr sz="1400" b="1" dirty="0">
                <a:solidFill>
                  <a:schemeClr val="bg1"/>
                </a:solidFill>
                <a:latin typeface="Century Gothic"/>
                <a:cs typeface="Century Gothic"/>
              </a:rPr>
              <a:t>il  </a:t>
            </a:r>
            <a:r>
              <a:rPr sz="1400" b="1" spc="-5" dirty="0" err="1">
                <a:solidFill>
                  <a:schemeClr val="bg1"/>
                </a:solidFill>
                <a:latin typeface="Century Gothic"/>
                <a:cs typeface="Century Gothic"/>
              </a:rPr>
              <a:t>percorso</a:t>
            </a:r>
            <a:r>
              <a:rPr sz="1400" b="1" spc="-5" dirty="0">
                <a:solidFill>
                  <a:schemeClr val="bg1"/>
                </a:solidFill>
                <a:latin typeface="Century Gothic"/>
                <a:cs typeface="Century Gothic"/>
              </a:rPr>
              <a:t> verso una</a:t>
            </a:r>
            <a:r>
              <a:rPr sz="1400" b="1" spc="-105" dirty="0">
                <a:solidFill>
                  <a:schemeClr val="bg1"/>
                </a:solidFill>
                <a:latin typeface="Century Gothic"/>
                <a:cs typeface="Century Gothic"/>
              </a:rPr>
              <a:t> </a:t>
            </a:r>
            <a:r>
              <a:rPr sz="1400" b="1" dirty="0" err="1">
                <a:solidFill>
                  <a:schemeClr val="bg1"/>
                </a:solidFill>
                <a:latin typeface="Century Gothic"/>
                <a:cs typeface="Century Gothic"/>
              </a:rPr>
              <a:t>ripresa</a:t>
            </a:r>
            <a:r>
              <a:rPr sz="1400" b="1" spc="-20" dirty="0">
                <a:solidFill>
                  <a:schemeClr val="bg1"/>
                </a:solidFill>
                <a:latin typeface="Century Gothic"/>
                <a:cs typeface="Century Gothic"/>
              </a:rPr>
              <a:t> </a:t>
            </a:r>
            <a:r>
              <a:rPr sz="1400" b="1" spc="-5" dirty="0" err="1">
                <a:solidFill>
                  <a:schemeClr val="bg1"/>
                </a:solidFill>
                <a:latin typeface="Century Gothic"/>
                <a:cs typeface="Century Gothic"/>
              </a:rPr>
              <a:t>dei</a:t>
            </a:r>
            <a:r>
              <a:rPr sz="1400" b="1" spc="-5" dirty="0">
                <a:solidFill>
                  <a:schemeClr val="bg1"/>
                </a:solidFill>
                <a:latin typeface="Century Gothic"/>
                <a:cs typeface="Century Gothic"/>
              </a:rPr>
              <a:t>  </a:t>
            </a:r>
            <a:r>
              <a:rPr sz="1400" b="1" dirty="0" err="1">
                <a:solidFill>
                  <a:schemeClr val="bg1"/>
                </a:solidFill>
                <a:latin typeface="Century Gothic"/>
                <a:cs typeface="Century Gothic"/>
              </a:rPr>
              <a:t>ritmi</a:t>
            </a:r>
            <a:r>
              <a:rPr sz="1400" b="1" dirty="0">
                <a:solidFill>
                  <a:schemeClr val="bg1"/>
                </a:solidFill>
                <a:latin typeface="Century Gothic"/>
                <a:cs typeface="Century Gothic"/>
              </a:rPr>
              <a:t> </a:t>
            </a:r>
            <a:r>
              <a:rPr sz="1400" b="1" spc="-5" dirty="0" err="1">
                <a:solidFill>
                  <a:schemeClr val="bg1"/>
                </a:solidFill>
                <a:latin typeface="Century Gothic"/>
                <a:cs typeface="Century Gothic"/>
              </a:rPr>
              <a:t>fisiologici</a:t>
            </a:r>
            <a:r>
              <a:rPr sz="1400" b="1" spc="-10" dirty="0">
                <a:solidFill>
                  <a:schemeClr val="bg1"/>
                </a:solidFill>
                <a:latin typeface="Century Gothic"/>
                <a:cs typeface="Century Gothic"/>
              </a:rPr>
              <a:t> </a:t>
            </a:r>
            <a:br>
              <a:rPr lang="it-IT" sz="1400" b="1" spc="-10" dirty="0">
                <a:solidFill>
                  <a:schemeClr val="bg1"/>
                </a:solidFill>
                <a:latin typeface="Century Gothic"/>
                <a:cs typeface="Century Gothic"/>
              </a:rPr>
            </a:br>
            <a:r>
              <a:rPr sz="1400" b="1" spc="-5" dirty="0">
                <a:solidFill>
                  <a:schemeClr val="bg1"/>
                </a:solidFill>
                <a:latin typeface="Century Gothic"/>
                <a:cs typeface="Century Gothic"/>
              </a:rPr>
              <a:t>del proprio </a:t>
            </a:r>
            <a:r>
              <a:rPr sz="1400" b="1" dirty="0">
                <a:solidFill>
                  <a:schemeClr val="bg1"/>
                </a:solidFill>
                <a:latin typeface="Century Gothic"/>
                <a:cs typeface="Century Gothic"/>
              </a:rPr>
              <a:t> </a:t>
            </a:r>
            <a:r>
              <a:rPr sz="1400" b="1" dirty="0" err="1">
                <a:solidFill>
                  <a:schemeClr val="bg1"/>
                </a:solidFill>
                <a:latin typeface="Century Gothic"/>
                <a:cs typeface="Century Gothic"/>
              </a:rPr>
              <a:t>transito</a:t>
            </a:r>
            <a:r>
              <a:rPr sz="1400" b="1" spc="-114" dirty="0">
                <a:solidFill>
                  <a:schemeClr val="bg1"/>
                </a:solidFill>
                <a:latin typeface="Century Gothic"/>
                <a:cs typeface="Century Gothic"/>
              </a:rPr>
              <a:t> </a:t>
            </a:r>
            <a:r>
              <a:rPr sz="1400" b="1" dirty="0" err="1">
                <a:solidFill>
                  <a:schemeClr val="bg1"/>
                </a:solidFill>
                <a:latin typeface="Century Gothic"/>
                <a:cs typeface="Century Gothic"/>
              </a:rPr>
              <a:t>intestinale</a:t>
            </a:r>
            <a:r>
              <a:rPr sz="1400" b="1" dirty="0">
                <a:solidFill>
                  <a:schemeClr val="bg1"/>
                </a:solidFill>
                <a:latin typeface="Century Gothic"/>
                <a:cs typeface="Century Gothic"/>
              </a:rPr>
              <a:t>.</a:t>
            </a:r>
            <a:endParaRPr sz="1400" dirty="0">
              <a:solidFill>
                <a:schemeClr val="bg1"/>
              </a:solidFill>
              <a:latin typeface="Century Gothic"/>
              <a:cs typeface="Century Gothic"/>
            </a:endParaRPr>
          </a:p>
        </p:txBody>
      </p:sp>
    </p:spTree>
    <p:extLst>
      <p:ext uri="{BB962C8B-B14F-4D97-AF65-F5344CB8AC3E}">
        <p14:creationId xmlns:p14="http://schemas.microsoft.com/office/powerpoint/2010/main" val="1397810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25778" y="1002010"/>
            <a:ext cx="8214359" cy="1428020"/>
          </a:xfrm>
          <a:prstGeom prst="rect">
            <a:avLst/>
          </a:prstGeom>
        </p:spPr>
        <p:txBody>
          <a:bodyPr vert="horz" wrap="square" lIns="0" tIns="47625" rIns="0" bIns="0" rtlCol="0">
            <a:spAutoFit/>
          </a:bodyPr>
          <a:lstStyle/>
          <a:p>
            <a:pPr marL="12700" marR="5080">
              <a:lnSpc>
                <a:spcPts val="2160"/>
              </a:lnSpc>
              <a:spcBef>
                <a:spcPts val="375"/>
              </a:spcBef>
            </a:pPr>
            <a:r>
              <a:rPr sz="1400" b="1" spc="-5" dirty="0" err="1">
                <a:solidFill>
                  <a:schemeClr val="tx2">
                    <a:lumMod val="50000"/>
                  </a:schemeClr>
                </a:solidFill>
                <a:latin typeface="Century Gothic" panose="020B0502020202020204" pitchFamily="34" charset="0"/>
                <a:cs typeface="Arial"/>
              </a:rPr>
              <a:t>Enterogermina</a:t>
            </a:r>
            <a:r>
              <a:rPr sz="1400" b="1" spc="-5" dirty="0">
                <a:solidFill>
                  <a:schemeClr val="tx2">
                    <a:lumMod val="50000"/>
                  </a:schemeClr>
                </a:solidFill>
                <a:latin typeface="Century Gothic" panose="020B0502020202020204" pitchFamily="34" charset="0"/>
                <a:cs typeface="Arial"/>
              </a:rPr>
              <a:t> </a:t>
            </a:r>
            <a:r>
              <a:rPr sz="1400" b="1" spc="-5" dirty="0" err="1">
                <a:solidFill>
                  <a:schemeClr val="tx2">
                    <a:lumMod val="50000"/>
                  </a:schemeClr>
                </a:solidFill>
                <a:latin typeface="Century Gothic" panose="020B0502020202020204" pitchFamily="34" charset="0"/>
                <a:cs typeface="Arial"/>
              </a:rPr>
              <a:t>Intestino</a:t>
            </a:r>
            <a:r>
              <a:rPr sz="1400" b="1" spc="-5" dirty="0">
                <a:solidFill>
                  <a:schemeClr val="tx2">
                    <a:lumMod val="50000"/>
                  </a:schemeClr>
                </a:solidFill>
                <a:latin typeface="Century Gothic" panose="020B0502020202020204" pitchFamily="34" charset="0"/>
                <a:cs typeface="Arial"/>
              </a:rPr>
              <a:t> </a:t>
            </a:r>
            <a:r>
              <a:rPr sz="1400" b="1" spc="-5" dirty="0" err="1">
                <a:solidFill>
                  <a:schemeClr val="tx2">
                    <a:lumMod val="50000"/>
                  </a:schemeClr>
                </a:solidFill>
                <a:latin typeface="Century Gothic" panose="020B0502020202020204" pitchFamily="34" charset="0"/>
                <a:cs typeface="Arial"/>
              </a:rPr>
              <a:t>Pigro</a:t>
            </a:r>
            <a:r>
              <a:rPr sz="1400" b="1" spc="-5" dirty="0">
                <a:solidFill>
                  <a:schemeClr val="tx2">
                    <a:lumMod val="50000"/>
                  </a:schemeClr>
                </a:solidFill>
                <a:latin typeface="Century Gothic" panose="020B0502020202020204" pitchFamily="34" charset="0"/>
                <a:cs typeface="Arial"/>
              </a:rPr>
              <a:t> </a:t>
            </a:r>
            <a:r>
              <a:rPr sz="1400" dirty="0" err="1">
                <a:solidFill>
                  <a:schemeClr val="tx2">
                    <a:lumMod val="50000"/>
                  </a:schemeClr>
                </a:solidFill>
                <a:latin typeface="Century Gothic" panose="020B0502020202020204" pitchFamily="34" charset="0"/>
                <a:cs typeface="Arial"/>
              </a:rPr>
              <a:t>è</a:t>
            </a:r>
            <a:r>
              <a:rPr sz="1400" dirty="0">
                <a:solidFill>
                  <a:schemeClr val="tx2">
                    <a:lumMod val="50000"/>
                  </a:schemeClr>
                </a:solidFill>
                <a:latin typeface="Century Gothic" panose="020B0502020202020204" pitchFamily="34" charset="0"/>
                <a:cs typeface="Arial"/>
              </a:rPr>
              <a:t> un </a:t>
            </a:r>
            <a:r>
              <a:rPr sz="1400" spc="-5" dirty="0" err="1">
                <a:solidFill>
                  <a:schemeClr val="tx2">
                    <a:lumMod val="50000"/>
                  </a:schemeClr>
                </a:solidFill>
                <a:latin typeface="Century Gothic" panose="020B0502020202020204" pitchFamily="34" charset="0"/>
                <a:cs typeface="Arial"/>
              </a:rPr>
              <a:t>integratore</a:t>
            </a:r>
            <a:r>
              <a:rPr sz="1400" spc="-5" dirty="0">
                <a:solidFill>
                  <a:schemeClr val="tx2">
                    <a:lumMod val="50000"/>
                  </a:schemeClr>
                </a:solidFill>
                <a:latin typeface="Century Gothic" panose="020B0502020202020204" pitchFamily="34" charset="0"/>
                <a:cs typeface="Arial"/>
              </a:rPr>
              <a:t> </a:t>
            </a:r>
            <a:r>
              <a:rPr sz="1400" spc="-5" dirty="0" err="1">
                <a:solidFill>
                  <a:schemeClr val="tx2">
                    <a:lumMod val="50000"/>
                  </a:schemeClr>
                </a:solidFill>
                <a:latin typeface="Century Gothic" panose="020B0502020202020204" pitchFamily="34" charset="0"/>
                <a:cs typeface="Arial"/>
              </a:rPr>
              <a:t>alimentare</a:t>
            </a:r>
            <a:r>
              <a:rPr sz="1400" spc="-5" dirty="0">
                <a:solidFill>
                  <a:schemeClr val="tx2">
                    <a:lumMod val="50000"/>
                  </a:schemeClr>
                </a:solidFill>
                <a:latin typeface="Century Gothic" panose="020B0502020202020204" pitchFamily="34" charset="0"/>
                <a:cs typeface="Arial"/>
              </a:rPr>
              <a:t> </a:t>
            </a:r>
            <a:br>
              <a:rPr lang="it-IT" sz="1400" spc="-5" dirty="0">
                <a:solidFill>
                  <a:schemeClr val="tx2">
                    <a:lumMod val="50000"/>
                  </a:schemeClr>
                </a:solidFill>
                <a:latin typeface="Century Gothic" panose="020B0502020202020204" pitchFamily="34" charset="0"/>
                <a:cs typeface="Arial"/>
              </a:rPr>
            </a:br>
            <a:r>
              <a:rPr sz="1400" dirty="0">
                <a:solidFill>
                  <a:schemeClr val="tx2">
                    <a:lumMod val="50000"/>
                  </a:schemeClr>
                </a:solidFill>
                <a:latin typeface="Century Gothic" panose="020B0502020202020204" pitchFamily="34" charset="0"/>
                <a:cs typeface="Arial"/>
              </a:rPr>
              <a:t>a </a:t>
            </a:r>
            <a:r>
              <a:rPr sz="1400" spc="-5" dirty="0">
                <a:solidFill>
                  <a:schemeClr val="tx2">
                    <a:lumMod val="50000"/>
                  </a:schemeClr>
                </a:solidFill>
                <a:latin typeface="Century Gothic" panose="020B0502020202020204" pitchFamily="34" charset="0"/>
                <a:cs typeface="Arial"/>
              </a:rPr>
              <a:t>base </a:t>
            </a:r>
            <a:r>
              <a:rPr sz="1400" dirty="0">
                <a:solidFill>
                  <a:schemeClr val="tx2">
                    <a:lumMod val="50000"/>
                  </a:schemeClr>
                </a:solidFill>
                <a:latin typeface="Century Gothic" panose="020B0502020202020204" pitchFamily="34" charset="0"/>
                <a:cs typeface="Arial"/>
              </a:rPr>
              <a:t>di  </a:t>
            </a:r>
            <a:r>
              <a:rPr sz="1400" dirty="0" err="1">
                <a:solidFill>
                  <a:schemeClr val="tx2">
                    <a:lumMod val="50000"/>
                  </a:schemeClr>
                </a:solidFill>
                <a:latin typeface="Century Gothic" panose="020B0502020202020204" pitchFamily="34" charset="0"/>
                <a:cs typeface="Arial"/>
              </a:rPr>
              <a:t>probiotici</a:t>
            </a:r>
            <a:r>
              <a:rPr sz="1400" dirty="0">
                <a:solidFill>
                  <a:schemeClr val="tx2">
                    <a:lumMod val="50000"/>
                  </a:schemeClr>
                </a:solidFill>
                <a:latin typeface="Century Gothic" panose="020B0502020202020204" pitchFamily="34" charset="0"/>
                <a:cs typeface="Arial"/>
              </a:rPr>
              <a:t>, </a:t>
            </a:r>
            <a:r>
              <a:rPr sz="1400" spc="-5" dirty="0" err="1">
                <a:solidFill>
                  <a:schemeClr val="tx2">
                    <a:lumMod val="50000"/>
                  </a:schemeClr>
                </a:solidFill>
                <a:latin typeface="Century Gothic" panose="020B0502020202020204" pitchFamily="34" charset="0"/>
                <a:cs typeface="Arial"/>
              </a:rPr>
              <a:t>estratti</a:t>
            </a:r>
            <a:r>
              <a:rPr sz="1400" spc="-5" dirty="0">
                <a:solidFill>
                  <a:schemeClr val="tx2">
                    <a:lumMod val="50000"/>
                  </a:schemeClr>
                </a:solidFill>
                <a:latin typeface="Century Gothic" panose="020B0502020202020204" pitchFamily="34" charset="0"/>
                <a:cs typeface="Arial"/>
              </a:rPr>
              <a:t> </a:t>
            </a:r>
            <a:r>
              <a:rPr sz="1400" spc="-5" dirty="0" err="1">
                <a:solidFill>
                  <a:schemeClr val="tx2">
                    <a:lumMod val="50000"/>
                  </a:schemeClr>
                </a:solidFill>
                <a:latin typeface="Century Gothic" panose="020B0502020202020204" pitchFamily="34" charset="0"/>
                <a:cs typeface="Arial"/>
              </a:rPr>
              <a:t>vegetali</a:t>
            </a:r>
            <a:r>
              <a:rPr sz="1400" spc="-5" dirty="0">
                <a:solidFill>
                  <a:schemeClr val="tx2">
                    <a:lumMod val="50000"/>
                  </a:schemeClr>
                </a:solidFill>
                <a:latin typeface="Century Gothic" panose="020B0502020202020204" pitchFamily="34" charset="0"/>
                <a:cs typeface="Arial"/>
              </a:rPr>
              <a:t> </a:t>
            </a:r>
            <a:r>
              <a:rPr sz="1400" dirty="0">
                <a:solidFill>
                  <a:schemeClr val="tx2">
                    <a:lumMod val="50000"/>
                  </a:schemeClr>
                </a:solidFill>
                <a:latin typeface="Century Gothic" panose="020B0502020202020204" pitchFamily="34" charset="0"/>
                <a:cs typeface="Arial"/>
              </a:rPr>
              <a:t>e </a:t>
            </a:r>
            <a:r>
              <a:rPr sz="1400" dirty="0" err="1">
                <a:solidFill>
                  <a:schemeClr val="tx2">
                    <a:lumMod val="50000"/>
                  </a:schemeClr>
                </a:solidFill>
                <a:latin typeface="Century Gothic" panose="020B0502020202020204" pitchFamily="34" charset="0"/>
                <a:cs typeface="Arial"/>
              </a:rPr>
              <a:t>prebiotici</a:t>
            </a:r>
            <a:r>
              <a:rPr sz="1400" dirty="0">
                <a:solidFill>
                  <a:schemeClr val="tx2">
                    <a:lumMod val="50000"/>
                  </a:schemeClr>
                </a:solidFill>
                <a:latin typeface="Century Gothic" panose="020B0502020202020204" pitchFamily="34" charset="0"/>
                <a:cs typeface="Arial"/>
              </a:rPr>
              <a:t> (FOS), </a:t>
            </a:r>
            <a:br>
              <a:rPr lang="it-IT" sz="1400" dirty="0">
                <a:solidFill>
                  <a:schemeClr val="tx2">
                    <a:lumMod val="50000"/>
                  </a:schemeClr>
                </a:solidFill>
                <a:latin typeface="Century Gothic" panose="020B0502020202020204" pitchFamily="34" charset="0"/>
                <a:cs typeface="Arial"/>
              </a:rPr>
            </a:br>
            <a:r>
              <a:rPr sz="1400" dirty="0">
                <a:solidFill>
                  <a:schemeClr val="tx2">
                    <a:lumMod val="50000"/>
                  </a:schemeClr>
                </a:solidFill>
                <a:latin typeface="Century Gothic" panose="020B0502020202020204" pitchFamily="34" charset="0"/>
                <a:cs typeface="Arial"/>
              </a:rPr>
              <a:t>con </a:t>
            </a:r>
            <a:r>
              <a:rPr sz="1400" spc="-5" dirty="0" err="1">
                <a:solidFill>
                  <a:schemeClr val="tx2">
                    <a:lumMod val="50000"/>
                  </a:schemeClr>
                </a:solidFill>
                <a:latin typeface="Century Gothic" panose="020B0502020202020204" pitchFamily="34" charset="0"/>
                <a:cs typeface="Arial"/>
              </a:rPr>
              <a:t>edulcoranti</a:t>
            </a:r>
            <a:r>
              <a:rPr sz="1400" spc="-5" dirty="0">
                <a:solidFill>
                  <a:schemeClr val="tx2">
                    <a:lumMod val="50000"/>
                  </a:schemeClr>
                </a:solidFill>
                <a:latin typeface="Century Gothic" panose="020B0502020202020204" pitchFamily="34" charset="0"/>
                <a:cs typeface="Arial"/>
              </a:rPr>
              <a:t>, </a:t>
            </a:r>
            <a:r>
              <a:rPr sz="1400" dirty="0" err="1">
                <a:solidFill>
                  <a:schemeClr val="tx2">
                    <a:lumMod val="50000"/>
                  </a:schemeClr>
                </a:solidFill>
                <a:latin typeface="Century Gothic" panose="020B0502020202020204" pitchFamily="34" charset="0"/>
                <a:cs typeface="Arial"/>
              </a:rPr>
              <a:t>che</a:t>
            </a:r>
            <a:r>
              <a:rPr sz="1400" dirty="0">
                <a:solidFill>
                  <a:schemeClr val="tx2">
                    <a:lumMod val="50000"/>
                  </a:schemeClr>
                </a:solidFill>
                <a:latin typeface="Century Gothic" panose="020B0502020202020204" pitchFamily="34" charset="0"/>
                <a:cs typeface="Arial"/>
              </a:rPr>
              <a:t> </a:t>
            </a:r>
            <a:r>
              <a:rPr sz="1400" dirty="0" err="1">
                <a:solidFill>
                  <a:schemeClr val="tx2">
                    <a:lumMod val="50000"/>
                  </a:schemeClr>
                </a:solidFill>
                <a:latin typeface="Century Gothic" panose="020B0502020202020204" pitchFamily="34" charset="0"/>
                <a:cs typeface="Arial"/>
              </a:rPr>
              <a:t>svolge</a:t>
            </a:r>
            <a:r>
              <a:rPr sz="1400" dirty="0">
                <a:solidFill>
                  <a:schemeClr val="tx2">
                    <a:lumMod val="50000"/>
                  </a:schemeClr>
                </a:solidFill>
                <a:latin typeface="Century Gothic" panose="020B0502020202020204" pitchFamily="34" charset="0"/>
                <a:cs typeface="Arial"/>
              </a:rPr>
              <a:t>  </a:t>
            </a:r>
            <a:r>
              <a:rPr sz="1400" spc="-5" dirty="0" err="1">
                <a:solidFill>
                  <a:schemeClr val="tx2">
                    <a:lumMod val="50000"/>
                  </a:schemeClr>
                </a:solidFill>
                <a:latin typeface="Century Gothic" panose="020B0502020202020204" pitchFamily="34" charset="0"/>
                <a:cs typeface="Arial"/>
              </a:rPr>
              <a:t>un’azione</a:t>
            </a:r>
            <a:r>
              <a:rPr sz="1400" spc="-5" dirty="0">
                <a:solidFill>
                  <a:schemeClr val="tx2">
                    <a:lumMod val="50000"/>
                  </a:schemeClr>
                </a:solidFill>
                <a:latin typeface="Century Gothic" panose="020B0502020202020204" pitchFamily="34" charset="0"/>
                <a:cs typeface="Arial"/>
              </a:rPr>
              <a:t> </a:t>
            </a:r>
            <a:r>
              <a:rPr sz="1400" dirty="0" err="1">
                <a:solidFill>
                  <a:schemeClr val="tx2">
                    <a:lumMod val="50000"/>
                  </a:schemeClr>
                </a:solidFill>
                <a:latin typeface="Century Gothic" panose="020B0502020202020204" pitchFamily="34" charset="0"/>
                <a:cs typeface="Arial"/>
              </a:rPr>
              <a:t>benefica</a:t>
            </a:r>
            <a:r>
              <a:rPr sz="1400" dirty="0">
                <a:solidFill>
                  <a:schemeClr val="tx2">
                    <a:lumMod val="50000"/>
                  </a:schemeClr>
                </a:solidFill>
                <a:latin typeface="Century Gothic" panose="020B0502020202020204" pitchFamily="34" charset="0"/>
                <a:cs typeface="Arial"/>
              </a:rPr>
              <a:t> </a:t>
            </a:r>
            <a:r>
              <a:rPr sz="1400" spc="-5" dirty="0" err="1">
                <a:solidFill>
                  <a:schemeClr val="tx2">
                    <a:lumMod val="50000"/>
                  </a:schemeClr>
                </a:solidFill>
                <a:latin typeface="Century Gothic" panose="020B0502020202020204" pitchFamily="34" charset="0"/>
                <a:cs typeface="Arial"/>
              </a:rPr>
              <a:t>sull’intestino</a:t>
            </a:r>
            <a:r>
              <a:rPr sz="1400" spc="-5" dirty="0">
                <a:solidFill>
                  <a:schemeClr val="tx2">
                    <a:lumMod val="50000"/>
                  </a:schemeClr>
                </a:solidFill>
                <a:latin typeface="Century Gothic" panose="020B0502020202020204" pitchFamily="34" charset="0"/>
                <a:cs typeface="Arial"/>
              </a:rPr>
              <a:t>:</a:t>
            </a:r>
            <a:br>
              <a:rPr lang="it-IT" sz="1400" spc="-5" dirty="0">
                <a:solidFill>
                  <a:schemeClr val="tx2">
                    <a:lumMod val="50000"/>
                  </a:schemeClr>
                </a:solidFill>
                <a:latin typeface="Century Gothic" panose="020B0502020202020204" pitchFamily="34" charset="0"/>
                <a:cs typeface="Arial"/>
              </a:rPr>
            </a:br>
            <a:r>
              <a:rPr sz="1400" dirty="0" err="1">
                <a:solidFill>
                  <a:schemeClr val="tx2">
                    <a:lumMod val="50000"/>
                  </a:schemeClr>
                </a:solidFill>
                <a:latin typeface="Century Gothic" panose="020B0502020202020204" pitchFamily="34" charset="0"/>
                <a:cs typeface="Arial"/>
              </a:rPr>
              <a:t>i</a:t>
            </a:r>
            <a:r>
              <a:rPr sz="1400" dirty="0">
                <a:solidFill>
                  <a:schemeClr val="tx2">
                    <a:lumMod val="50000"/>
                  </a:schemeClr>
                </a:solidFill>
                <a:latin typeface="Century Gothic" panose="020B0502020202020204" pitchFamily="34" charset="0"/>
                <a:cs typeface="Arial"/>
              </a:rPr>
              <a:t> </a:t>
            </a:r>
            <a:r>
              <a:rPr sz="1400" dirty="0" err="1">
                <a:solidFill>
                  <a:schemeClr val="tx2">
                    <a:lumMod val="50000"/>
                  </a:schemeClr>
                </a:solidFill>
                <a:latin typeface="Century Gothic" panose="020B0502020202020204" pitchFamily="34" charset="0"/>
                <a:cs typeface="Arial"/>
              </a:rPr>
              <a:t>probiotici</a:t>
            </a:r>
            <a:r>
              <a:rPr sz="1400" dirty="0">
                <a:solidFill>
                  <a:schemeClr val="tx2">
                    <a:lumMod val="50000"/>
                  </a:schemeClr>
                </a:solidFill>
                <a:latin typeface="Century Gothic" panose="020B0502020202020204" pitchFamily="34" charset="0"/>
                <a:cs typeface="Arial"/>
              </a:rPr>
              <a:t> </a:t>
            </a:r>
            <a:r>
              <a:rPr sz="1400" dirty="0" err="1">
                <a:solidFill>
                  <a:schemeClr val="tx2">
                    <a:lumMod val="50000"/>
                  </a:schemeClr>
                </a:solidFill>
                <a:latin typeface="Century Gothic" panose="020B0502020202020204" pitchFamily="34" charset="0"/>
                <a:cs typeface="Arial"/>
              </a:rPr>
              <a:t>riequilibrano</a:t>
            </a:r>
            <a:r>
              <a:rPr sz="1400" dirty="0">
                <a:solidFill>
                  <a:schemeClr val="tx2">
                    <a:lumMod val="50000"/>
                  </a:schemeClr>
                </a:solidFill>
                <a:latin typeface="Century Gothic" panose="020B0502020202020204" pitchFamily="34" charset="0"/>
                <a:cs typeface="Arial"/>
              </a:rPr>
              <a:t> </a:t>
            </a:r>
            <a:r>
              <a:rPr sz="1400" spc="-5" dirty="0">
                <a:solidFill>
                  <a:schemeClr val="tx2">
                    <a:lumMod val="50000"/>
                  </a:schemeClr>
                </a:solidFill>
                <a:latin typeface="Century Gothic" panose="020B0502020202020204" pitchFamily="34" charset="0"/>
                <a:cs typeface="Arial"/>
              </a:rPr>
              <a:t>la </a:t>
            </a:r>
            <a:r>
              <a:rPr sz="1400" dirty="0">
                <a:solidFill>
                  <a:schemeClr val="tx2">
                    <a:lumMod val="50000"/>
                  </a:schemeClr>
                </a:solidFill>
                <a:latin typeface="Century Gothic" panose="020B0502020202020204" pitchFamily="34" charset="0"/>
                <a:cs typeface="Arial"/>
              </a:rPr>
              <a:t>flora  </a:t>
            </a:r>
            <a:r>
              <a:rPr sz="1400" dirty="0" err="1">
                <a:solidFill>
                  <a:schemeClr val="tx2">
                    <a:lumMod val="50000"/>
                  </a:schemeClr>
                </a:solidFill>
                <a:latin typeface="Century Gothic" panose="020B0502020202020204" pitchFamily="34" charset="0"/>
                <a:cs typeface="Arial"/>
              </a:rPr>
              <a:t>intestinale</a:t>
            </a:r>
            <a:r>
              <a:rPr sz="1400" dirty="0">
                <a:solidFill>
                  <a:schemeClr val="tx2">
                    <a:lumMod val="50000"/>
                  </a:schemeClr>
                </a:solidFill>
                <a:latin typeface="Century Gothic" panose="020B0502020202020204" pitchFamily="34" charset="0"/>
                <a:cs typeface="Arial"/>
              </a:rPr>
              <a:t> e </a:t>
            </a:r>
            <a:r>
              <a:rPr sz="1400" dirty="0" err="1">
                <a:solidFill>
                  <a:schemeClr val="tx2">
                    <a:lumMod val="50000"/>
                  </a:schemeClr>
                </a:solidFill>
                <a:latin typeface="Century Gothic" panose="020B0502020202020204" pitchFamily="34" charset="0"/>
                <a:cs typeface="Arial"/>
              </a:rPr>
              <a:t>gli</a:t>
            </a:r>
            <a:r>
              <a:rPr sz="1400" dirty="0">
                <a:solidFill>
                  <a:schemeClr val="tx2">
                    <a:lumMod val="50000"/>
                  </a:schemeClr>
                </a:solidFill>
                <a:latin typeface="Century Gothic" panose="020B0502020202020204" pitchFamily="34" charset="0"/>
                <a:cs typeface="Arial"/>
              </a:rPr>
              <a:t> </a:t>
            </a:r>
            <a:r>
              <a:rPr sz="1400" spc="-5" dirty="0" err="1">
                <a:solidFill>
                  <a:schemeClr val="tx2">
                    <a:lumMod val="50000"/>
                  </a:schemeClr>
                </a:solidFill>
                <a:latin typeface="Century Gothic" panose="020B0502020202020204" pitchFamily="34" charset="0"/>
                <a:cs typeface="Arial"/>
              </a:rPr>
              <a:t>estratti</a:t>
            </a:r>
            <a:r>
              <a:rPr sz="1400" spc="-5" dirty="0">
                <a:solidFill>
                  <a:schemeClr val="tx2">
                    <a:lumMod val="50000"/>
                  </a:schemeClr>
                </a:solidFill>
                <a:latin typeface="Century Gothic" panose="020B0502020202020204" pitchFamily="34" charset="0"/>
                <a:cs typeface="Arial"/>
              </a:rPr>
              <a:t> </a:t>
            </a:r>
            <a:r>
              <a:rPr sz="1400" dirty="0" err="1">
                <a:solidFill>
                  <a:schemeClr val="tx2">
                    <a:lumMod val="50000"/>
                  </a:schemeClr>
                </a:solidFill>
                <a:latin typeface="Century Gothic" panose="020B0502020202020204" pitchFamily="34" charset="0"/>
                <a:cs typeface="Arial"/>
              </a:rPr>
              <a:t>vegetali</a:t>
            </a:r>
            <a:r>
              <a:rPr sz="1400" dirty="0">
                <a:solidFill>
                  <a:schemeClr val="tx2">
                    <a:lumMod val="50000"/>
                  </a:schemeClr>
                </a:solidFill>
                <a:latin typeface="Century Gothic" panose="020B0502020202020204" pitchFamily="34" charset="0"/>
                <a:cs typeface="Arial"/>
              </a:rPr>
              <a:t> </a:t>
            </a:r>
            <a:br>
              <a:rPr lang="it-IT" sz="1400" dirty="0">
                <a:solidFill>
                  <a:schemeClr val="tx2">
                    <a:lumMod val="50000"/>
                  </a:schemeClr>
                </a:solidFill>
                <a:latin typeface="Century Gothic" panose="020B0502020202020204" pitchFamily="34" charset="0"/>
                <a:cs typeface="Arial"/>
              </a:rPr>
            </a:br>
            <a:r>
              <a:rPr sz="1400" spc="-5" dirty="0" err="1">
                <a:solidFill>
                  <a:schemeClr val="tx2">
                    <a:lumMod val="50000"/>
                  </a:schemeClr>
                </a:solidFill>
                <a:latin typeface="Century Gothic" panose="020B0502020202020204" pitchFamily="34" charset="0"/>
                <a:cs typeface="Arial"/>
              </a:rPr>
              <a:t>favoriscono</a:t>
            </a:r>
            <a:r>
              <a:rPr sz="1400" spc="-5" dirty="0">
                <a:solidFill>
                  <a:schemeClr val="tx2">
                    <a:lumMod val="50000"/>
                  </a:schemeClr>
                </a:solidFill>
                <a:latin typeface="Century Gothic" panose="020B0502020202020204" pitchFamily="34" charset="0"/>
                <a:cs typeface="Arial"/>
              </a:rPr>
              <a:t> la </a:t>
            </a:r>
            <a:r>
              <a:rPr sz="1400" dirty="0" err="1">
                <a:solidFill>
                  <a:schemeClr val="tx2">
                    <a:lumMod val="50000"/>
                  </a:schemeClr>
                </a:solidFill>
                <a:latin typeface="Century Gothic" panose="020B0502020202020204" pitchFamily="34" charset="0"/>
                <a:cs typeface="Arial"/>
              </a:rPr>
              <a:t>regolarità</a:t>
            </a:r>
            <a:r>
              <a:rPr sz="1400" dirty="0">
                <a:solidFill>
                  <a:schemeClr val="tx2">
                    <a:lumMod val="50000"/>
                  </a:schemeClr>
                </a:solidFill>
                <a:latin typeface="Century Gothic" panose="020B0502020202020204" pitchFamily="34" charset="0"/>
                <a:cs typeface="Arial"/>
              </a:rPr>
              <a:t> del </a:t>
            </a:r>
            <a:r>
              <a:rPr sz="1400" spc="-5" dirty="0" err="1">
                <a:solidFill>
                  <a:schemeClr val="tx2">
                    <a:lumMod val="50000"/>
                  </a:schemeClr>
                </a:solidFill>
                <a:latin typeface="Century Gothic" panose="020B0502020202020204" pitchFamily="34" charset="0"/>
                <a:cs typeface="Arial"/>
              </a:rPr>
              <a:t>transito</a:t>
            </a:r>
            <a:r>
              <a:rPr sz="1400" spc="-5" dirty="0">
                <a:solidFill>
                  <a:schemeClr val="tx2">
                    <a:lumMod val="50000"/>
                  </a:schemeClr>
                </a:solidFill>
                <a:latin typeface="Century Gothic" panose="020B0502020202020204" pitchFamily="34" charset="0"/>
                <a:cs typeface="Arial"/>
              </a:rPr>
              <a:t>  </a:t>
            </a:r>
            <a:r>
              <a:rPr sz="1400" dirty="0" err="1">
                <a:solidFill>
                  <a:schemeClr val="tx2">
                    <a:lumMod val="50000"/>
                  </a:schemeClr>
                </a:solidFill>
                <a:latin typeface="Century Gothic" panose="020B0502020202020204" pitchFamily="34" charset="0"/>
                <a:cs typeface="Arial"/>
              </a:rPr>
              <a:t>intestinale</a:t>
            </a:r>
            <a:r>
              <a:rPr sz="1400" dirty="0">
                <a:solidFill>
                  <a:schemeClr val="tx2">
                    <a:lumMod val="50000"/>
                  </a:schemeClr>
                </a:solidFill>
                <a:latin typeface="Century Gothic" panose="020B0502020202020204" pitchFamily="34" charset="0"/>
                <a:cs typeface="Arial"/>
              </a:rPr>
              <a:t>.</a:t>
            </a:r>
          </a:p>
        </p:txBody>
      </p:sp>
      <p:sp>
        <p:nvSpPr>
          <p:cNvPr id="21" name="Rettangolo con angoli arrotondati sullo stesso lato 20">
            <a:extLst>
              <a:ext uri="{FF2B5EF4-FFF2-40B4-BE49-F238E27FC236}">
                <a16:creationId xmlns:a16="http://schemas.microsoft.com/office/drawing/2014/main" id="{ACBA8D28-70ED-6E43-9BB4-C18A8BDF5206}"/>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7" name="Picture 3">
            <a:extLst>
              <a:ext uri="{FF2B5EF4-FFF2-40B4-BE49-F238E27FC236}">
                <a16:creationId xmlns:a16="http://schemas.microsoft.com/office/drawing/2014/main" id="{A7AE760B-9463-C547-A554-AA04A35AA1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10505" y="192022"/>
            <a:ext cx="2282904" cy="647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Rettangolo 27">
            <a:extLst>
              <a:ext uri="{FF2B5EF4-FFF2-40B4-BE49-F238E27FC236}">
                <a16:creationId xmlns:a16="http://schemas.microsoft.com/office/drawing/2014/main" id="{D196BB99-5246-4A49-BDA1-A686491E524D}"/>
              </a:ext>
            </a:extLst>
          </p:cNvPr>
          <p:cNvSpPr/>
          <p:nvPr/>
        </p:nvSpPr>
        <p:spPr>
          <a:xfrm>
            <a:off x="0" y="2722484"/>
            <a:ext cx="9144000" cy="1556388"/>
          </a:xfrm>
          <a:prstGeom prst="rect">
            <a:avLst/>
          </a:prstGeom>
          <a:solidFill>
            <a:srgbClr val="19A883">
              <a:alpha val="202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9" name="object 15">
            <a:extLst>
              <a:ext uri="{FF2B5EF4-FFF2-40B4-BE49-F238E27FC236}">
                <a16:creationId xmlns:a16="http://schemas.microsoft.com/office/drawing/2014/main" id="{A739D4C8-8C1B-844D-A11C-3A553D47EB92}"/>
              </a:ext>
            </a:extLst>
          </p:cNvPr>
          <p:cNvSpPr/>
          <p:nvPr/>
        </p:nvSpPr>
        <p:spPr>
          <a:xfrm>
            <a:off x="1439213" y="3116903"/>
            <a:ext cx="2084846" cy="984775"/>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30" name="object 17">
            <a:extLst>
              <a:ext uri="{FF2B5EF4-FFF2-40B4-BE49-F238E27FC236}">
                <a16:creationId xmlns:a16="http://schemas.microsoft.com/office/drawing/2014/main" id="{0E65C43A-A9F4-4844-B59F-C79D629132C3}"/>
              </a:ext>
            </a:extLst>
          </p:cNvPr>
          <p:cNvSpPr/>
          <p:nvPr/>
        </p:nvSpPr>
        <p:spPr>
          <a:xfrm>
            <a:off x="5668671" y="3116903"/>
            <a:ext cx="2093280" cy="978977"/>
          </a:xfrm>
          <a:prstGeom prst="rect">
            <a:avLst/>
          </a:prstGeom>
          <a:blipFill>
            <a:blip r:embed="rId4" cstate="print"/>
            <a:stretch>
              <a:fillRect t="-592"/>
            </a:stretch>
          </a:blipFill>
        </p:spPr>
        <p:txBody>
          <a:bodyPr wrap="square" lIns="0" tIns="0" rIns="0" bIns="0" rtlCol="0"/>
          <a:lstStyle/>
          <a:p>
            <a:endParaRPr>
              <a:solidFill>
                <a:prstClr val="black"/>
              </a:solidFill>
            </a:endParaRPr>
          </a:p>
        </p:txBody>
      </p:sp>
      <p:sp>
        <p:nvSpPr>
          <p:cNvPr id="31" name="Rettangolo 30">
            <a:extLst>
              <a:ext uri="{FF2B5EF4-FFF2-40B4-BE49-F238E27FC236}">
                <a16:creationId xmlns:a16="http://schemas.microsoft.com/office/drawing/2014/main" id="{18B5681B-2D0C-184E-99DF-303D005B5210}"/>
              </a:ext>
            </a:extLst>
          </p:cNvPr>
          <p:cNvSpPr/>
          <p:nvPr/>
        </p:nvSpPr>
        <p:spPr>
          <a:xfrm>
            <a:off x="-1" y="2744727"/>
            <a:ext cx="9144000" cy="338554"/>
          </a:xfrm>
          <a:prstGeom prst="rect">
            <a:avLst/>
          </a:prstGeom>
        </p:spPr>
        <p:txBody>
          <a:bodyPr wrap="square">
            <a:spAutoFit/>
          </a:bodyPr>
          <a:lstStyle/>
          <a:p>
            <a:pPr algn="ctr">
              <a:spcBef>
                <a:spcPts val="100"/>
              </a:spcBef>
            </a:pPr>
            <a:r>
              <a:rPr lang="it-IT" sz="1600" b="1" dirty="0">
                <a:solidFill>
                  <a:srgbClr val="19A883"/>
                </a:solidFill>
                <a:latin typeface="Century Gothic" panose="020B0502020202020204" pitchFamily="34" charset="0"/>
              </a:rPr>
              <a:t>Per la regolarità del transito intestinale</a:t>
            </a:r>
          </a:p>
        </p:txBody>
      </p:sp>
      <p:sp>
        <p:nvSpPr>
          <p:cNvPr id="32" name="Rettangolo 31">
            <a:extLst>
              <a:ext uri="{FF2B5EF4-FFF2-40B4-BE49-F238E27FC236}">
                <a16:creationId xmlns:a16="http://schemas.microsoft.com/office/drawing/2014/main" id="{AAFE3DC9-3DA6-3848-9E1C-669F98232D65}"/>
              </a:ext>
            </a:extLst>
          </p:cNvPr>
          <p:cNvSpPr/>
          <p:nvPr/>
        </p:nvSpPr>
        <p:spPr>
          <a:xfrm>
            <a:off x="1439213" y="4133366"/>
            <a:ext cx="2084846" cy="294617"/>
          </a:xfrm>
          <a:prstGeom prst="rect">
            <a:avLst/>
          </a:prstGeom>
          <a:solidFill>
            <a:srgbClr val="19A8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3" name="Rettangolo 32">
            <a:extLst>
              <a:ext uri="{FF2B5EF4-FFF2-40B4-BE49-F238E27FC236}">
                <a16:creationId xmlns:a16="http://schemas.microsoft.com/office/drawing/2014/main" id="{31A9B3A9-011D-FA4B-864E-76F804B28DDC}"/>
              </a:ext>
            </a:extLst>
          </p:cNvPr>
          <p:cNvSpPr/>
          <p:nvPr/>
        </p:nvSpPr>
        <p:spPr>
          <a:xfrm>
            <a:off x="1878908" y="4124244"/>
            <a:ext cx="1205458" cy="292388"/>
          </a:xfrm>
          <a:prstGeom prst="rect">
            <a:avLst/>
          </a:prstGeom>
        </p:spPr>
        <p:txBody>
          <a:bodyPr wrap="none">
            <a:spAutoFit/>
          </a:bodyPr>
          <a:lstStyle/>
          <a:p>
            <a:pPr marL="12700" marR="5080" indent="5715" algn="ctr">
              <a:spcBef>
                <a:spcPts val="100"/>
              </a:spcBef>
            </a:pPr>
            <a:r>
              <a:rPr lang="it-IT" sz="1300" b="1" dirty="0">
                <a:solidFill>
                  <a:schemeClr val="bg1"/>
                </a:solidFill>
                <a:latin typeface="Century Gothic" panose="020B0502020202020204" pitchFamily="34" charset="0"/>
                <a:cs typeface="Franklin Gothic Demi"/>
              </a:rPr>
              <a:t>PROBIOTICO</a:t>
            </a:r>
          </a:p>
        </p:txBody>
      </p:sp>
      <p:sp>
        <p:nvSpPr>
          <p:cNvPr id="34" name="Rettangolo 33">
            <a:extLst>
              <a:ext uri="{FF2B5EF4-FFF2-40B4-BE49-F238E27FC236}">
                <a16:creationId xmlns:a16="http://schemas.microsoft.com/office/drawing/2014/main" id="{A441EFFA-4D25-D341-A5BF-B29142AAB666}"/>
              </a:ext>
            </a:extLst>
          </p:cNvPr>
          <p:cNvSpPr/>
          <p:nvPr/>
        </p:nvSpPr>
        <p:spPr>
          <a:xfrm>
            <a:off x="3555228" y="4133366"/>
            <a:ext cx="2084846" cy="294617"/>
          </a:xfrm>
          <a:prstGeom prst="rect">
            <a:avLst/>
          </a:prstGeom>
          <a:solidFill>
            <a:srgbClr val="19A8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5" name="Rettangolo 34">
            <a:extLst>
              <a:ext uri="{FF2B5EF4-FFF2-40B4-BE49-F238E27FC236}">
                <a16:creationId xmlns:a16="http://schemas.microsoft.com/office/drawing/2014/main" id="{92DC442E-C2C6-1641-A908-E2DAB67D5C9C}"/>
              </a:ext>
            </a:extLst>
          </p:cNvPr>
          <p:cNvSpPr/>
          <p:nvPr/>
        </p:nvSpPr>
        <p:spPr>
          <a:xfrm>
            <a:off x="4021376" y="4124244"/>
            <a:ext cx="1152560" cy="292388"/>
          </a:xfrm>
          <a:prstGeom prst="rect">
            <a:avLst/>
          </a:prstGeom>
        </p:spPr>
        <p:txBody>
          <a:bodyPr wrap="none">
            <a:spAutoFit/>
          </a:bodyPr>
          <a:lstStyle/>
          <a:p>
            <a:pPr marL="12700" marR="5080" indent="5715" algn="ctr">
              <a:spcBef>
                <a:spcPts val="100"/>
              </a:spcBef>
            </a:pPr>
            <a:r>
              <a:rPr lang="it-IT" sz="1300" b="1" dirty="0">
                <a:solidFill>
                  <a:schemeClr val="bg1"/>
                </a:solidFill>
                <a:latin typeface="Century Gothic" panose="020B0502020202020204" pitchFamily="34" charset="0"/>
                <a:cs typeface="Franklin Gothic Demi"/>
              </a:rPr>
              <a:t>PREBIOTICO</a:t>
            </a:r>
          </a:p>
        </p:txBody>
      </p:sp>
      <p:sp>
        <p:nvSpPr>
          <p:cNvPr id="36" name="Rettangolo 35">
            <a:extLst>
              <a:ext uri="{FF2B5EF4-FFF2-40B4-BE49-F238E27FC236}">
                <a16:creationId xmlns:a16="http://schemas.microsoft.com/office/drawing/2014/main" id="{E75CA9AE-DCE0-8449-9462-4523A322FA7D}"/>
              </a:ext>
            </a:extLst>
          </p:cNvPr>
          <p:cNvSpPr/>
          <p:nvPr/>
        </p:nvSpPr>
        <p:spPr>
          <a:xfrm>
            <a:off x="5677105" y="4133366"/>
            <a:ext cx="2084846" cy="294617"/>
          </a:xfrm>
          <a:prstGeom prst="rect">
            <a:avLst/>
          </a:prstGeom>
          <a:solidFill>
            <a:srgbClr val="19A8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7" name="Rettangolo 36">
            <a:extLst>
              <a:ext uri="{FF2B5EF4-FFF2-40B4-BE49-F238E27FC236}">
                <a16:creationId xmlns:a16="http://schemas.microsoft.com/office/drawing/2014/main" id="{EA36116D-F822-3340-844F-1B73B83E2939}"/>
              </a:ext>
            </a:extLst>
          </p:cNvPr>
          <p:cNvSpPr/>
          <p:nvPr/>
        </p:nvSpPr>
        <p:spPr>
          <a:xfrm>
            <a:off x="5894788" y="4124244"/>
            <a:ext cx="1649491" cy="292388"/>
          </a:xfrm>
          <a:prstGeom prst="rect">
            <a:avLst/>
          </a:prstGeom>
        </p:spPr>
        <p:txBody>
          <a:bodyPr wrap="none">
            <a:spAutoFit/>
          </a:bodyPr>
          <a:lstStyle/>
          <a:p>
            <a:pPr marL="12700" marR="5080" indent="5715" algn="ctr">
              <a:spcBef>
                <a:spcPts val="100"/>
              </a:spcBef>
            </a:pPr>
            <a:r>
              <a:rPr lang="it-IT" sz="1300" b="1" dirty="0">
                <a:solidFill>
                  <a:schemeClr val="bg1"/>
                </a:solidFill>
                <a:latin typeface="Century Gothic" panose="020B0502020202020204" pitchFamily="34" charset="0"/>
                <a:cs typeface="Franklin Gothic Demi"/>
              </a:rPr>
              <a:t>ESTRATTI VEGETALI</a:t>
            </a:r>
          </a:p>
        </p:txBody>
      </p:sp>
      <p:pic>
        <p:nvPicPr>
          <p:cNvPr id="38" name="Immagine 37">
            <a:extLst>
              <a:ext uri="{FF2B5EF4-FFF2-40B4-BE49-F238E27FC236}">
                <a16:creationId xmlns:a16="http://schemas.microsoft.com/office/drawing/2014/main" id="{8D8C8E60-6081-2D4E-9AC6-A97D24D80519}"/>
              </a:ext>
            </a:extLst>
          </p:cNvPr>
          <p:cNvPicPr>
            <a:picLocks noChangeAspect="1"/>
          </p:cNvPicPr>
          <p:nvPr/>
        </p:nvPicPr>
        <p:blipFill rotWithShape="1">
          <a:blip r:embed="rId5">
            <a:extLst>
              <a:ext uri="{28A0092B-C50C-407E-A947-70E740481C1C}">
                <a14:useLocalDpi xmlns:a14="http://schemas.microsoft.com/office/drawing/2010/main" val="0"/>
              </a:ext>
            </a:extLst>
          </a:blip>
          <a:srcRect b="29664"/>
          <a:stretch/>
        </p:blipFill>
        <p:spPr>
          <a:xfrm>
            <a:off x="3555228" y="3116903"/>
            <a:ext cx="2084846" cy="978977"/>
          </a:xfrm>
          <a:prstGeom prst="rect">
            <a:avLst/>
          </a:prstGeom>
        </p:spPr>
      </p:pic>
      <p:pic>
        <p:nvPicPr>
          <p:cNvPr id="7" name="Immagine 6">
            <a:extLst>
              <a:ext uri="{FF2B5EF4-FFF2-40B4-BE49-F238E27FC236}">
                <a16:creationId xmlns:a16="http://schemas.microsoft.com/office/drawing/2014/main" id="{E33C64DE-A6BF-7A47-ADF1-1665C3D85E2B}"/>
              </a:ext>
            </a:extLst>
          </p:cNvPr>
          <p:cNvPicPr>
            <a:picLocks noChangeAspect="1"/>
          </p:cNvPicPr>
          <p:nvPr/>
        </p:nvPicPr>
        <p:blipFill rotWithShape="1">
          <a:blip r:embed="rId6">
            <a:extLst>
              <a:ext uri="{28A0092B-C50C-407E-A947-70E740481C1C}">
                <a14:useLocalDpi xmlns:a14="http://schemas.microsoft.com/office/drawing/2010/main" val="0"/>
              </a:ext>
            </a:extLst>
          </a:blip>
          <a:srcRect t="10851" r="10929"/>
          <a:stretch/>
        </p:blipFill>
        <p:spPr>
          <a:xfrm>
            <a:off x="5239704" y="0"/>
            <a:ext cx="3904296" cy="3907701"/>
          </a:xfrm>
          <a:prstGeom prst="rect">
            <a:avLst/>
          </a:prstGeom>
        </p:spPr>
      </p:pic>
    </p:spTree>
    <p:extLst>
      <p:ext uri="{BB962C8B-B14F-4D97-AF65-F5344CB8AC3E}">
        <p14:creationId xmlns:p14="http://schemas.microsoft.com/office/powerpoint/2010/main" val="13207823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ttangolo 19">
            <a:extLst>
              <a:ext uri="{FF2B5EF4-FFF2-40B4-BE49-F238E27FC236}">
                <a16:creationId xmlns:a16="http://schemas.microsoft.com/office/drawing/2014/main" id="{86FEF539-EA0E-754B-B169-18A40B2A3D73}"/>
              </a:ext>
            </a:extLst>
          </p:cNvPr>
          <p:cNvSpPr/>
          <p:nvPr/>
        </p:nvSpPr>
        <p:spPr>
          <a:xfrm>
            <a:off x="0" y="808892"/>
            <a:ext cx="9144000" cy="4017576"/>
          </a:xfrm>
          <a:prstGeom prst="rect">
            <a:avLst/>
          </a:prstGeom>
          <a:gradFill>
            <a:gsLst>
              <a:gs pos="0">
                <a:schemeClr val="bg1"/>
              </a:gs>
              <a:gs pos="100000">
                <a:srgbClr val="19A883">
                  <a:alpha val="22097"/>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6" name="Connecteur droit 9"/>
          <p:cNvCxnSpPr/>
          <p:nvPr/>
        </p:nvCxnSpPr>
        <p:spPr>
          <a:xfrm>
            <a:off x="8958263" y="652364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aphicFrame>
        <p:nvGraphicFramePr>
          <p:cNvPr id="10" name="Tabella 12"/>
          <p:cNvGraphicFramePr>
            <a:graphicFrameLocks noGrp="1"/>
          </p:cNvGraphicFramePr>
          <p:nvPr>
            <p:extLst>
              <p:ext uri="{D42A27DB-BD31-4B8C-83A1-F6EECF244321}">
                <p14:modId xmlns:p14="http://schemas.microsoft.com/office/powerpoint/2010/main" val="2418698375"/>
              </p:ext>
            </p:extLst>
          </p:nvPr>
        </p:nvGraphicFramePr>
        <p:xfrm>
          <a:off x="4211960" y="1321260"/>
          <a:ext cx="4614851" cy="2726905"/>
        </p:xfrm>
        <a:graphic>
          <a:graphicData uri="http://schemas.openxmlformats.org/drawingml/2006/table">
            <a:tbl>
              <a:tblPr firstRow="1" bandRow="1">
                <a:tableStyleId>{0E3FDE45-AF77-4B5C-9715-49D594BDF05E}</a:tableStyleId>
              </a:tblPr>
              <a:tblGrid>
                <a:gridCol w="1296144">
                  <a:extLst>
                    <a:ext uri="{9D8B030D-6E8A-4147-A177-3AD203B41FA5}">
                      <a16:colId xmlns:a16="http://schemas.microsoft.com/office/drawing/2014/main" val="20000"/>
                    </a:ext>
                  </a:extLst>
                </a:gridCol>
                <a:gridCol w="3318707">
                  <a:extLst>
                    <a:ext uri="{9D8B030D-6E8A-4147-A177-3AD203B41FA5}">
                      <a16:colId xmlns:a16="http://schemas.microsoft.com/office/drawing/2014/main" val="20001"/>
                    </a:ext>
                  </a:extLst>
                </a:gridCol>
              </a:tblGrid>
              <a:tr h="369943">
                <a:tc gridSpan="2">
                  <a:txBody>
                    <a:bodyPr/>
                    <a:lstStyle/>
                    <a:p>
                      <a:pPr algn="ctr"/>
                      <a:r>
                        <a:rPr lang="it-IT" sz="1000" b="1" kern="1200" dirty="0">
                          <a:solidFill>
                            <a:schemeClr val="bg1"/>
                          </a:solidFill>
                          <a:latin typeface="Century Gothic" panose="020B0502020202020204" pitchFamily="34" charset="0"/>
                          <a:ea typeface="ＭＳ Ｐゴシック" pitchFamily="34" charset="-128"/>
                          <a:cs typeface="+mn-cs"/>
                        </a:rPr>
                        <a:t>SCHEDA TECNICA ENTEROGERMINA INTESTINO PIGRO</a:t>
                      </a:r>
                    </a:p>
                  </a:txBody>
                  <a:tcPr marL="87430" marR="87430" marT="43445" marB="43445" anchor="ctr">
                    <a:lnL w="12700" cap="flat" cmpd="sng" algn="ctr">
                      <a:solidFill>
                        <a:srgbClr val="19A883"/>
                      </a:solidFill>
                      <a:prstDash val="solid"/>
                      <a:round/>
                      <a:headEnd type="none" w="med" len="med"/>
                      <a:tailEnd type="none" w="med" len="med"/>
                    </a:lnL>
                    <a:lnR w="12700" cap="flat" cmpd="sng" algn="ctr">
                      <a:solidFill>
                        <a:srgbClr val="19A883"/>
                      </a:solidFill>
                      <a:prstDash val="solid"/>
                      <a:round/>
                      <a:headEnd type="none" w="med" len="med"/>
                      <a:tailEnd type="none" w="med" len="med"/>
                    </a:lnR>
                    <a:lnT w="12700" cap="flat" cmpd="sng" algn="ctr">
                      <a:solidFill>
                        <a:srgbClr val="19A883"/>
                      </a:solidFill>
                      <a:prstDash val="solid"/>
                      <a:round/>
                      <a:headEnd type="none" w="med" len="med"/>
                      <a:tailEnd type="none" w="med" len="med"/>
                    </a:lnT>
                    <a:lnB w="12700" cap="flat" cmpd="sng" algn="ctr">
                      <a:solidFill>
                        <a:srgbClr val="19A883"/>
                      </a:solidFill>
                      <a:prstDash val="solid"/>
                      <a:round/>
                      <a:headEnd type="none" w="med" len="med"/>
                      <a:tailEnd type="none" w="med" len="med"/>
                    </a:lnB>
                    <a:solidFill>
                      <a:srgbClr val="19A883"/>
                    </a:solidFill>
                  </a:tcPr>
                </a:tc>
                <a:tc hMerge="1">
                  <a:txBody>
                    <a:bodyPr/>
                    <a:lstStyle/>
                    <a:p>
                      <a:endParaRPr lang="it-IT"/>
                    </a:p>
                  </a:txBody>
                  <a:tcPr/>
                </a:tc>
                <a:extLst>
                  <a:ext uri="{0D108BD9-81ED-4DB2-BD59-A6C34878D82A}">
                    <a16:rowId xmlns:a16="http://schemas.microsoft.com/office/drawing/2014/main" val="10000"/>
                  </a:ext>
                </a:extLst>
              </a:tr>
              <a:tr h="491826">
                <a:tc>
                  <a:txBody>
                    <a:bodyPr/>
                    <a:lstStyle/>
                    <a:p>
                      <a:r>
                        <a:rPr lang="it-IT" sz="1000" b="0" kern="1200" dirty="0">
                          <a:solidFill>
                            <a:schemeClr val="tx2"/>
                          </a:solidFill>
                          <a:latin typeface="Century Gothic" panose="020B0502020202020204" pitchFamily="34" charset="0"/>
                          <a:ea typeface="ＭＳ Ｐゴシック" pitchFamily="34" charset="-128"/>
                          <a:cs typeface="+mn-cs"/>
                        </a:rPr>
                        <a:t>INGREDIENTI</a:t>
                      </a:r>
                    </a:p>
                  </a:txBody>
                  <a:tcPr marL="87430" marR="87430" marT="43445" marB="43445">
                    <a:lnL w="12700" cap="flat" cmpd="sng" algn="ctr">
                      <a:solidFill>
                        <a:srgbClr val="19A883"/>
                      </a:solidFill>
                      <a:prstDash val="solid"/>
                      <a:round/>
                      <a:headEnd type="none" w="med" len="med"/>
                      <a:tailEnd type="none" w="med" len="med"/>
                    </a:lnL>
                    <a:lnR w="12700" cap="flat" cmpd="sng" algn="ctr">
                      <a:solidFill>
                        <a:srgbClr val="19A883"/>
                      </a:solidFill>
                      <a:prstDash val="solid"/>
                      <a:round/>
                      <a:headEnd type="none" w="med" len="med"/>
                      <a:tailEnd type="none" w="med" len="med"/>
                    </a:lnR>
                    <a:lnT w="12700" cap="flat" cmpd="sng" algn="ctr">
                      <a:solidFill>
                        <a:srgbClr val="19A883"/>
                      </a:solidFill>
                      <a:prstDash val="solid"/>
                      <a:round/>
                      <a:headEnd type="none" w="med" len="med"/>
                      <a:tailEnd type="none" w="med" len="med"/>
                    </a:lnT>
                    <a:lnB w="12700" cap="flat" cmpd="sng" algn="ctr">
                      <a:solidFill>
                        <a:srgbClr val="19A883"/>
                      </a:solidFill>
                      <a:prstDash val="solid"/>
                      <a:round/>
                      <a:headEnd type="none" w="med" len="med"/>
                      <a:tailEnd type="none" w="med" len="med"/>
                    </a:lnB>
                    <a:solidFill>
                      <a:schemeClr val="bg1">
                        <a:alpha val="17000"/>
                      </a:schemeClr>
                    </a:solidFill>
                  </a:tcPr>
                </a:tc>
                <a:tc>
                  <a:txBody>
                    <a:bodyPr/>
                    <a:lstStyle/>
                    <a:p>
                      <a:pPr marL="0" marR="0" indent="0" algn="l" defTabSz="951510" rtl="0" eaLnBrk="1" fontAlgn="auto" latinLnBrk="0" hangingPunct="1">
                        <a:lnSpc>
                          <a:spcPct val="100000"/>
                        </a:lnSpc>
                        <a:spcBef>
                          <a:spcPts val="0"/>
                        </a:spcBef>
                        <a:spcAft>
                          <a:spcPts val="0"/>
                        </a:spcAft>
                        <a:buClrTx/>
                        <a:buSzTx/>
                        <a:buFontTx/>
                        <a:buNone/>
                        <a:tabLst/>
                        <a:defRPr/>
                      </a:pPr>
                      <a:r>
                        <a:rPr lang="en-US" sz="1000" b="0" kern="1200" noProof="0" dirty="0">
                          <a:solidFill>
                            <a:schemeClr val="tx2"/>
                          </a:solidFill>
                          <a:latin typeface="Century Gothic" panose="020B0502020202020204" pitchFamily="34" charset="0"/>
                          <a:ea typeface="ＭＳ Ｐゴシック" pitchFamily="34" charset="-128"/>
                          <a:cs typeface="+mn-cs"/>
                        </a:rPr>
                        <a:t>1 </a:t>
                      </a:r>
                      <a:r>
                        <a:rPr lang="en-US" sz="1000" b="0" kern="1200" noProof="0" dirty="0" err="1">
                          <a:solidFill>
                            <a:schemeClr val="tx2"/>
                          </a:solidFill>
                          <a:latin typeface="Century Gothic" panose="020B0502020202020204" pitchFamily="34" charset="0"/>
                          <a:ea typeface="ＭＳ Ｐゴシック" pitchFamily="34" charset="-128"/>
                          <a:cs typeface="+mn-cs"/>
                        </a:rPr>
                        <a:t>miliardo</a:t>
                      </a:r>
                      <a:r>
                        <a:rPr lang="en-US" sz="1000" b="0" kern="1200" noProof="0" dirty="0">
                          <a:solidFill>
                            <a:schemeClr val="tx2"/>
                          </a:solidFill>
                          <a:latin typeface="Century Gothic" panose="020B0502020202020204" pitchFamily="34" charset="0"/>
                          <a:ea typeface="ＭＳ Ｐゴシック" pitchFamily="34" charset="-128"/>
                          <a:cs typeface="+mn-cs"/>
                        </a:rPr>
                        <a:t> di </a:t>
                      </a:r>
                      <a:r>
                        <a:rPr lang="it-IT" sz="1000" b="0" kern="1200" dirty="0" err="1">
                          <a:solidFill>
                            <a:schemeClr val="tx2"/>
                          </a:solidFill>
                          <a:latin typeface="Century Gothic" panose="020B0502020202020204" pitchFamily="34" charset="0"/>
                          <a:ea typeface="ＭＳ Ｐゴシック" pitchFamily="34" charset="-128"/>
                          <a:cs typeface="+mn-cs"/>
                        </a:rPr>
                        <a:t>Bifidobacterium</a:t>
                      </a:r>
                      <a:r>
                        <a:rPr lang="it-IT" sz="1000" b="0" kern="1200" dirty="0">
                          <a:solidFill>
                            <a:schemeClr val="tx2"/>
                          </a:solidFill>
                          <a:latin typeface="Century Gothic" panose="020B0502020202020204" pitchFamily="34" charset="0"/>
                          <a:ea typeface="ＭＳ Ｐゴシック" pitchFamily="34" charset="-128"/>
                          <a:cs typeface="+mn-cs"/>
                        </a:rPr>
                        <a:t> </a:t>
                      </a:r>
                      <a:br>
                        <a:rPr lang="it-IT" sz="1000" b="0" kern="1200" dirty="0">
                          <a:solidFill>
                            <a:schemeClr val="tx2"/>
                          </a:solidFill>
                          <a:latin typeface="Century Gothic" panose="020B0502020202020204" pitchFamily="34" charset="0"/>
                          <a:ea typeface="ＭＳ Ｐゴシック" pitchFamily="34" charset="-128"/>
                          <a:cs typeface="+mn-cs"/>
                        </a:rPr>
                      </a:br>
                      <a:r>
                        <a:rPr lang="it-IT" sz="1000" b="0" kern="1200" dirty="0">
                          <a:solidFill>
                            <a:schemeClr val="tx2"/>
                          </a:solidFill>
                          <a:latin typeface="Century Gothic" panose="020B0502020202020204" pitchFamily="34" charset="0"/>
                          <a:ea typeface="ＭＳ Ｐゴシック" pitchFamily="34" charset="-128"/>
                          <a:cs typeface="+mn-cs"/>
                        </a:rPr>
                        <a:t>LactisHN019 ATCC SD5674 </a:t>
                      </a:r>
                      <a:endParaRPr lang="en-US" sz="1000" b="0" kern="1200" noProof="0" dirty="0">
                        <a:solidFill>
                          <a:schemeClr val="tx2"/>
                        </a:solidFill>
                        <a:latin typeface="Century Gothic" panose="020B0502020202020204" pitchFamily="34" charset="0"/>
                        <a:ea typeface="ＭＳ Ｐゴシック" pitchFamily="34" charset="-128"/>
                        <a:cs typeface="+mn-cs"/>
                      </a:endParaRPr>
                    </a:p>
                    <a:p>
                      <a:pPr marL="0" marR="0" indent="0" algn="l" defTabSz="951510" rtl="0" eaLnBrk="1" fontAlgn="auto" latinLnBrk="0" hangingPunct="1">
                        <a:lnSpc>
                          <a:spcPct val="100000"/>
                        </a:lnSpc>
                        <a:spcBef>
                          <a:spcPts val="0"/>
                        </a:spcBef>
                        <a:spcAft>
                          <a:spcPts val="0"/>
                        </a:spcAft>
                        <a:buClrTx/>
                        <a:buSzTx/>
                        <a:buFontTx/>
                        <a:buNone/>
                        <a:tabLst/>
                        <a:defRPr/>
                      </a:pPr>
                      <a:r>
                        <a:rPr lang="en-US" sz="1000" b="0" kern="1200" noProof="0" dirty="0">
                          <a:solidFill>
                            <a:schemeClr val="tx2"/>
                          </a:solidFill>
                          <a:latin typeface="Century Gothic" panose="020B0502020202020204" pitchFamily="34" charset="0"/>
                          <a:ea typeface="ＭＳ Ｐゴシック" pitchFamily="34" charset="-128"/>
                          <a:cs typeface="+mn-cs"/>
                        </a:rPr>
                        <a:t>2.865 mg di </a:t>
                      </a:r>
                      <a:r>
                        <a:rPr lang="en-US" sz="1000" b="0" kern="1200" noProof="0" dirty="0" err="1">
                          <a:solidFill>
                            <a:schemeClr val="tx2"/>
                          </a:solidFill>
                          <a:latin typeface="Century Gothic" panose="020B0502020202020204" pitchFamily="34" charset="0"/>
                          <a:ea typeface="ＭＳ Ｐゴシック" pitchFamily="34" charset="-128"/>
                          <a:cs typeface="+mn-cs"/>
                        </a:rPr>
                        <a:t>Frutto-oligosaccaridi</a:t>
                      </a:r>
                      <a:r>
                        <a:rPr lang="en-US" sz="1000" b="0" kern="1200" noProof="0" dirty="0">
                          <a:solidFill>
                            <a:schemeClr val="tx2"/>
                          </a:solidFill>
                          <a:latin typeface="Century Gothic" panose="020B0502020202020204" pitchFamily="34" charset="0"/>
                          <a:ea typeface="ＭＳ Ｐゴシック" pitchFamily="34" charset="-128"/>
                          <a:cs typeface="+mn-cs"/>
                        </a:rPr>
                        <a:t> (FOS)</a:t>
                      </a:r>
                    </a:p>
                  </a:txBody>
                  <a:tcPr marL="87430" marR="87430" marT="43445" marB="43445">
                    <a:lnL w="12700" cap="flat" cmpd="sng" algn="ctr">
                      <a:solidFill>
                        <a:srgbClr val="19A883"/>
                      </a:solidFill>
                      <a:prstDash val="solid"/>
                      <a:round/>
                      <a:headEnd type="none" w="med" len="med"/>
                      <a:tailEnd type="none" w="med" len="med"/>
                    </a:lnL>
                    <a:lnR w="12700" cap="flat" cmpd="sng" algn="ctr">
                      <a:solidFill>
                        <a:srgbClr val="19A883"/>
                      </a:solidFill>
                      <a:prstDash val="solid"/>
                      <a:round/>
                      <a:headEnd type="none" w="med" len="med"/>
                      <a:tailEnd type="none" w="med" len="med"/>
                    </a:lnR>
                    <a:lnT w="12700" cap="flat" cmpd="sng" algn="ctr">
                      <a:solidFill>
                        <a:srgbClr val="19A883"/>
                      </a:solidFill>
                      <a:prstDash val="solid"/>
                      <a:round/>
                      <a:headEnd type="none" w="med" len="med"/>
                      <a:tailEnd type="none" w="med" len="med"/>
                    </a:lnT>
                    <a:lnB w="12700" cap="flat" cmpd="sng" algn="ctr">
                      <a:solidFill>
                        <a:srgbClr val="19A883"/>
                      </a:solidFill>
                      <a:prstDash val="solid"/>
                      <a:round/>
                      <a:headEnd type="none" w="med" len="med"/>
                      <a:tailEnd type="none" w="med" len="med"/>
                    </a:lnB>
                    <a:solidFill>
                      <a:schemeClr val="bg1">
                        <a:alpha val="17000"/>
                      </a:schemeClr>
                    </a:solidFill>
                  </a:tcPr>
                </a:tc>
                <a:extLst>
                  <a:ext uri="{0D108BD9-81ED-4DB2-BD59-A6C34878D82A}">
                    <a16:rowId xmlns:a16="http://schemas.microsoft.com/office/drawing/2014/main" val="10001"/>
                  </a:ext>
                </a:extLst>
              </a:tr>
              <a:tr h="841271">
                <a:tc>
                  <a:txBody>
                    <a:bodyPr/>
                    <a:lstStyle/>
                    <a:p>
                      <a:r>
                        <a:rPr lang="it-IT" sz="1000" b="0" kern="1200">
                          <a:solidFill>
                            <a:schemeClr val="tx2"/>
                          </a:solidFill>
                          <a:latin typeface="Century Gothic" panose="020B0502020202020204" pitchFamily="34" charset="0"/>
                          <a:ea typeface="ＭＳ Ｐゴシック" pitchFamily="34" charset="-128"/>
                          <a:cs typeface="+mn-cs"/>
                        </a:rPr>
                        <a:t>ESTRATTI</a:t>
                      </a:r>
                      <a:r>
                        <a:rPr lang="it-IT" sz="1000" b="0" kern="1200" baseline="0">
                          <a:solidFill>
                            <a:schemeClr val="tx2"/>
                          </a:solidFill>
                          <a:latin typeface="Century Gothic" panose="020B0502020202020204" pitchFamily="34" charset="0"/>
                          <a:ea typeface="ＭＳ Ｐゴシック" pitchFamily="34" charset="-128"/>
                          <a:cs typeface="+mn-cs"/>
                        </a:rPr>
                        <a:t> VEGETALI</a:t>
                      </a:r>
                      <a:endParaRPr lang="it-IT" sz="1000" b="0" kern="1200">
                        <a:solidFill>
                          <a:schemeClr val="tx2"/>
                        </a:solidFill>
                        <a:latin typeface="Century Gothic" panose="020B0502020202020204" pitchFamily="34" charset="0"/>
                        <a:ea typeface="ＭＳ Ｐゴシック" pitchFamily="34" charset="-128"/>
                        <a:cs typeface="+mn-cs"/>
                      </a:endParaRPr>
                    </a:p>
                  </a:txBody>
                  <a:tcPr marL="87430" marR="87430" marT="43445" marB="43445">
                    <a:lnL w="12700" cap="flat" cmpd="sng" algn="ctr">
                      <a:solidFill>
                        <a:srgbClr val="19A883"/>
                      </a:solidFill>
                      <a:prstDash val="solid"/>
                      <a:round/>
                      <a:headEnd type="none" w="med" len="med"/>
                      <a:tailEnd type="none" w="med" len="med"/>
                    </a:lnL>
                    <a:lnR w="12700" cap="flat" cmpd="sng" algn="ctr">
                      <a:solidFill>
                        <a:srgbClr val="19A883"/>
                      </a:solidFill>
                      <a:prstDash val="solid"/>
                      <a:round/>
                      <a:headEnd type="none" w="med" len="med"/>
                      <a:tailEnd type="none" w="med" len="med"/>
                    </a:lnR>
                    <a:lnT w="12700" cap="flat" cmpd="sng" algn="ctr">
                      <a:solidFill>
                        <a:srgbClr val="19A883"/>
                      </a:solidFill>
                      <a:prstDash val="solid"/>
                      <a:round/>
                      <a:headEnd type="none" w="med" len="med"/>
                      <a:tailEnd type="none" w="med" len="med"/>
                    </a:lnT>
                    <a:lnB w="12700" cap="flat" cmpd="sng" algn="ctr">
                      <a:solidFill>
                        <a:srgbClr val="19A883"/>
                      </a:solidFill>
                      <a:prstDash val="solid"/>
                      <a:round/>
                      <a:headEnd type="none" w="med" len="med"/>
                      <a:tailEnd type="none" w="med" len="med"/>
                    </a:lnB>
                    <a:solidFill>
                      <a:schemeClr val="bg1">
                        <a:alpha val="17000"/>
                      </a:schemeClr>
                    </a:solidFill>
                  </a:tcPr>
                </a:tc>
                <a:tc>
                  <a:txBody>
                    <a:bodyPr/>
                    <a:lstStyle/>
                    <a:p>
                      <a:pPr marL="92075" indent="-92075">
                        <a:buFont typeface="Arial" panose="020B0604020202020204" pitchFamily="34" charset="0"/>
                        <a:buChar char="•"/>
                        <a:tabLst/>
                      </a:pPr>
                      <a:r>
                        <a:rPr lang="it-IT" sz="1000" b="0" kern="1200" dirty="0">
                          <a:solidFill>
                            <a:schemeClr val="tx2"/>
                          </a:solidFill>
                          <a:latin typeface="Century Gothic" panose="020B0502020202020204" pitchFamily="34" charset="0"/>
                          <a:ea typeface="ＭＳ Ｐゴシック" pitchFamily="34" charset="-128"/>
                          <a:cs typeface="+mn-cs"/>
                        </a:rPr>
                        <a:t>Polvere di cuticola di Psillio 100 mg</a:t>
                      </a:r>
                    </a:p>
                    <a:p>
                      <a:pPr marL="92075" indent="-92075">
                        <a:buFont typeface="Arial" panose="020B0604020202020204" pitchFamily="34" charset="0"/>
                        <a:buChar char="•"/>
                        <a:tabLst/>
                      </a:pPr>
                      <a:r>
                        <a:rPr lang="it-IT" sz="1000" b="0" kern="1200" dirty="0">
                          <a:solidFill>
                            <a:schemeClr val="tx2"/>
                          </a:solidFill>
                          <a:latin typeface="Century Gothic" panose="020B0502020202020204" pitchFamily="34" charset="0"/>
                          <a:ea typeface="ＭＳ Ｐゴシック" pitchFamily="34" charset="-128"/>
                          <a:cs typeface="+mn-cs"/>
                        </a:rPr>
                        <a:t>Estratto secco di fiori di Ibisco 50 mg</a:t>
                      </a:r>
                    </a:p>
                    <a:p>
                      <a:pPr marL="92075" indent="-92075">
                        <a:buFont typeface="Arial" panose="020B0604020202020204" pitchFamily="34" charset="0"/>
                        <a:buChar char="•"/>
                        <a:tabLst/>
                      </a:pPr>
                      <a:r>
                        <a:rPr lang="it-IT" sz="1000" b="0" kern="1200" dirty="0">
                          <a:solidFill>
                            <a:schemeClr val="tx2"/>
                          </a:solidFill>
                          <a:latin typeface="Century Gothic" panose="020B0502020202020204" pitchFamily="34" charset="0"/>
                          <a:ea typeface="ＭＳ Ｐゴシック" pitchFamily="34" charset="-128"/>
                          <a:cs typeface="+mn-cs"/>
                        </a:rPr>
                        <a:t>Estratto secco di corteccia di Ippocastano </a:t>
                      </a:r>
                      <a:br>
                        <a:rPr lang="it-IT" sz="1000" b="0" kern="1200" dirty="0">
                          <a:solidFill>
                            <a:schemeClr val="tx2"/>
                          </a:solidFill>
                          <a:latin typeface="Century Gothic" panose="020B0502020202020204" pitchFamily="34" charset="0"/>
                          <a:ea typeface="ＭＳ Ｐゴシック" pitchFamily="34" charset="-128"/>
                          <a:cs typeface="+mn-cs"/>
                        </a:rPr>
                      </a:br>
                      <a:r>
                        <a:rPr lang="it-IT" sz="1000" b="0" kern="1200" dirty="0">
                          <a:solidFill>
                            <a:schemeClr val="tx2"/>
                          </a:solidFill>
                          <a:latin typeface="Century Gothic" panose="020B0502020202020204" pitchFamily="34" charset="0"/>
                          <a:ea typeface="ＭＳ Ｐゴシック" pitchFamily="34" charset="-128"/>
                          <a:cs typeface="+mn-cs"/>
                        </a:rPr>
                        <a:t>30 mg</a:t>
                      </a:r>
                    </a:p>
                    <a:p>
                      <a:pPr marL="92075" indent="-92075">
                        <a:buFont typeface="Arial" panose="020B0604020202020204" pitchFamily="34" charset="0"/>
                        <a:buChar char="•"/>
                        <a:tabLst/>
                      </a:pPr>
                      <a:r>
                        <a:rPr lang="it-IT" sz="1000" b="0" kern="1200" dirty="0" err="1">
                          <a:solidFill>
                            <a:schemeClr val="tx2"/>
                          </a:solidFill>
                          <a:latin typeface="Century Gothic" panose="020B0502020202020204" pitchFamily="34" charset="0"/>
                          <a:ea typeface="ＭＳ Ｐゴシック" pitchFamily="34" charset="-128"/>
                          <a:cs typeface="+mn-cs"/>
                        </a:rPr>
                        <a:t>Opuntia</a:t>
                      </a:r>
                      <a:r>
                        <a:rPr lang="it-IT" sz="1000" b="0" kern="1200" dirty="0">
                          <a:solidFill>
                            <a:schemeClr val="tx2"/>
                          </a:solidFill>
                          <a:latin typeface="Century Gothic" panose="020B0502020202020204" pitchFamily="34" charset="0"/>
                          <a:ea typeface="ＭＳ Ｐゴシック" pitchFamily="34" charset="-128"/>
                          <a:cs typeface="+mn-cs"/>
                        </a:rPr>
                        <a:t>  30 mg</a:t>
                      </a:r>
                    </a:p>
                  </a:txBody>
                  <a:tcPr marL="87430" marR="87430" marT="43445" marB="43445">
                    <a:lnL w="12700" cap="flat" cmpd="sng" algn="ctr">
                      <a:solidFill>
                        <a:srgbClr val="19A883"/>
                      </a:solidFill>
                      <a:prstDash val="solid"/>
                      <a:round/>
                      <a:headEnd type="none" w="med" len="med"/>
                      <a:tailEnd type="none" w="med" len="med"/>
                    </a:lnL>
                    <a:lnR w="12700" cap="flat" cmpd="sng" algn="ctr">
                      <a:solidFill>
                        <a:srgbClr val="19A883"/>
                      </a:solidFill>
                      <a:prstDash val="solid"/>
                      <a:round/>
                      <a:headEnd type="none" w="med" len="med"/>
                      <a:tailEnd type="none" w="med" len="med"/>
                    </a:lnR>
                    <a:lnT w="12700" cap="flat" cmpd="sng" algn="ctr">
                      <a:solidFill>
                        <a:srgbClr val="19A883"/>
                      </a:solidFill>
                      <a:prstDash val="solid"/>
                      <a:round/>
                      <a:headEnd type="none" w="med" len="med"/>
                      <a:tailEnd type="none" w="med" len="med"/>
                    </a:lnT>
                    <a:lnB w="12700" cap="flat" cmpd="sng" algn="ctr">
                      <a:solidFill>
                        <a:srgbClr val="19A883"/>
                      </a:solidFill>
                      <a:prstDash val="solid"/>
                      <a:round/>
                      <a:headEnd type="none" w="med" len="med"/>
                      <a:tailEnd type="none" w="med" len="med"/>
                    </a:lnB>
                    <a:solidFill>
                      <a:schemeClr val="bg1">
                        <a:alpha val="17000"/>
                      </a:schemeClr>
                    </a:solidFill>
                  </a:tcPr>
                </a:tc>
                <a:extLst>
                  <a:ext uri="{0D108BD9-81ED-4DB2-BD59-A6C34878D82A}">
                    <a16:rowId xmlns:a16="http://schemas.microsoft.com/office/drawing/2014/main" val="10002"/>
                  </a:ext>
                </a:extLst>
              </a:tr>
              <a:tr h="212621">
                <a:tc>
                  <a:txBody>
                    <a:bodyPr/>
                    <a:lstStyle/>
                    <a:p>
                      <a:r>
                        <a:rPr lang="it-IT" sz="1000" b="0" kern="1200">
                          <a:solidFill>
                            <a:schemeClr val="tx2"/>
                          </a:solidFill>
                          <a:latin typeface="Century Gothic" panose="020B0502020202020204" pitchFamily="34" charset="0"/>
                          <a:ea typeface="ＭＳ Ｐゴシック" pitchFamily="34" charset="-128"/>
                          <a:cs typeface="+mn-cs"/>
                        </a:rPr>
                        <a:t>STATUS</a:t>
                      </a:r>
                    </a:p>
                  </a:txBody>
                  <a:tcPr marL="87430" marR="87430" marT="43445" marB="43445">
                    <a:lnL w="12700" cap="flat" cmpd="sng" algn="ctr">
                      <a:solidFill>
                        <a:srgbClr val="19A883"/>
                      </a:solidFill>
                      <a:prstDash val="solid"/>
                      <a:round/>
                      <a:headEnd type="none" w="med" len="med"/>
                      <a:tailEnd type="none" w="med" len="med"/>
                    </a:lnL>
                    <a:lnR w="12700" cap="flat" cmpd="sng" algn="ctr">
                      <a:solidFill>
                        <a:srgbClr val="19A883"/>
                      </a:solidFill>
                      <a:prstDash val="solid"/>
                      <a:round/>
                      <a:headEnd type="none" w="med" len="med"/>
                      <a:tailEnd type="none" w="med" len="med"/>
                    </a:lnR>
                    <a:lnT w="12700" cap="flat" cmpd="sng" algn="ctr">
                      <a:solidFill>
                        <a:srgbClr val="19A883"/>
                      </a:solidFill>
                      <a:prstDash val="solid"/>
                      <a:round/>
                      <a:headEnd type="none" w="med" len="med"/>
                      <a:tailEnd type="none" w="med" len="med"/>
                    </a:lnT>
                    <a:lnB w="12700" cap="flat" cmpd="sng" algn="ctr">
                      <a:solidFill>
                        <a:srgbClr val="19A883"/>
                      </a:solidFill>
                      <a:prstDash val="solid"/>
                      <a:round/>
                      <a:headEnd type="none" w="med" len="med"/>
                      <a:tailEnd type="none" w="med" len="med"/>
                    </a:lnB>
                    <a:solidFill>
                      <a:schemeClr val="bg1">
                        <a:alpha val="17000"/>
                      </a:schemeClr>
                    </a:solidFill>
                  </a:tcPr>
                </a:tc>
                <a:tc>
                  <a:txBody>
                    <a:bodyPr/>
                    <a:lstStyle/>
                    <a:p>
                      <a:r>
                        <a:rPr lang="it-IT" sz="1000" b="0" kern="1200" dirty="0">
                          <a:solidFill>
                            <a:schemeClr val="tx2"/>
                          </a:solidFill>
                          <a:latin typeface="Century Gothic" panose="020B0502020202020204" pitchFamily="34" charset="0"/>
                          <a:ea typeface="ＭＳ Ｐゴシック" pitchFamily="34" charset="-128"/>
                          <a:cs typeface="+mn-cs"/>
                        </a:rPr>
                        <a:t>Integratore alimentare</a:t>
                      </a:r>
                    </a:p>
                  </a:txBody>
                  <a:tcPr marL="87430" marR="87430" marT="43445" marB="43445">
                    <a:lnL w="12700" cap="flat" cmpd="sng" algn="ctr">
                      <a:solidFill>
                        <a:srgbClr val="19A883"/>
                      </a:solidFill>
                      <a:prstDash val="solid"/>
                      <a:round/>
                      <a:headEnd type="none" w="med" len="med"/>
                      <a:tailEnd type="none" w="med" len="med"/>
                    </a:lnL>
                    <a:lnR w="12700" cap="flat" cmpd="sng" algn="ctr">
                      <a:solidFill>
                        <a:srgbClr val="19A883"/>
                      </a:solidFill>
                      <a:prstDash val="solid"/>
                      <a:round/>
                      <a:headEnd type="none" w="med" len="med"/>
                      <a:tailEnd type="none" w="med" len="med"/>
                    </a:lnR>
                    <a:lnT w="12700" cap="flat" cmpd="sng" algn="ctr">
                      <a:solidFill>
                        <a:srgbClr val="19A883"/>
                      </a:solidFill>
                      <a:prstDash val="solid"/>
                      <a:round/>
                      <a:headEnd type="none" w="med" len="med"/>
                      <a:tailEnd type="none" w="med" len="med"/>
                    </a:lnT>
                    <a:lnB w="12700" cap="flat" cmpd="sng" algn="ctr">
                      <a:solidFill>
                        <a:srgbClr val="19A883"/>
                      </a:solidFill>
                      <a:prstDash val="solid"/>
                      <a:round/>
                      <a:headEnd type="none" w="med" len="med"/>
                      <a:tailEnd type="none" w="med" len="med"/>
                    </a:lnB>
                    <a:solidFill>
                      <a:schemeClr val="bg1">
                        <a:alpha val="17000"/>
                      </a:schemeClr>
                    </a:solidFill>
                  </a:tcPr>
                </a:tc>
                <a:extLst>
                  <a:ext uri="{0D108BD9-81ED-4DB2-BD59-A6C34878D82A}">
                    <a16:rowId xmlns:a16="http://schemas.microsoft.com/office/drawing/2014/main" val="10003"/>
                  </a:ext>
                </a:extLst>
              </a:tr>
              <a:tr h="212633">
                <a:tc>
                  <a:txBody>
                    <a:bodyPr/>
                    <a:lstStyle/>
                    <a:p>
                      <a:r>
                        <a:rPr lang="it-IT" sz="1000" b="0" kern="1200">
                          <a:solidFill>
                            <a:schemeClr val="tx2"/>
                          </a:solidFill>
                          <a:latin typeface="Century Gothic" panose="020B0502020202020204" pitchFamily="34" charset="0"/>
                          <a:ea typeface="ＭＳ Ｐゴシック" pitchFamily="34" charset="-128"/>
                          <a:cs typeface="+mn-cs"/>
                        </a:rPr>
                        <a:t>FORMATO</a:t>
                      </a:r>
                    </a:p>
                  </a:txBody>
                  <a:tcPr marL="87423" marR="87423" marT="43451" marB="43451">
                    <a:lnL w="12700" cap="flat" cmpd="sng" algn="ctr">
                      <a:solidFill>
                        <a:srgbClr val="19A883"/>
                      </a:solidFill>
                      <a:prstDash val="solid"/>
                      <a:round/>
                      <a:headEnd type="none" w="med" len="med"/>
                      <a:tailEnd type="none" w="med" len="med"/>
                    </a:lnL>
                    <a:lnR w="12700" cap="flat" cmpd="sng" algn="ctr">
                      <a:solidFill>
                        <a:srgbClr val="19A883"/>
                      </a:solidFill>
                      <a:prstDash val="solid"/>
                      <a:round/>
                      <a:headEnd type="none" w="med" len="med"/>
                      <a:tailEnd type="none" w="med" len="med"/>
                    </a:lnR>
                    <a:lnT w="12700" cap="flat" cmpd="sng" algn="ctr">
                      <a:solidFill>
                        <a:srgbClr val="19A883"/>
                      </a:solidFill>
                      <a:prstDash val="solid"/>
                      <a:round/>
                      <a:headEnd type="none" w="med" len="med"/>
                      <a:tailEnd type="none" w="med" len="med"/>
                    </a:lnT>
                    <a:lnB w="12700" cap="flat" cmpd="sng" algn="ctr">
                      <a:solidFill>
                        <a:srgbClr val="19A883"/>
                      </a:solidFill>
                      <a:prstDash val="solid"/>
                      <a:round/>
                      <a:headEnd type="none" w="med" len="med"/>
                      <a:tailEnd type="none" w="med" len="med"/>
                    </a:lnB>
                    <a:solidFill>
                      <a:schemeClr val="bg1">
                        <a:alpha val="17000"/>
                      </a:schemeClr>
                    </a:solidFill>
                  </a:tcPr>
                </a:tc>
                <a:tc>
                  <a:txBody>
                    <a:bodyPr/>
                    <a:lstStyle/>
                    <a:p>
                      <a:pPr marL="0" indent="0">
                        <a:buFont typeface="Arial" panose="020B0604020202020204" pitchFamily="34" charset="0"/>
                        <a:buNone/>
                      </a:pPr>
                      <a:r>
                        <a:rPr lang="it-IT" sz="1000" b="0" kern="1200" dirty="0">
                          <a:solidFill>
                            <a:schemeClr val="tx2"/>
                          </a:solidFill>
                          <a:latin typeface="Century Gothic" panose="020B0502020202020204" pitchFamily="34" charset="0"/>
                          <a:ea typeface="ＭＳ Ｐゴシック" pitchFamily="34" charset="-128"/>
                          <a:cs typeface="+mn-cs"/>
                        </a:rPr>
                        <a:t>Bustine</a:t>
                      </a:r>
                      <a:r>
                        <a:rPr lang="it-IT" sz="1000" b="0" kern="1200" baseline="0" dirty="0">
                          <a:solidFill>
                            <a:schemeClr val="tx2"/>
                          </a:solidFill>
                          <a:latin typeface="Century Gothic" panose="020B0502020202020204" pitchFamily="34" charset="0"/>
                          <a:ea typeface="ＭＳ Ｐゴシック" pitchFamily="34" charset="-128"/>
                          <a:cs typeface="+mn-cs"/>
                        </a:rPr>
                        <a:t> in polvere accoppiate</a:t>
                      </a:r>
                      <a:endParaRPr lang="it-IT" sz="1000" b="0" kern="1200" dirty="0">
                        <a:solidFill>
                          <a:schemeClr val="tx2"/>
                        </a:solidFill>
                        <a:latin typeface="Century Gothic" panose="020B0502020202020204" pitchFamily="34" charset="0"/>
                        <a:ea typeface="ＭＳ Ｐゴシック" pitchFamily="34" charset="-128"/>
                        <a:cs typeface="+mn-cs"/>
                      </a:endParaRPr>
                    </a:p>
                  </a:txBody>
                  <a:tcPr marL="87423" marR="87423" marT="43451" marB="43451">
                    <a:lnL w="12700" cap="flat" cmpd="sng" algn="ctr">
                      <a:solidFill>
                        <a:srgbClr val="19A883"/>
                      </a:solidFill>
                      <a:prstDash val="solid"/>
                      <a:round/>
                      <a:headEnd type="none" w="med" len="med"/>
                      <a:tailEnd type="none" w="med" len="med"/>
                    </a:lnL>
                    <a:lnR w="12700" cap="flat" cmpd="sng" algn="ctr">
                      <a:solidFill>
                        <a:srgbClr val="19A883"/>
                      </a:solidFill>
                      <a:prstDash val="solid"/>
                      <a:round/>
                      <a:headEnd type="none" w="med" len="med"/>
                      <a:tailEnd type="none" w="med" len="med"/>
                    </a:lnR>
                    <a:lnT w="12700" cap="flat" cmpd="sng" algn="ctr">
                      <a:solidFill>
                        <a:srgbClr val="19A883"/>
                      </a:solidFill>
                      <a:prstDash val="solid"/>
                      <a:round/>
                      <a:headEnd type="none" w="med" len="med"/>
                      <a:tailEnd type="none" w="med" len="med"/>
                    </a:lnT>
                    <a:lnB w="12700" cap="flat" cmpd="sng" algn="ctr">
                      <a:solidFill>
                        <a:srgbClr val="19A883"/>
                      </a:solidFill>
                      <a:prstDash val="solid"/>
                      <a:round/>
                      <a:headEnd type="none" w="med" len="med"/>
                      <a:tailEnd type="none" w="med" len="med"/>
                    </a:lnB>
                    <a:solidFill>
                      <a:schemeClr val="bg1">
                        <a:alpha val="17000"/>
                      </a:schemeClr>
                    </a:solidFill>
                  </a:tcPr>
                </a:tc>
                <a:extLst>
                  <a:ext uri="{0D108BD9-81ED-4DB2-BD59-A6C34878D82A}">
                    <a16:rowId xmlns:a16="http://schemas.microsoft.com/office/drawing/2014/main" val="10004"/>
                  </a:ext>
                </a:extLst>
              </a:tr>
              <a:tr h="217023">
                <a:tc>
                  <a:txBody>
                    <a:bodyPr/>
                    <a:lstStyle/>
                    <a:p>
                      <a:endParaRPr lang="it-IT" sz="1000" b="0" kern="1200">
                        <a:solidFill>
                          <a:schemeClr val="tx2"/>
                        </a:solidFill>
                        <a:latin typeface="Century Gothic" panose="020B0502020202020204" pitchFamily="34" charset="0"/>
                        <a:ea typeface="ＭＳ Ｐゴシック" pitchFamily="34" charset="-128"/>
                        <a:cs typeface="+mn-cs"/>
                      </a:endParaRPr>
                    </a:p>
                  </a:txBody>
                  <a:tcPr marL="87423" marR="87423" marT="43451" marB="43451">
                    <a:lnL w="12700" cap="flat" cmpd="sng" algn="ctr">
                      <a:solidFill>
                        <a:srgbClr val="19A883"/>
                      </a:solidFill>
                      <a:prstDash val="solid"/>
                      <a:round/>
                      <a:headEnd type="none" w="med" len="med"/>
                      <a:tailEnd type="none" w="med" len="med"/>
                    </a:lnL>
                    <a:lnR w="12700" cap="flat" cmpd="sng" algn="ctr">
                      <a:solidFill>
                        <a:srgbClr val="19A883"/>
                      </a:solidFill>
                      <a:prstDash val="solid"/>
                      <a:round/>
                      <a:headEnd type="none" w="med" len="med"/>
                      <a:tailEnd type="none" w="med" len="med"/>
                    </a:lnR>
                    <a:lnT w="12700" cap="flat" cmpd="sng" algn="ctr">
                      <a:solidFill>
                        <a:srgbClr val="19A883"/>
                      </a:solidFill>
                      <a:prstDash val="solid"/>
                      <a:round/>
                      <a:headEnd type="none" w="med" len="med"/>
                      <a:tailEnd type="none" w="med" len="med"/>
                    </a:lnT>
                    <a:lnB w="12700" cap="flat" cmpd="sng" algn="ctr">
                      <a:solidFill>
                        <a:srgbClr val="19A883"/>
                      </a:solidFill>
                      <a:prstDash val="solid"/>
                      <a:round/>
                      <a:headEnd type="none" w="med" len="med"/>
                      <a:tailEnd type="none" w="med" len="med"/>
                    </a:lnB>
                    <a:solidFill>
                      <a:schemeClr val="bg1">
                        <a:alpha val="17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it-IT" sz="1000" b="0" i="0" kern="1200" baseline="0" dirty="0">
                          <a:solidFill>
                            <a:schemeClr val="tx2"/>
                          </a:solidFill>
                          <a:latin typeface="Century Gothic" panose="020B0502020202020204" pitchFamily="34" charset="0"/>
                          <a:ea typeface="ＭＳ Ｐゴシック" pitchFamily="34" charset="-128"/>
                          <a:cs typeface="+mn-cs"/>
                        </a:rPr>
                        <a:t>Senza glutine e senza lattosio</a:t>
                      </a:r>
                      <a:endParaRPr lang="it-IT" sz="1000" b="0" i="0" kern="1200" dirty="0">
                        <a:solidFill>
                          <a:schemeClr val="tx2"/>
                        </a:solidFill>
                        <a:latin typeface="Century Gothic" panose="020B0502020202020204" pitchFamily="34" charset="0"/>
                        <a:ea typeface="ＭＳ Ｐゴシック" pitchFamily="34" charset="-128"/>
                        <a:cs typeface="+mn-cs"/>
                      </a:endParaRPr>
                    </a:p>
                  </a:txBody>
                  <a:tcPr marL="87423" marR="87423" marT="43451" marB="43451">
                    <a:lnL w="12700" cap="flat" cmpd="sng" algn="ctr">
                      <a:solidFill>
                        <a:srgbClr val="19A883"/>
                      </a:solidFill>
                      <a:prstDash val="solid"/>
                      <a:round/>
                      <a:headEnd type="none" w="med" len="med"/>
                      <a:tailEnd type="none" w="med" len="med"/>
                    </a:lnL>
                    <a:lnR w="12700" cap="flat" cmpd="sng" algn="ctr">
                      <a:solidFill>
                        <a:srgbClr val="19A883"/>
                      </a:solidFill>
                      <a:prstDash val="solid"/>
                      <a:round/>
                      <a:headEnd type="none" w="med" len="med"/>
                      <a:tailEnd type="none" w="med" len="med"/>
                    </a:lnR>
                    <a:lnT w="12700" cap="flat" cmpd="sng" algn="ctr">
                      <a:solidFill>
                        <a:srgbClr val="19A883"/>
                      </a:solidFill>
                      <a:prstDash val="solid"/>
                      <a:round/>
                      <a:headEnd type="none" w="med" len="med"/>
                      <a:tailEnd type="none" w="med" len="med"/>
                    </a:lnT>
                    <a:lnB w="12700" cap="flat" cmpd="sng" algn="ctr">
                      <a:solidFill>
                        <a:srgbClr val="19A883"/>
                      </a:solidFill>
                      <a:prstDash val="solid"/>
                      <a:round/>
                      <a:headEnd type="none" w="med" len="med"/>
                      <a:tailEnd type="none" w="med" len="med"/>
                    </a:lnB>
                    <a:solidFill>
                      <a:schemeClr val="bg1">
                        <a:alpha val="17000"/>
                      </a:schemeClr>
                    </a:solidFill>
                  </a:tcPr>
                </a:tc>
                <a:extLst>
                  <a:ext uri="{0D108BD9-81ED-4DB2-BD59-A6C34878D82A}">
                    <a16:rowId xmlns:a16="http://schemas.microsoft.com/office/drawing/2014/main" val="10005"/>
                  </a:ext>
                </a:extLst>
              </a:tr>
              <a:tr h="246088">
                <a:tc>
                  <a:txBody>
                    <a:bodyPr/>
                    <a:lstStyle/>
                    <a:p>
                      <a:r>
                        <a:rPr lang="it-IT" sz="1000" b="0" kern="1200">
                          <a:solidFill>
                            <a:schemeClr val="tx2"/>
                          </a:solidFill>
                          <a:latin typeface="Century Gothic" panose="020B0502020202020204" pitchFamily="34" charset="0"/>
                          <a:ea typeface="ＭＳ Ｐゴシック" pitchFamily="34" charset="-128"/>
                          <a:cs typeface="+mn-cs"/>
                        </a:rPr>
                        <a:t>POSOLOGIA</a:t>
                      </a:r>
                    </a:p>
                  </a:txBody>
                  <a:tcPr marL="87423" marR="87423" marT="43451" marB="43451">
                    <a:lnL w="12700" cap="flat" cmpd="sng" algn="ctr">
                      <a:solidFill>
                        <a:srgbClr val="19A883"/>
                      </a:solidFill>
                      <a:prstDash val="solid"/>
                      <a:round/>
                      <a:headEnd type="none" w="med" len="med"/>
                      <a:tailEnd type="none" w="med" len="med"/>
                    </a:lnL>
                    <a:lnR w="12700" cap="flat" cmpd="sng" algn="ctr">
                      <a:solidFill>
                        <a:srgbClr val="19A883"/>
                      </a:solidFill>
                      <a:prstDash val="solid"/>
                      <a:round/>
                      <a:headEnd type="none" w="med" len="med"/>
                      <a:tailEnd type="none" w="med" len="med"/>
                    </a:lnR>
                    <a:lnT w="12700" cap="flat" cmpd="sng" algn="ctr">
                      <a:solidFill>
                        <a:srgbClr val="19A883"/>
                      </a:solidFill>
                      <a:prstDash val="solid"/>
                      <a:round/>
                      <a:headEnd type="none" w="med" len="med"/>
                      <a:tailEnd type="none" w="med" len="med"/>
                    </a:lnT>
                    <a:lnB w="12700" cap="flat" cmpd="sng" algn="ctr">
                      <a:solidFill>
                        <a:srgbClr val="19A883"/>
                      </a:solidFill>
                      <a:prstDash val="solid"/>
                      <a:round/>
                      <a:headEnd type="none" w="med" len="med"/>
                      <a:tailEnd type="none" w="med" len="med"/>
                    </a:lnB>
                    <a:solidFill>
                      <a:schemeClr val="bg1">
                        <a:alpha val="17000"/>
                      </a:schemeClr>
                    </a:solidFill>
                  </a:tcPr>
                </a:tc>
                <a:tc>
                  <a:txBody>
                    <a:bodyPr/>
                    <a:lstStyle/>
                    <a:p>
                      <a:pPr marL="0" indent="0">
                        <a:buFont typeface="Arial" panose="020B0604020202020204" pitchFamily="34" charset="0"/>
                        <a:buNone/>
                      </a:pPr>
                      <a:r>
                        <a:rPr lang="it-IT" sz="1000" b="0" kern="1200" dirty="0">
                          <a:solidFill>
                            <a:schemeClr val="tx2"/>
                          </a:solidFill>
                          <a:latin typeface="Century Gothic" panose="020B0502020202020204" pitchFamily="34" charset="0"/>
                          <a:ea typeface="ＭＳ Ｐゴシック" pitchFamily="34" charset="-128"/>
                          <a:cs typeface="+mn-cs"/>
                          <a:sym typeface="Wingdings" pitchFamily="2" charset="2"/>
                        </a:rPr>
                        <a:t>1 Bustina</a:t>
                      </a:r>
                      <a:r>
                        <a:rPr lang="it-IT" sz="1000" b="0" kern="1200" baseline="0" dirty="0">
                          <a:solidFill>
                            <a:schemeClr val="tx2"/>
                          </a:solidFill>
                          <a:latin typeface="Century Gothic" panose="020B0502020202020204" pitchFamily="34" charset="0"/>
                          <a:ea typeface="ＭＳ Ｐゴシック" pitchFamily="34" charset="-128"/>
                          <a:cs typeface="+mn-cs"/>
                          <a:sym typeface="Wingdings" pitchFamily="2" charset="2"/>
                        </a:rPr>
                        <a:t> al giorno</a:t>
                      </a:r>
                      <a:endParaRPr lang="it-IT" sz="1000" b="0" kern="1200" dirty="0">
                        <a:solidFill>
                          <a:schemeClr val="tx2"/>
                        </a:solidFill>
                        <a:latin typeface="Century Gothic" panose="020B0502020202020204" pitchFamily="34" charset="0"/>
                        <a:ea typeface="ＭＳ Ｐゴシック" pitchFamily="34" charset="-128"/>
                        <a:cs typeface="+mn-cs"/>
                        <a:sym typeface="Wingdings" pitchFamily="2" charset="2"/>
                      </a:endParaRPr>
                    </a:p>
                  </a:txBody>
                  <a:tcPr marL="87423" marR="87423" marT="43451" marB="43451">
                    <a:lnL w="12700" cap="flat" cmpd="sng" algn="ctr">
                      <a:solidFill>
                        <a:srgbClr val="19A883"/>
                      </a:solidFill>
                      <a:prstDash val="solid"/>
                      <a:round/>
                      <a:headEnd type="none" w="med" len="med"/>
                      <a:tailEnd type="none" w="med" len="med"/>
                    </a:lnL>
                    <a:lnR w="12700" cap="flat" cmpd="sng" algn="ctr">
                      <a:solidFill>
                        <a:srgbClr val="19A883"/>
                      </a:solidFill>
                      <a:prstDash val="solid"/>
                      <a:round/>
                      <a:headEnd type="none" w="med" len="med"/>
                      <a:tailEnd type="none" w="med" len="med"/>
                    </a:lnR>
                    <a:lnT w="12700" cap="flat" cmpd="sng" algn="ctr">
                      <a:solidFill>
                        <a:srgbClr val="19A883"/>
                      </a:solidFill>
                      <a:prstDash val="solid"/>
                      <a:round/>
                      <a:headEnd type="none" w="med" len="med"/>
                      <a:tailEnd type="none" w="med" len="med"/>
                    </a:lnT>
                    <a:lnB w="12700" cap="flat" cmpd="sng" algn="ctr">
                      <a:solidFill>
                        <a:srgbClr val="19A883"/>
                      </a:solidFill>
                      <a:prstDash val="solid"/>
                      <a:round/>
                      <a:headEnd type="none" w="med" len="med"/>
                      <a:tailEnd type="none" w="med" len="med"/>
                    </a:lnB>
                    <a:solidFill>
                      <a:schemeClr val="bg1">
                        <a:alpha val="17000"/>
                      </a:schemeClr>
                    </a:solidFill>
                  </a:tcPr>
                </a:tc>
                <a:extLst>
                  <a:ext uri="{0D108BD9-81ED-4DB2-BD59-A6C34878D82A}">
                    <a16:rowId xmlns:a16="http://schemas.microsoft.com/office/drawing/2014/main" val="10006"/>
                  </a:ext>
                </a:extLst>
              </a:tr>
            </a:tbl>
          </a:graphicData>
        </a:graphic>
      </p:graphicFrame>
      <p:sp>
        <p:nvSpPr>
          <p:cNvPr id="18" name="Rettangolo con angoli arrotondati sullo stesso lato 17">
            <a:extLst>
              <a:ext uri="{FF2B5EF4-FFF2-40B4-BE49-F238E27FC236}">
                <a16:creationId xmlns:a16="http://schemas.microsoft.com/office/drawing/2014/main" id="{A71B1EA7-852A-6645-8D2E-569087907E3F}"/>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9" name="Picture 3">
            <a:extLst>
              <a:ext uri="{FF2B5EF4-FFF2-40B4-BE49-F238E27FC236}">
                <a16:creationId xmlns:a16="http://schemas.microsoft.com/office/drawing/2014/main" id="{63EF1F92-5E54-9743-AECE-0D7B7E4BDB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10505" y="192022"/>
            <a:ext cx="2282904" cy="647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Immagine 20">
            <a:extLst>
              <a:ext uri="{FF2B5EF4-FFF2-40B4-BE49-F238E27FC236}">
                <a16:creationId xmlns:a16="http://schemas.microsoft.com/office/drawing/2014/main" id="{CAD3B049-A2EB-7B4F-A692-C55DC066588D}"/>
              </a:ext>
            </a:extLst>
          </p:cNvPr>
          <p:cNvPicPr>
            <a:picLocks noChangeAspect="1"/>
          </p:cNvPicPr>
          <p:nvPr/>
        </p:nvPicPr>
        <p:blipFill rotWithShape="1">
          <a:blip r:embed="rId3">
            <a:extLst>
              <a:ext uri="{28A0092B-C50C-407E-A947-70E740481C1C}">
                <a14:useLocalDpi xmlns:a14="http://schemas.microsoft.com/office/drawing/2010/main" val="0"/>
              </a:ext>
            </a:extLst>
          </a:blip>
          <a:srcRect l="18469" t="18266" b="19515"/>
          <a:stretch/>
        </p:blipFill>
        <p:spPr>
          <a:xfrm>
            <a:off x="-2" y="1095335"/>
            <a:ext cx="4889241" cy="3731134"/>
          </a:xfrm>
          <a:prstGeom prst="rect">
            <a:avLst/>
          </a:prstGeom>
        </p:spPr>
      </p:pic>
      <p:pic>
        <p:nvPicPr>
          <p:cNvPr id="23" name="Immagine 22">
            <a:extLst>
              <a:ext uri="{FF2B5EF4-FFF2-40B4-BE49-F238E27FC236}">
                <a16:creationId xmlns:a16="http://schemas.microsoft.com/office/drawing/2014/main" id="{E08185CB-4F8B-F548-8FCA-2683A88788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0100" y="4090989"/>
            <a:ext cx="1158018" cy="616607"/>
          </a:xfrm>
          <a:prstGeom prst="rect">
            <a:avLst/>
          </a:prstGeom>
        </p:spPr>
      </p:pic>
    </p:spTree>
    <p:extLst>
      <p:ext uri="{BB962C8B-B14F-4D97-AF65-F5344CB8AC3E}">
        <p14:creationId xmlns:p14="http://schemas.microsoft.com/office/powerpoint/2010/main" val="2668559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ttangolo 60">
            <a:extLst>
              <a:ext uri="{FF2B5EF4-FFF2-40B4-BE49-F238E27FC236}">
                <a16:creationId xmlns:a16="http://schemas.microsoft.com/office/drawing/2014/main" id="{FE7E8088-1D86-0F49-BB5A-98DC7CA49D38}"/>
              </a:ext>
            </a:extLst>
          </p:cNvPr>
          <p:cNvSpPr/>
          <p:nvPr/>
        </p:nvSpPr>
        <p:spPr>
          <a:xfrm>
            <a:off x="0" y="808892"/>
            <a:ext cx="9144000" cy="4017576"/>
          </a:xfrm>
          <a:prstGeom prst="rect">
            <a:avLst/>
          </a:prstGeom>
          <a:gradFill>
            <a:gsLst>
              <a:gs pos="0">
                <a:schemeClr val="bg1"/>
              </a:gs>
              <a:gs pos="100000">
                <a:srgbClr val="19A883">
                  <a:alpha val="22097"/>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object 4"/>
          <p:cNvSpPr/>
          <p:nvPr/>
        </p:nvSpPr>
        <p:spPr>
          <a:xfrm>
            <a:off x="2000976" y="2981625"/>
            <a:ext cx="846030" cy="836006"/>
          </a:xfrm>
          <a:prstGeom prst="ellipse">
            <a:avLst/>
          </a:prstGeom>
          <a:blipFill>
            <a:blip r:embed="rId3" cstate="print"/>
            <a:stretch>
              <a:fillRect l="-34698" r="-20029"/>
            </a:stretch>
          </a:blipFill>
        </p:spPr>
        <p:txBody>
          <a:bodyPr wrap="square" lIns="0" tIns="0" rIns="0" bIns="0" rtlCol="0"/>
          <a:lstStyle/>
          <a:p>
            <a:endParaRPr/>
          </a:p>
        </p:txBody>
      </p:sp>
      <p:sp>
        <p:nvSpPr>
          <p:cNvPr id="14" name="object 5"/>
          <p:cNvSpPr/>
          <p:nvPr/>
        </p:nvSpPr>
        <p:spPr>
          <a:xfrm>
            <a:off x="2000976" y="2042346"/>
            <a:ext cx="846030" cy="842228"/>
          </a:xfrm>
          <a:prstGeom prst="ellipse">
            <a:avLst/>
          </a:prstGeom>
          <a:blipFill>
            <a:blip r:embed="rId4" cstate="print"/>
            <a:stretch>
              <a:fillRect l="-30570" r="-61715"/>
            </a:stretch>
          </a:blipFill>
        </p:spPr>
        <p:txBody>
          <a:bodyPr wrap="square" lIns="0" tIns="0" rIns="0" bIns="0" rtlCol="0"/>
          <a:lstStyle/>
          <a:p>
            <a:endParaRPr/>
          </a:p>
        </p:txBody>
      </p:sp>
      <p:sp>
        <p:nvSpPr>
          <p:cNvPr id="15" name="object 6"/>
          <p:cNvSpPr/>
          <p:nvPr/>
        </p:nvSpPr>
        <p:spPr>
          <a:xfrm>
            <a:off x="2000976" y="3913516"/>
            <a:ext cx="846030" cy="840946"/>
          </a:xfrm>
          <a:prstGeom prst="ellipse">
            <a:avLst/>
          </a:prstGeom>
          <a:blipFill>
            <a:blip r:embed="rId5" cstate="print"/>
            <a:stretch>
              <a:fillRect l="-12031" r="-49789"/>
            </a:stretch>
          </a:blipFill>
        </p:spPr>
        <p:txBody>
          <a:bodyPr wrap="square" lIns="0" tIns="0" rIns="0" bIns="0" rtlCol="0"/>
          <a:lstStyle/>
          <a:p>
            <a:endParaRPr/>
          </a:p>
        </p:txBody>
      </p:sp>
      <p:sp>
        <p:nvSpPr>
          <p:cNvPr id="34" name="object 3"/>
          <p:cNvSpPr/>
          <p:nvPr/>
        </p:nvSpPr>
        <p:spPr>
          <a:xfrm>
            <a:off x="2000976" y="1099752"/>
            <a:ext cx="846030" cy="866432"/>
          </a:xfrm>
          <a:prstGeom prst="ellipse">
            <a:avLst/>
          </a:prstGeom>
          <a:blipFill>
            <a:blip r:embed="rId6" cstate="print"/>
            <a:stretch>
              <a:fillRect l="-24837" r="-41248"/>
            </a:stretch>
          </a:blipFill>
        </p:spPr>
        <p:txBody>
          <a:bodyPr wrap="square" lIns="0" tIns="0" rIns="0" bIns="0" rtlCol="0"/>
          <a:lstStyle/>
          <a:p>
            <a:endParaRPr/>
          </a:p>
        </p:txBody>
      </p:sp>
      <p:sp>
        <p:nvSpPr>
          <p:cNvPr id="35" name="Rettangolo con angoli arrotondati sullo stesso lato 34">
            <a:extLst>
              <a:ext uri="{FF2B5EF4-FFF2-40B4-BE49-F238E27FC236}">
                <a16:creationId xmlns:a16="http://schemas.microsoft.com/office/drawing/2014/main" id="{A7FFDCB0-EC80-184B-A89C-502C826203B1}"/>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7" name="Picture 3">
            <a:extLst>
              <a:ext uri="{FF2B5EF4-FFF2-40B4-BE49-F238E27FC236}">
                <a16:creationId xmlns:a16="http://schemas.microsoft.com/office/drawing/2014/main" id="{17AEF793-FCE6-E745-8C17-B4C3A36D50F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210505" y="192022"/>
            <a:ext cx="2282904" cy="647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Titolo 1">
            <a:extLst>
              <a:ext uri="{FF2B5EF4-FFF2-40B4-BE49-F238E27FC236}">
                <a16:creationId xmlns:a16="http://schemas.microsoft.com/office/drawing/2014/main" id="{AE421C0E-791B-2A4E-B548-0808F5BFF59B}"/>
              </a:ext>
            </a:extLst>
          </p:cNvPr>
          <p:cNvSpPr txBox="1">
            <a:spLocks/>
          </p:cNvSpPr>
          <p:nvPr/>
        </p:nvSpPr>
        <p:spPr>
          <a:xfrm>
            <a:off x="2818695"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COSA CONTIENE</a:t>
            </a:r>
          </a:p>
        </p:txBody>
      </p:sp>
      <p:sp>
        <p:nvSpPr>
          <p:cNvPr id="39" name="object 9">
            <a:extLst>
              <a:ext uri="{FF2B5EF4-FFF2-40B4-BE49-F238E27FC236}">
                <a16:creationId xmlns:a16="http://schemas.microsoft.com/office/drawing/2014/main" id="{6825BF2C-5705-2A45-90A2-3678D8A696C8}"/>
              </a:ext>
            </a:extLst>
          </p:cNvPr>
          <p:cNvSpPr txBox="1"/>
          <p:nvPr/>
        </p:nvSpPr>
        <p:spPr>
          <a:xfrm>
            <a:off x="236345" y="1304701"/>
            <a:ext cx="2464435" cy="456535"/>
          </a:xfrm>
          <a:prstGeom prst="rect">
            <a:avLst/>
          </a:prstGeom>
        </p:spPr>
        <p:txBody>
          <a:bodyPr vert="horz" wrap="square" lIns="0" tIns="12700" rIns="0" bIns="0" rtlCol="0" anchor="ctr">
            <a:spAutoFit/>
          </a:bodyPr>
          <a:lstStyle/>
          <a:p>
            <a:pPr marL="12700">
              <a:lnSpc>
                <a:spcPct val="100000"/>
              </a:lnSpc>
              <a:spcBef>
                <a:spcPts val="100"/>
              </a:spcBef>
            </a:pPr>
            <a:r>
              <a:rPr lang="it-IT" sz="1400" b="1" spc="-5" dirty="0">
                <a:solidFill>
                  <a:srgbClr val="525CA2"/>
                </a:solidFill>
                <a:latin typeface="Century Gothic" panose="020B0502020202020204" pitchFamily="34" charset="0"/>
                <a:cs typeface="Arial"/>
              </a:rPr>
              <a:t>Estratto </a:t>
            </a:r>
          </a:p>
          <a:p>
            <a:pPr marL="12700">
              <a:lnSpc>
                <a:spcPct val="100000"/>
              </a:lnSpc>
              <a:spcBef>
                <a:spcPts val="100"/>
              </a:spcBef>
            </a:pPr>
            <a:r>
              <a:rPr lang="it-IT" sz="1400" b="1" spc="-5" dirty="0">
                <a:solidFill>
                  <a:srgbClr val="525CA2"/>
                </a:solidFill>
                <a:latin typeface="Century Gothic" panose="020B0502020202020204" pitchFamily="34" charset="0"/>
                <a:cs typeface="Arial"/>
              </a:rPr>
              <a:t>di ippocastano</a:t>
            </a:r>
            <a:endParaRPr sz="1400" b="1" dirty="0">
              <a:latin typeface="Century Gothic" panose="020B0502020202020204" pitchFamily="34" charset="0"/>
              <a:cs typeface="Arial"/>
            </a:endParaRPr>
          </a:p>
        </p:txBody>
      </p:sp>
      <p:grpSp>
        <p:nvGrpSpPr>
          <p:cNvPr id="40" name="Gruppo 39">
            <a:extLst>
              <a:ext uri="{FF2B5EF4-FFF2-40B4-BE49-F238E27FC236}">
                <a16:creationId xmlns:a16="http://schemas.microsoft.com/office/drawing/2014/main" id="{A3ADE2E7-DBAE-4942-8140-16176D76807E}"/>
              </a:ext>
            </a:extLst>
          </p:cNvPr>
          <p:cNvGrpSpPr/>
          <p:nvPr/>
        </p:nvGrpSpPr>
        <p:grpSpPr>
          <a:xfrm>
            <a:off x="-1" y="1723542"/>
            <a:ext cx="2026355" cy="76200"/>
            <a:chOff x="1037251" y="2101939"/>
            <a:chExt cx="2026355" cy="76200"/>
          </a:xfrm>
        </p:grpSpPr>
        <p:cxnSp>
          <p:nvCxnSpPr>
            <p:cNvPr id="41" name="Connettore 1 40">
              <a:extLst>
                <a:ext uri="{FF2B5EF4-FFF2-40B4-BE49-F238E27FC236}">
                  <a16:creationId xmlns:a16="http://schemas.microsoft.com/office/drawing/2014/main" id="{E19F2635-2228-7A47-BFD1-3AC26CDF7317}"/>
                </a:ext>
              </a:extLst>
            </p:cNvPr>
            <p:cNvCxnSpPr>
              <a:cxnSpLocks/>
            </p:cNvCxnSpPr>
            <p:nvPr/>
          </p:nvCxnSpPr>
          <p:spPr>
            <a:xfrm>
              <a:off x="1037251" y="2140039"/>
              <a:ext cx="1987303" cy="0"/>
            </a:xfrm>
            <a:prstGeom prst="line">
              <a:avLst/>
            </a:prstGeom>
            <a:ln>
              <a:solidFill>
                <a:srgbClr val="7E57C6"/>
              </a:solidFill>
            </a:ln>
          </p:spPr>
          <p:style>
            <a:lnRef idx="1">
              <a:schemeClr val="accent1"/>
            </a:lnRef>
            <a:fillRef idx="0">
              <a:schemeClr val="accent1"/>
            </a:fillRef>
            <a:effectRef idx="0">
              <a:schemeClr val="accent1"/>
            </a:effectRef>
            <a:fontRef idx="minor">
              <a:schemeClr val="tx1"/>
            </a:fontRef>
          </p:style>
        </p:cxnSp>
        <p:sp>
          <p:nvSpPr>
            <p:cNvPr id="42" name="Ovale 41">
              <a:extLst>
                <a:ext uri="{FF2B5EF4-FFF2-40B4-BE49-F238E27FC236}">
                  <a16:creationId xmlns:a16="http://schemas.microsoft.com/office/drawing/2014/main" id="{1342D26A-DD1D-1840-B321-521D35ADE279}"/>
                </a:ext>
              </a:extLst>
            </p:cNvPr>
            <p:cNvSpPr/>
            <p:nvPr/>
          </p:nvSpPr>
          <p:spPr>
            <a:xfrm>
              <a:off x="2987406" y="2101939"/>
              <a:ext cx="76200" cy="76200"/>
            </a:xfrm>
            <a:prstGeom prst="ellips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44" name="object 9">
            <a:extLst>
              <a:ext uri="{FF2B5EF4-FFF2-40B4-BE49-F238E27FC236}">
                <a16:creationId xmlns:a16="http://schemas.microsoft.com/office/drawing/2014/main" id="{E604BC25-AB8F-CB4D-82C2-B9DD6C2C5FAB}"/>
              </a:ext>
            </a:extLst>
          </p:cNvPr>
          <p:cNvSpPr txBox="1"/>
          <p:nvPr/>
        </p:nvSpPr>
        <p:spPr>
          <a:xfrm>
            <a:off x="236345" y="2237762"/>
            <a:ext cx="2464435" cy="456535"/>
          </a:xfrm>
          <a:prstGeom prst="rect">
            <a:avLst/>
          </a:prstGeom>
        </p:spPr>
        <p:txBody>
          <a:bodyPr vert="horz" wrap="square" lIns="0" tIns="12700" rIns="0" bIns="0" rtlCol="0" anchor="ctr">
            <a:spAutoFit/>
          </a:bodyPr>
          <a:lstStyle/>
          <a:p>
            <a:pPr marL="12700">
              <a:lnSpc>
                <a:spcPct val="100000"/>
              </a:lnSpc>
              <a:spcBef>
                <a:spcPts val="100"/>
              </a:spcBef>
            </a:pPr>
            <a:r>
              <a:rPr lang="it-IT" sz="1400" b="1" spc="-5" dirty="0">
                <a:solidFill>
                  <a:srgbClr val="525CA2"/>
                </a:solidFill>
                <a:latin typeface="Century Gothic" panose="020B0502020202020204" pitchFamily="34" charset="0"/>
                <a:cs typeface="Arial"/>
              </a:rPr>
              <a:t>Estratto </a:t>
            </a:r>
          </a:p>
          <a:p>
            <a:pPr marL="12700">
              <a:lnSpc>
                <a:spcPct val="100000"/>
              </a:lnSpc>
              <a:spcBef>
                <a:spcPts val="100"/>
              </a:spcBef>
            </a:pPr>
            <a:r>
              <a:rPr lang="it-IT" sz="1400" b="1" spc="-5" dirty="0">
                <a:solidFill>
                  <a:srgbClr val="525CA2"/>
                </a:solidFill>
                <a:latin typeface="Century Gothic" panose="020B0502020202020204" pitchFamily="34" charset="0"/>
                <a:cs typeface="Arial"/>
              </a:rPr>
              <a:t>di ibisco</a:t>
            </a:r>
            <a:endParaRPr lang="it-IT" sz="1400" b="1" dirty="0">
              <a:latin typeface="Century Gothic" panose="020B0502020202020204" pitchFamily="34" charset="0"/>
              <a:cs typeface="Arial"/>
            </a:endParaRPr>
          </a:p>
        </p:txBody>
      </p:sp>
      <p:grpSp>
        <p:nvGrpSpPr>
          <p:cNvPr id="45" name="Gruppo 44">
            <a:extLst>
              <a:ext uri="{FF2B5EF4-FFF2-40B4-BE49-F238E27FC236}">
                <a16:creationId xmlns:a16="http://schemas.microsoft.com/office/drawing/2014/main" id="{8CA5E19D-020C-B94F-8304-EE7FF5979AD1}"/>
              </a:ext>
            </a:extLst>
          </p:cNvPr>
          <p:cNvGrpSpPr/>
          <p:nvPr/>
        </p:nvGrpSpPr>
        <p:grpSpPr>
          <a:xfrm>
            <a:off x="0" y="2656603"/>
            <a:ext cx="2026354" cy="76200"/>
            <a:chOff x="1037252" y="2101939"/>
            <a:chExt cx="2026354" cy="76200"/>
          </a:xfrm>
        </p:grpSpPr>
        <p:cxnSp>
          <p:nvCxnSpPr>
            <p:cNvPr id="46" name="Connettore 1 45">
              <a:extLst>
                <a:ext uri="{FF2B5EF4-FFF2-40B4-BE49-F238E27FC236}">
                  <a16:creationId xmlns:a16="http://schemas.microsoft.com/office/drawing/2014/main" id="{AA4B9188-27E5-DD47-9787-EA9957ACF7B3}"/>
                </a:ext>
              </a:extLst>
            </p:cNvPr>
            <p:cNvCxnSpPr>
              <a:cxnSpLocks/>
            </p:cNvCxnSpPr>
            <p:nvPr/>
          </p:nvCxnSpPr>
          <p:spPr>
            <a:xfrm>
              <a:off x="1037252" y="2140039"/>
              <a:ext cx="1987302" cy="0"/>
            </a:xfrm>
            <a:prstGeom prst="line">
              <a:avLst/>
            </a:prstGeom>
            <a:ln>
              <a:solidFill>
                <a:srgbClr val="7E57C6"/>
              </a:solidFill>
            </a:ln>
          </p:spPr>
          <p:style>
            <a:lnRef idx="1">
              <a:schemeClr val="accent1"/>
            </a:lnRef>
            <a:fillRef idx="0">
              <a:schemeClr val="accent1"/>
            </a:fillRef>
            <a:effectRef idx="0">
              <a:schemeClr val="accent1"/>
            </a:effectRef>
            <a:fontRef idx="minor">
              <a:schemeClr val="tx1"/>
            </a:fontRef>
          </p:style>
        </p:cxnSp>
        <p:sp>
          <p:nvSpPr>
            <p:cNvPr id="47" name="Ovale 46">
              <a:extLst>
                <a:ext uri="{FF2B5EF4-FFF2-40B4-BE49-F238E27FC236}">
                  <a16:creationId xmlns:a16="http://schemas.microsoft.com/office/drawing/2014/main" id="{B3238586-F97B-4146-9543-262C08EACA63}"/>
                </a:ext>
              </a:extLst>
            </p:cNvPr>
            <p:cNvSpPr/>
            <p:nvPr/>
          </p:nvSpPr>
          <p:spPr>
            <a:xfrm>
              <a:off x="2987406" y="2101939"/>
              <a:ext cx="76200" cy="76200"/>
            </a:xfrm>
            <a:prstGeom prst="ellips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49" name="object 9">
            <a:extLst>
              <a:ext uri="{FF2B5EF4-FFF2-40B4-BE49-F238E27FC236}">
                <a16:creationId xmlns:a16="http://schemas.microsoft.com/office/drawing/2014/main" id="{E0F50405-3732-1542-8F1D-9529C51EE425}"/>
              </a:ext>
            </a:extLst>
          </p:cNvPr>
          <p:cNvSpPr txBox="1"/>
          <p:nvPr/>
        </p:nvSpPr>
        <p:spPr>
          <a:xfrm>
            <a:off x="236345" y="3177235"/>
            <a:ext cx="2464435" cy="443711"/>
          </a:xfrm>
          <a:prstGeom prst="rect">
            <a:avLst/>
          </a:prstGeom>
        </p:spPr>
        <p:txBody>
          <a:bodyPr vert="horz" wrap="square" lIns="0" tIns="12700" rIns="0" bIns="0" rtlCol="0" anchor="ctr">
            <a:spAutoFit/>
          </a:bodyPr>
          <a:lstStyle/>
          <a:p>
            <a:pPr marL="12700">
              <a:spcBef>
                <a:spcPts val="100"/>
              </a:spcBef>
            </a:pPr>
            <a:r>
              <a:rPr lang="it-IT" sz="1400" b="1" spc="-5" dirty="0">
                <a:solidFill>
                  <a:srgbClr val="525CA2"/>
                </a:solidFill>
                <a:latin typeface="Century Gothic" panose="020B0502020202020204" pitchFamily="34" charset="0"/>
                <a:cs typeface="Arial"/>
              </a:rPr>
              <a:t>Polvere delle foglie</a:t>
            </a:r>
            <a:br>
              <a:rPr lang="it-IT" sz="1400" b="1" spc="-5" dirty="0">
                <a:solidFill>
                  <a:srgbClr val="525CA2"/>
                </a:solidFill>
                <a:latin typeface="Century Gothic" panose="020B0502020202020204" pitchFamily="34" charset="0"/>
                <a:cs typeface="Arial"/>
              </a:rPr>
            </a:br>
            <a:r>
              <a:rPr lang="it-IT" sz="1400" b="1" spc="-5" dirty="0">
                <a:solidFill>
                  <a:srgbClr val="525CA2"/>
                </a:solidFill>
                <a:latin typeface="Century Gothic" panose="020B0502020202020204" pitchFamily="34" charset="0"/>
                <a:cs typeface="Arial"/>
              </a:rPr>
              <a:t>di </a:t>
            </a:r>
            <a:r>
              <a:rPr lang="it-IT" sz="1400" b="1" spc="-5" dirty="0" err="1">
                <a:solidFill>
                  <a:srgbClr val="525CA2"/>
                </a:solidFill>
                <a:latin typeface="Century Gothic" panose="020B0502020202020204" pitchFamily="34" charset="0"/>
                <a:cs typeface="Arial"/>
              </a:rPr>
              <a:t>Opuntia</a:t>
            </a:r>
            <a:r>
              <a:rPr lang="it-IT" sz="1400" b="1" spc="-5" dirty="0">
                <a:solidFill>
                  <a:srgbClr val="525CA2"/>
                </a:solidFill>
                <a:latin typeface="Century Gothic" panose="020B0502020202020204" pitchFamily="34" charset="0"/>
                <a:cs typeface="Arial"/>
              </a:rPr>
              <a:t> Ficus</a:t>
            </a:r>
          </a:p>
        </p:txBody>
      </p:sp>
      <p:grpSp>
        <p:nvGrpSpPr>
          <p:cNvPr id="50" name="Gruppo 49">
            <a:extLst>
              <a:ext uri="{FF2B5EF4-FFF2-40B4-BE49-F238E27FC236}">
                <a16:creationId xmlns:a16="http://schemas.microsoft.com/office/drawing/2014/main" id="{EFBF5DB3-ED19-0F49-A415-4C29A425587F}"/>
              </a:ext>
            </a:extLst>
          </p:cNvPr>
          <p:cNvGrpSpPr/>
          <p:nvPr/>
        </p:nvGrpSpPr>
        <p:grpSpPr>
          <a:xfrm>
            <a:off x="0" y="3589664"/>
            <a:ext cx="2026354" cy="76200"/>
            <a:chOff x="1037252" y="2101939"/>
            <a:chExt cx="2026354" cy="76200"/>
          </a:xfrm>
        </p:grpSpPr>
        <p:cxnSp>
          <p:nvCxnSpPr>
            <p:cNvPr id="51" name="Connettore 1 50">
              <a:extLst>
                <a:ext uri="{FF2B5EF4-FFF2-40B4-BE49-F238E27FC236}">
                  <a16:creationId xmlns:a16="http://schemas.microsoft.com/office/drawing/2014/main" id="{D566B089-C85B-4B48-9188-FF66E2C1F3DB}"/>
                </a:ext>
              </a:extLst>
            </p:cNvPr>
            <p:cNvCxnSpPr>
              <a:cxnSpLocks/>
            </p:cNvCxnSpPr>
            <p:nvPr/>
          </p:nvCxnSpPr>
          <p:spPr>
            <a:xfrm>
              <a:off x="1037252" y="2140039"/>
              <a:ext cx="1987302" cy="0"/>
            </a:xfrm>
            <a:prstGeom prst="line">
              <a:avLst/>
            </a:prstGeom>
            <a:ln>
              <a:solidFill>
                <a:srgbClr val="7E57C6"/>
              </a:solidFill>
            </a:ln>
          </p:spPr>
          <p:style>
            <a:lnRef idx="1">
              <a:schemeClr val="accent1"/>
            </a:lnRef>
            <a:fillRef idx="0">
              <a:schemeClr val="accent1"/>
            </a:fillRef>
            <a:effectRef idx="0">
              <a:schemeClr val="accent1"/>
            </a:effectRef>
            <a:fontRef idx="minor">
              <a:schemeClr val="tx1"/>
            </a:fontRef>
          </p:style>
        </p:cxnSp>
        <p:sp>
          <p:nvSpPr>
            <p:cNvPr id="52" name="Ovale 51">
              <a:extLst>
                <a:ext uri="{FF2B5EF4-FFF2-40B4-BE49-F238E27FC236}">
                  <a16:creationId xmlns:a16="http://schemas.microsoft.com/office/drawing/2014/main" id="{01CE5436-2DFC-B044-A409-B67D07082A66}"/>
                </a:ext>
              </a:extLst>
            </p:cNvPr>
            <p:cNvSpPr/>
            <p:nvPr/>
          </p:nvSpPr>
          <p:spPr>
            <a:xfrm>
              <a:off x="2987406" y="2101939"/>
              <a:ext cx="76200" cy="76200"/>
            </a:xfrm>
            <a:prstGeom prst="ellips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54" name="object 9">
            <a:extLst>
              <a:ext uri="{FF2B5EF4-FFF2-40B4-BE49-F238E27FC236}">
                <a16:creationId xmlns:a16="http://schemas.microsoft.com/office/drawing/2014/main" id="{C3740674-7FF0-6F47-9915-5A43BA2AF303}"/>
              </a:ext>
            </a:extLst>
          </p:cNvPr>
          <p:cNvSpPr txBox="1"/>
          <p:nvPr/>
        </p:nvSpPr>
        <p:spPr>
          <a:xfrm>
            <a:off x="236345" y="4094554"/>
            <a:ext cx="2464435" cy="456535"/>
          </a:xfrm>
          <a:prstGeom prst="rect">
            <a:avLst/>
          </a:prstGeom>
        </p:spPr>
        <p:txBody>
          <a:bodyPr vert="horz" wrap="square" lIns="0" tIns="12700" rIns="0" bIns="0" rtlCol="0" anchor="ctr">
            <a:spAutoFit/>
          </a:bodyPr>
          <a:lstStyle/>
          <a:p>
            <a:pPr marL="12700" marR="5080">
              <a:spcBef>
                <a:spcPts val="100"/>
              </a:spcBef>
            </a:pPr>
            <a:r>
              <a:rPr lang="it-IT" sz="1400" b="1" spc="-5" dirty="0">
                <a:solidFill>
                  <a:srgbClr val="525CA2"/>
                </a:solidFill>
                <a:latin typeface="Century Gothic" panose="020B0502020202020204" pitchFamily="34" charset="0"/>
                <a:cs typeface="Arial"/>
              </a:rPr>
              <a:t>Polvere delle foglie </a:t>
            </a:r>
            <a:br>
              <a:rPr lang="it-IT" sz="1400" b="1" spc="-5" dirty="0">
                <a:solidFill>
                  <a:srgbClr val="525CA2"/>
                </a:solidFill>
                <a:latin typeface="Century Gothic" panose="020B0502020202020204" pitchFamily="34" charset="0"/>
                <a:cs typeface="Arial"/>
              </a:rPr>
            </a:br>
            <a:r>
              <a:rPr lang="it-IT" sz="1400" b="1" spc="-5" dirty="0">
                <a:solidFill>
                  <a:srgbClr val="525CA2"/>
                </a:solidFill>
                <a:latin typeface="Century Gothic" panose="020B0502020202020204" pitchFamily="34" charset="0"/>
                <a:cs typeface="Arial"/>
              </a:rPr>
              <a:t>di </a:t>
            </a:r>
            <a:r>
              <a:rPr lang="it-IT" sz="1400" b="1" spc="-5" dirty="0" err="1">
                <a:solidFill>
                  <a:srgbClr val="525CA2"/>
                </a:solidFill>
                <a:latin typeface="Century Gothic" panose="020B0502020202020204" pitchFamily="34" charset="0"/>
                <a:cs typeface="Arial"/>
              </a:rPr>
              <a:t>Plantago</a:t>
            </a:r>
            <a:r>
              <a:rPr lang="it-IT" sz="1400" b="1" spc="-5" dirty="0">
                <a:solidFill>
                  <a:srgbClr val="525CA2"/>
                </a:solidFill>
                <a:latin typeface="Century Gothic" panose="020B0502020202020204" pitchFamily="34" charset="0"/>
                <a:cs typeface="Arial"/>
              </a:rPr>
              <a:t>  Ovata </a:t>
            </a:r>
          </a:p>
        </p:txBody>
      </p:sp>
      <p:grpSp>
        <p:nvGrpSpPr>
          <p:cNvPr id="55" name="Gruppo 54">
            <a:extLst>
              <a:ext uri="{FF2B5EF4-FFF2-40B4-BE49-F238E27FC236}">
                <a16:creationId xmlns:a16="http://schemas.microsoft.com/office/drawing/2014/main" id="{E7B02FDC-05D5-794A-A421-307F9B43B13F}"/>
              </a:ext>
            </a:extLst>
          </p:cNvPr>
          <p:cNvGrpSpPr/>
          <p:nvPr/>
        </p:nvGrpSpPr>
        <p:grpSpPr>
          <a:xfrm>
            <a:off x="0" y="4513395"/>
            <a:ext cx="2026354" cy="76200"/>
            <a:chOff x="1037252" y="2101939"/>
            <a:chExt cx="2026354" cy="76200"/>
          </a:xfrm>
        </p:grpSpPr>
        <p:cxnSp>
          <p:nvCxnSpPr>
            <p:cNvPr id="56" name="Connettore 1 55">
              <a:extLst>
                <a:ext uri="{FF2B5EF4-FFF2-40B4-BE49-F238E27FC236}">
                  <a16:creationId xmlns:a16="http://schemas.microsoft.com/office/drawing/2014/main" id="{EEE989FF-4E65-F54D-9A46-DF0E9C0ABC3B}"/>
                </a:ext>
              </a:extLst>
            </p:cNvPr>
            <p:cNvCxnSpPr>
              <a:cxnSpLocks/>
            </p:cNvCxnSpPr>
            <p:nvPr/>
          </p:nvCxnSpPr>
          <p:spPr>
            <a:xfrm>
              <a:off x="1037252" y="2140039"/>
              <a:ext cx="1987302" cy="0"/>
            </a:xfrm>
            <a:prstGeom prst="line">
              <a:avLst/>
            </a:prstGeom>
            <a:ln>
              <a:solidFill>
                <a:srgbClr val="7E57C6"/>
              </a:solidFill>
            </a:ln>
          </p:spPr>
          <p:style>
            <a:lnRef idx="1">
              <a:schemeClr val="accent1"/>
            </a:lnRef>
            <a:fillRef idx="0">
              <a:schemeClr val="accent1"/>
            </a:fillRef>
            <a:effectRef idx="0">
              <a:schemeClr val="accent1"/>
            </a:effectRef>
            <a:fontRef idx="minor">
              <a:schemeClr val="tx1"/>
            </a:fontRef>
          </p:style>
        </p:cxnSp>
        <p:sp>
          <p:nvSpPr>
            <p:cNvPr id="57" name="Ovale 56">
              <a:extLst>
                <a:ext uri="{FF2B5EF4-FFF2-40B4-BE49-F238E27FC236}">
                  <a16:creationId xmlns:a16="http://schemas.microsoft.com/office/drawing/2014/main" id="{FA063C2D-AC7E-F449-9438-6247CD937567}"/>
                </a:ext>
              </a:extLst>
            </p:cNvPr>
            <p:cNvSpPr/>
            <p:nvPr/>
          </p:nvSpPr>
          <p:spPr>
            <a:xfrm>
              <a:off x="2987406" y="2101939"/>
              <a:ext cx="76200" cy="76200"/>
            </a:xfrm>
            <a:prstGeom prst="ellips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pic>
        <p:nvPicPr>
          <p:cNvPr id="59" name="Immagine 58">
            <a:extLst>
              <a:ext uri="{FF2B5EF4-FFF2-40B4-BE49-F238E27FC236}">
                <a16:creationId xmlns:a16="http://schemas.microsoft.com/office/drawing/2014/main" id="{847957B7-B6C6-694E-9B29-EDDD145FF261}"/>
              </a:ext>
            </a:extLst>
          </p:cNvPr>
          <p:cNvPicPr>
            <a:picLocks noChangeAspect="1"/>
          </p:cNvPicPr>
          <p:nvPr/>
        </p:nvPicPr>
        <p:blipFill rotWithShape="1">
          <a:blip r:embed="rId8">
            <a:extLst>
              <a:ext uri="{28A0092B-C50C-407E-A947-70E740481C1C}">
                <a14:useLocalDpi xmlns:a14="http://schemas.microsoft.com/office/drawing/2010/main" val="0"/>
              </a:ext>
            </a:extLst>
          </a:blip>
          <a:srcRect l="18469" t="18266" b="19515"/>
          <a:stretch/>
        </p:blipFill>
        <p:spPr>
          <a:xfrm>
            <a:off x="2887506" y="1472112"/>
            <a:ext cx="3756103" cy="2866401"/>
          </a:xfrm>
          <a:prstGeom prst="rect">
            <a:avLst/>
          </a:prstGeom>
        </p:spPr>
      </p:pic>
      <p:sp>
        <p:nvSpPr>
          <p:cNvPr id="62" name="Rettangolo con angoli arrotondati 61">
            <a:extLst>
              <a:ext uri="{FF2B5EF4-FFF2-40B4-BE49-F238E27FC236}">
                <a16:creationId xmlns:a16="http://schemas.microsoft.com/office/drawing/2014/main" id="{F7CBD5F1-A82D-E74D-8E78-B32248397DBF}"/>
              </a:ext>
            </a:extLst>
          </p:cNvPr>
          <p:cNvSpPr/>
          <p:nvPr/>
        </p:nvSpPr>
        <p:spPr>
          <a:xfrm>
            <a:off x="5783539" y="2012370"/>
            <a:ext cx="2522753" cy="574431"/>
          </a:xfrm>
          <a:prstGeom prst="roundRect">
            <a:avLst>
              <a:gd name="adj" fmla="val 50000"/>
            </a:avLst>
          </a:prstGeom>
          <a:solidFill>
            <a:srgbClr val="E892B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3" name="Rettangolo 62">
            <a:extLst>
              <a:ext uri="{FF2B5EF4-FFF2-40B4-BE49-F238E27FC236}">
                <a16:creationId xmlns:a16="http://schemas.microsoft.com/office/drawing/2014/main" id="{5E79185C-F192-834A-AAE5-9B4766AEC4F2}"/>
              </a:ext>
            </a:extLst>
          </p:cNvPr>
          <p:cNvSpPr/>
          <p:nvPr/>
        </p:nvSpPr>
        <p:spPr>
          <a:xfrm>
            <a:off x="6223396" y="2042848"/>
            <a:ext cx="1610698" cy="536044"/>
          </a:xfrm>
          <a:prstGeom prst="rect">
            <a:avLst/>
          </a:prstGeom>
        </p:spPr>
        <p:txBody>
          <a:bodyPr wrap="none">
            <a:spAutoFit/>
          </a:bodyPr>
          <a:lstStyle/>
          <a:p>
            <a:pPr marL="12700" algn="ctr">
              <a:spcBef>
                <a:spcPts val="100"/>
              </a:spcBef>
            </a:pPr>
            <a:r>
              <a:rPr lang="it-IT" sz="1400" b="1" i="1" spc="-5" dirty="0" err="1">
                <a:solidFill>
                  <a:schemeClr val="bg1"/>
                </a:solidFill>
                <a:latin typeface="Century Gothic" panose="020B0502020202020204" pitchFamily="34" charset="0"/>
                <a:cs typeface="Arial"/>
              </a:rPr>
              <a:t>Bifidobacterium</a:t>
            </a:r>
            <a:r>
              <a:rPr lang="it-IT" sz="1400" b="1" i="1" spc="-5" dirty="0">
                <a:solidFill>
                  <a:schemeClr val="bg1"/>
                </a:solidFill>
                <a:latin typeface="Century Gothic" panose="020B0502020202020204" pitchFamily="34" charset="0"/>
                <a:cs typeface="Arial"/>
              </a:rPr>
              <a:t> </a:t>
            </a:r>
          </a:p>
          <a:p>
            <a:pPr marL="12700" algn="ctr">
              <a:spcBef>
                <a:spcPts val="100"/>
              </a:spcBef>
            </a:pPr>
            <a:r>
              <a:rPr lang="it-IT" sz="1400" b="1" i="1" spc="-5" dirty="0" err="1">
                <a:solidFill>
                  <a:schemeClr val="bg1"/>
                </a:solidFill>
                <a:latin typeface="Century Gothic" panose="020B0502020202020204" pitchFamily="34" charset="0"/>
                <a:cs typeface="Arial"/>
              </a:rPr>
              <a:t>Lactis</a:t>
            </a:r>
            <a:r>
              <a:rPr lang="it-IT" sz="1400" b="1" i="1" spc="-5" dirty="0">
                <a:solidFill>
                  <a:schemeClr val="bg1"/>
                </a:solidFill>
                <a:latin typeface="Century Gothic" panose="020B0502020202020204" pitchFamily="34" charset="0"/>
                <a:cs typeface="Arial"/>
              </a:rPr>
              <a:t> HN019</a:t>
            </a:r>
          </a:p>
        </p:txBody>
      </p:sp>
      <p:sp>
        <p:nvSpPr>
          <p:cNvPr id="64" name="Rettangolo con angoli arrotondati 63">
            <a:extLst>
              <a:ext uri="{FF2B5EF4-FFF2-40B4-BE49-F238E27FC236}">
                <a16:creationId xmlns:a16="http://schemas.microsoft.com/office/drawing/2014/main" id="{8F2097C6-54CF-B143-9BBE-5F8B50CA28F1}"/>
              </a:ext>
            </a:extLst>
          </p:cNvPr>
          <p:cNvSpPr/>
          <p:nvPr/>
        </p:nvSpPr>
        <p:spPr>
          <a:xfrm>
            <a:off x="5783539" y="3109650"/>
            <a:ext cx="2522753" cy="574431"/>
          </a:xfrm>
          <a:prstGeom prst="roundRect">
            <a:avLst>
              <a:gd name="adj" fmla="val 50000"/>
            </a:avLst>
          </a:prstGeom>
          <a:solidFill>
            <a:srgbClr val="E892B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5" name="Rettangolo 64">
            <a:extLst>
              <a:ext uri="{FF2B5EF4-FFF2-40B4-BE49-F238E27FC236}">
                <a16:creationId xmlns:a16="http://schemas.microsoft.com/office/drawing/2014/main" id="{B4157B7F-FAA2-3C48-85BF-1B9FEF2B800A}"/>
              </a:ext>
            </a:extLst>
          </p:cNvPr>
          <p:cNvSpPr/>
          <p:nvPr/>
        </p:nvSpPr>
        <p:spPr>
          <a:xfrm>
            <a:off x="5821847" y="3140128"/>
            <a:ext cx="2413802" cy="536044"/>
          </a:xfrm>
          <a:prstGeom prst="rect">
            <a:avLst/>
          </a:prstGeom>
        </p:spPr>
        <p:txBody>
          <a:bodyPr wrap="none">
            <a:spAutoFit/>
          </a:bodyPr>
          <a:lstStyle/>
          <a:p>
            <a:pPr marL="12700" algn="ctr">
              <a:spcBef>
                <a:spcPts val="100"/>
              </a:spcBef>
            </a:pPr>
            <a:r>
              <a:rPr lang="it-IT" sz="1400" b="1" spc="-5" dirty="0">
                <a:solidFill>
                  <a:schemeClr val="bg1"/>
                </a:solidFill>
                <a:latin typeface="Century Gothic" panose="020B0502020202020204" pitchFamily="34" charset="0"/>
                <a:cs typeface="Arial"/>
              </a:rPr>
              <a:t>FRUTTO-OLIGOSACCARIDI</a:t>
            </a:r>
          </a:p>
          <a:p>
            <a:pPr marL="12700" algn="ctr">
              <a:spcBef>
                <a:spcPts val="100"/>
              </a:spcBef>
            </a:pPr>
            <a:r>
              <a:rPr lang="it-IT" sz="1400" b="1" spc="-5" dirty="0">
                <a:solidFill>
                  <a:schemeClr val="bg1"/>
                </a:solidFill>
                <a:latin typeface="Century Gothic" panose="020B0502020202020204" pitchFamily="34" charset="0"/>
                <a:cs typeface="Arial"/>
              </a:rPr>
              <a:t>PREBIOTICI</a:t>
            </a:r>
          </a:p>
        </p:txBody>
      </p:sp>
      <p:sp>
        <p:nvSpPr>
          <p:cNvPr id="66" name="Rettangolo 65">
            <a:extLst>
              <a:ext uri="{FF2B5EF4-FFF2-40B4-BE49-F238E27FC236}">
                <a16:creationId xmlns:a16="http://schemas.microsoft.com/office/drawing/2014/main" id="{9BEE7B31-FC0A-8B4C-BD8F-16D73EEA348C}"/>
              </a:ext>
            </a:extLst>
          </p:cNvPr>
          <p:cNvSpPr/>
          <p:nvPr/>
        </p:nvSpPr>
        <p:spPr>
          <a:xfrm>
            <a:off x="6734893" y="2378866"/>
            <a:ext cx="620043" cy="938719"/>
          </a:xfrm>
          <a:prstGeom prst="rect">
            <a:avLst/>
          </a:prstGeom>
          <a:noFill/>
        </p:spPr>
        <p:txBody>
          <a:bodyPr wrap="none">
            <a:spAutoFit/>
          </a:bodyPr>
          <a:lstStyle/>
          <a:p>
            <a:pPr marL="12700" algn="r">
              <a:lnSpc>
                <a:spcPct val="100000"/>
              </a:lnSpc>
              <a:spcBef>
                <a:spcPts val="100"/>
              </a:spcBef>
            </a:pPr>
            <a:r>
              <a:rPr lang="it-IT" sz="5500" b="1" spc="-5" dirty="0">
                <a:solidFill>
                  <a:srgbClr val="19A883"/>
                </a:solidFill>
                <a:latin typeface="Century Gothic" panose="020B0502020202020204" pitchFamily="34" charset="0"/>
                <a:cs typeface="Arial"/>
              </a:rPr>
              <a:t>+</a:t>
            </a:r>
          </a:p>
        </p:txBody>
      </p:sp>
    </p:spTree>
    <p:extLst>
      <p:ext uri="{BB962C8B-B14F-4D97-AF65-F5344CB8AC3E}">
        <p14:creationId xmlns:p14="http://schemas.microsoft.com/office/powerpoint/2010/main" val="361825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C64528D8-0E3E-3C47-A89D-8A6B4C522227}"/>
              </a:ext>
            </a:extLst>
          </p:cNvPr>
          <p:cNvPicPr>
            <a:picLocks noChangeAspect="1"/>
          </p:cNvPicPr>
          <p:nvPr/>
        </p:nvPicPr>
        <p:blipFill rotWithShape="1">
          <a:blip r:embed="rId3"/>
          <a:srcRect l="10625" t="13544" r="10625" b="16385"/>
          <a:stretch/>
        </p:blipFill>
        <p:spPr>
          <a:xfrm>
            <a:off x="-1" y="-1"/>
            <a:ext cx="9180201" cy="4787369"/>
          </a:xfrm>
          <a:prstGeom prst="rect">
            <a:avLst/>
          </a:prstGeom>
        </p:spPr>
      </p:pic>
    </p:spTree>
    <p:extLst>
      <p:ext uri="{BB962C8B-B14F-4D97-AF65-F5344CB8AC3E}">
        <p14:creationId xmlns:p14="http://schemas.microsoft.com/office/powerpoint/2010/main" val="2310798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4"/>
          <p:cNvSpPr/>
          <p:nvPr/>
        </p:nvSpPr>
        <p:spPr>
          <a:xfrm>
            <a:off x="2677694" y="2745902"/>
            <a:ext cx="2133595" cy="887819"/>
          </a:xfrm>
          <a:prstGeom prst="rect">
            <a:avLst/>
          </a:prstGeom>
          <a:blipFill>
            <a:blip r:embed="rId3" cstate="print"/>
            <a:stretch>
              <a:fillRect b="-69345"/>
            </a:stretch>
          </a:blipFill>
        </p:spPr>
        <p:txBody>
          <a:bodyPr wrap="square" lIns="0" tIns="0" rIns="0" bIns="0" rtlCol="0"/>
          <a:lstStyle/>
          <a:p>
            <a:endParaRPr/>
          </a:p>
        </p:txBody>
      </p:sp>
      <p:sp>
        <p:nvSpPr>
          <p:cNvPr id="14" name="object 5"/>
          <p:cNvSpPr/>
          <p:nvPr/>
        </p:nvSpPr>
        <p:spPr>
          <a:xfrm>
            <a:off x="2674942" y="1826061"/>
            <a:ext cx="2136348" cy="887818"/>
          </a:xfrm>
          <a:prstGeom prst="rect">
            <a:avLst/>
          </a:prstGeom>
          <a:blipFill>
            <a:blip r:embed="rId4" cstate="print"/>
            <a:stretch>
              <a:fillRect t="-1" b="-40418"/>
            </a:stretch>
          </a:blipFill>
        </p:spPr>
        <p:txBody>
          <a:bodyPr wrap="square" lIns="0" tIns="0" rIns="0" bIns="0" rtlCol="0"/>
          <a:lstStyle/>
          <a:p>
            <a:endParaRPr/>
          </a:p>
        </p:txBody>
      </p:sp>
      <p:sp>
        <p:nvSpPr>
          <p:cNvPr id="15" name="object 6"/>
          <p:cNvSpPr/>
          <p:nvPr/>
        </p:nvSpPr>
        <p:spPr>
          <a:xfrm>
            <a:off x="2670100" y="3672603"/>
            <a:ext cx="2141187" cy="887818"/>
          </a:xfrm>
          <a:prstGeom prst="rect">
            <a:avLst/>
          </a:prstGeom>
          <a:blipFill>
            <a:blip r:embed="rId5" cstate="print"/>
            <a:stretch>
              <a:fillRect b="-66979"/>
            </a:stretch>
          </a:blipFill>
        </p:spPr>
        <p:txBody>
          <a:bodyPr wrap="square" lIns="0" tIns="0" rIns="0" bIns="0" rtlCol="0"/>
          <a:lstStyle/>
          <a:p>
            <a:endParaRPr/>
          </a:p>
        </p:txBody>
      </p:sp>
      <p:sp>
        <p:nvSpPr>
          <p:cNvPr id="34" name="object 3"/>
          <p:cNvSpPr/>
          <p:nvPr/>
        </p:nvSpPr>
        <p:spPr>
          <a:xfrm>
            <a:off x="2670102" y="901355"/>
            <a:ext cx="2141188" cy="887818"/>
          </a:xfrm>
          <a:prstGeom prst="rect">
            <a:avLst/>
          </a:prstGeom>
          <a:blipFill>
            <a:blip r:embed="rId6" cstate="print"/>
            <a:stretch>
              <a:fillRect b="-67622"/>
            </a:stretch>
          </a:blipFill>
        </p:spPr>
        <p:txBody>
          <a:bodyPr wrap="square" lIns="0" tIns="0" rIns="0" bIns="0" rtlCol="0"/>
          <a:lstStyle/>
          <a:p>
            <a:endParaRPr/>
          </a:p>
        </p:txBody>
      </p:sp>
      <p:sp>
        <p:nvSpPr>
          <p:cNvPr id="33" name="Rettangolo con angoli arrotondati sullo stesso lato 32">
            <a:extLst>
              <a:ext uri="{FF2B5EF4-FFF2-40B4-BE49-F238E27FC236}">
                <a16:creationId xmlns:a16="http://schemas.microsoft.com/office/drawing/2014/main" id="{DDB0DB94-2F86-0642-A47D-8BAA6AE3FA8A}"/>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8" name="Picture 3">
            <a:extLst>
              <a:ext uri="{FF2B5EF4-FFF2-40B4-BE49-F238E27FC236}">
                <a16:creationId xmlns:a16="http://schemas.microsoft.com/office/drawing/2014/main" id="{B906C6F8-D629-0A48-B6BD-F1D9DB5EEA5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210505" y="192022"/>
            <a:ext cx="2282904" cy="647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Titolo 1">
            <a:extLst>
              <a:ext uri="{FF2B5EF4-FFF2-40B4-BE49-F238E27FC236}">
                <a16:creationId xmlns:a16="http://schemas.microsoft.com/office/drawing/2014/main" id="{E839C337-1EE1-D746-BFA0-EEA51C51E45E}"/>
              </a:ext>
            </a:extLst>
          </p:cNvPr>
          <p:cNvSpPr txBox="1">
            <a:spLocks/>
          </p:cNvSpPr>
          <p:nvPr/>
        </p:nvSpPr>
        <p:spPr>
          <a:xfrm>
            <a:off x="2818695"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COSA CONTIENE</a:t>
            </a:r>
          </a:p>
        </p:txBody>
      </p:sp>
      <p:sp>
        <p:nvSpPr>
          <p:cNvPr id="41" name="Freccia a destra 3">
            <a:extLst>
              <a:ext uri="{FF2B5EF4-FFF2-40B4-BE49-F238E27FC236}">
                <a16:creationId xmlns:a16="http://schemas.microsoft.com/office/drawing/2014/main" id="{895CA211-0D33-1B44-A9F0-9A48A3B204C2}"/>
              </a:ext>
            </a:extLst>
          </p:cNvPr>
          <p:cNvSpPr/>
          <p:nvPr/>
        </p:nvSpPr>
        <p:spPr>
          <a:xfrm>
            <a:off x="4858355" y="1092510"/>
            <a:ext cx="305156" cy="484632"/>
          </a:xfrm>
          <a:prstGeom prst="rightArrow">
            <a:avLst/>
          </a:prstGeom>
          <a:solidFill>
            <a:srgbClr val="19A8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7" name="Freccia a destra 3">
            <a:extLst>
              <a:ext uri="{FF2B5EF4-FFF2-40B4-BE49-F238E27FC236}">
                <a16:creationId xmlns:a16="http://schemas.microsoft.com/office/drawing/2014/main" id="{03B45997-EF8A-1C49-B1F3-99B93EC3A681}"/>
              </a:ext>
            </a:extLst>
          </p:cNvPr>
          <p:cNvSpPr/>
          <p:nvPr/>
        </p:nvSpPr>
        <p:spPr>
          <a:xfrm>
            <a:off x="4858355" y="2006910"/>
            <a:ext cx="305156" cy="484632"/>
          </a:xfrm>
          <a:prstGeom prst="rightArrow">
            <a:avLst/>
          </a:prstGeom>
          <a:solidFill>
            <a:srgbClr val="19A8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8" name="Freccia a destra 3">
            <a:extLst>
              <a:ext uri="{FF2B5EF4-FFF2-40B4-BE49-F238E27FC236}">
                <a16:creationId xmlns:a16="http://schemas.microsoft.com/office/drawing/2014/main" id="{52C618A1-FE18-2349-964D-62C0263F4DC1}"/>
              </a:ext>
            </a:extLst>
          </p:cNvPr>
          <p:cNvSpPr/>
          <p:nvPr/>
        </p:nvSpPr>
        <p:spPr>
          <a:xfrm>
            <a:off x="4858355" y="2939008"/>
            <a:ext cx="305156" cy="484632"/>
          </a:xfrm>
          <a:prstGeom prst="rightArrow">
            <a:avLst/>
          </a:prstGeom>
          <a:solidFill>
            <a:srgbClr val="19A8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9" name="Freccia a destra 3">
            <a:extLst>
              <a:ext uri="{FF2B5EF4-FFF2-40B4-BE49-F238E27FC236}">
                <a16:creationId xmlns:a16="http://schemas.microsoft.com/office/drawing/2014/main" id="{163120E6-2C05-534B-B2FD-3CD595250264}"/>
              </a:ext>
            </a:extLst>
          </p:cNvPr>
          <p:cNvSpPr/>
          <p:nvPr/>
        </p:nvSpPr>
        <p:spPr>
          <a:xfrm>
            <a:off x="4858355" y="3853408"/>
            <a:ext cx="305156" cy="484632"/>
          </a:xfrm>
          <a:prstGeom prst="rightArrow">
            <a:avLst/>
          </a:prstGeom>
          <a:solidFill>
            <a:srgbClr val="19A8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6">
            <a:extLst>
              <a:ext uri="{FF2B5EF4-FFF2-40B4-BE49-F238E27FC236}">
                <a16:creationId xmlns:a16="http://schemas.microsoft.com/office/drawing/2014/main" id="{CF9F6B19-2319-D54B-9006-5B2D95390F5B}"/>
              </a:ext>
            </a:extLst>
          </p:cNvPr>
          <p:cNvSpPr/>
          <p:nvPr/>
        </p:nvSpPr>
        <p:spPr>
          <a:xfrm>
            <a:off x="5210576" y="911849"/>
            <a:ext cx="2475037" cy="920765"/>
          </a:xfrm>
          <a:prstGeom prst="rect">
            <a:avLst/>
          </a:prstGeom>
        </p:spPr>
        <p:txBody>
          <a:bodyPr wrap="none">
            <a:spAutoFit/>
          </a:bodyPr>
          <a:lstStyle/>
          <a:p>
            <a:pPr marL="12700">
              <a:lnSpc>
                <a:spcPct val="100000"/>
              </a:lnSpc>
              <a:spcBef>
                <a:spcPts val="100"/>
              </a:spcBef>
            </a:pPr>
            <a:r>
              <a:rPr lang="it-IT" sz="1400" b="1" dirty="0">
                <a:solidFill>
                  <a:srgbClr val="525CA2"/>
                </a:solidFill>
                <a:latin typeface="Century Gothic" panose="020B0502020202020204" pitchFamily="34" charset="0"/>
                <a:cs typeface="Arial"/>
              </a:rPr>
              <a:t>Estratto </a:t>
            </a:r>
            <a:r>
              <a:rPr lang="it-IT" sz="1400" b="1" spc="-5" dirty="0">
                <a:solidFill>
                  <a:srgbClr val="525CA2"/>
                </a:solidFill>
                <a:latin typeface="Century Gothic" panose="020B0502020202020204" pitchFamily="34" charset="0"/>
                <a:cs typeface="Arial"/>
              </a:rPr>
              <a:t>di</a:t>
            </a:r>
            <a:r>
              <a:rPr lang="it-IT" sz="1400" b="1" spc="-50" dirty="0">
                <a:solidFill>
                  <a:srgbClr val="525CA2"/>
                </a:solidFill>
                <a:latin typeface="Century Gothic" panose="020B0502020202020204" pitchFamily="34" charset="0"/>
                <a:cs typeface="Arial"/>
              </a:rPr>
              <a:t> </a:t>
            </a:r>
            <a:r>
              <a:rPr lang="it-IT" sz="1400" b="1" spc="-5" dirty="0">
                <a:solidFill>
                  <a:srgbClr val="525CA2"/>
                </a:solidFill>
                <a:latin typeface="Century Gothic" panose="020B0502020202020204" pitchFamily="34" charset="0"/>
                <a:cs typeface="Arial"/>
              </a:rPr>
              <a:t>Ippocastano</a:t>
            </a:r>
          </a:p>
          <a:p>
            <a:pPr marL="93663" marR="5080" indent="-88900">
              <a:lnSpc>
                <a:spcPts val="1500"/>
              </a:lnSpc>
              <a:buFont typeface="Arial" panose="020B0604020202020204" pitchFamily="34" charset="0"/>
              <a:buChar char="•"/>
            </a:pPr>
            <a:r>
              <a:rPr lang="it-IT" sz="1050" spc="-5" dirty="0">
                <a:solidFill>
                  <a:schemeClr val="tx2"/>
                </a:solidFill>
                <a:latin typeface="Century Gothic" panose="020B0502020202020204" pitchFamily="34" charset="0"/>
                <a:cs typeface="Arial"/>
              </a:rPr>
              <a:t>Regolarità del transito intestinale</a:t>
            </a:r>
          </a:p>
          <a:p>
            <a:pPr marL="93663" marR="5080" indent="-88900">
              <a:lnSpc>
                <a:spcPts val="1500"/>
              </a:lnSpc>
              <a:buFont typeface="Arial" panose="020B0604020202020204" pitchFamily="34" charset="0"/>
              <a:buChar char="•"/>
            </a:pPr>
            <a:r>
              <a:rPr lang="it-IT" sz="1050" spc="-5" dirty="0">
                <a:solidFill>
                  <a:schemeClr val="tx2"/>
                </a:solidFill>
                <a:latin typeface="Century Gothic" panose="020B0502020202020204" pitchFamily="34" charset="0"/>
                <a:cs typeface="Arial"/>
              </a:rPr>
              <a:t>Funzionalità del sistema digerente</a:t>
            </a:r>
          </a:p>
          <a:p>
            <a:pPr marL="12700">
              <a:lnSpc>
                <a:spcPct val="100000"/>
              </a:lnSpc>
              <a:spcBef>
                <a:spcPts val="100"/>
              </a:spcBef>
            </a:pPr>
            <a:endParaRPr lang="it-IT" sz="1400" dirty="0">
              <a:latin typeface="Century Gothic" panose="020B0502020202020204" pitchFamily="34" charset="0"/>
              <a:cs typeface="Arial"/>
            </a:endParaRPr>
          </a:p>
        </p:txBody>
      </p:sp>
      <p:sp>
        <p:nvSpPr>
          <p:cNvPr id="50" name="Rettangolo 49">
            <a:extLst>
              <a:ext uri="{FF2B5EF4-FFF2-40B4-BE49-F238E27FC236}">
                <a16:creationId xmlns:a16="http://schemas.microsoft.com/office/drawing/2014/main" id="{5CE9FCF6-C2FA-9348-8A88-1C54C24A6FF1}"/>
              </a:ext>
            </a:extLst>
          </p:cNvPr>
          <p:cNvSpPr/>
          <p:nvPr/>
        </p:nvSpPr>
        <p:spPr>
          <a:xfrm>
            <a:off x="5210576" y="1846081"/>
            <a:ext cx="2379819" cy="674287"/>
          </a:xfrm>
          <a:prstGeom prst="rect">
            <a:avLst/>
          </a:prstGeom>
        </p:spPr>
        <p:txBody>
          <a:bodyPr wrap="none">
            <a:spAutoFit/>
          </a:bodyPr>
          <a:lstStyle/>
          <a:p>
            <a:pPr marL="12700">
              <a:lnSpc>
                <a:spcPct val="100000"/>
              </a:lnSpc>
              <a:spcBef>
                <a:spcPts val="100"/>
              </a:spcBef>
            </a:pPr>
            <a:r>
              <a:rPr lang="it-IT" sz="1400" b="1" dirty="0">
                <a:solidFill>
                  <a:srgbClr val="525CA2"/>
                </a:solidFill>
                <a:latin typeface="Century Gothic" panose="020B0502020202020204" pitchFamily="34" charset="0"/>
                <a:cs typeface="Arial"/>
              </a:rPr>
              <a:t>Estratto </a:t>
            </a:r>
            <a:r>
              <a:rPr lang="it-IT" sz="1400" b="1" spc="-5" dirty="0">
                <a:solidFill>
                  <a:srgbClr val="525CA2"/>
                </a:solidFill>
                <a:latin typeface="Century Gothic" panose="020B0502020202020204" pitchFamily="34" charset="0"/>
                <a:cs typeface="Arial"/>
              </a:rPr>
              <a:t>di</a:t>
            </a:r>
            <a:r>
              <a:rPr lang="it-IT" sz="1400" b="1" spc="-50" dirty="0">
                <a:solidFill>
                  <a:srgbClr val="525CA2"/>
                </a:solidFill>
                <a:latin typeface="Century Gothic" panose="020B0502020202020204" pitchFamily="34" charset="0"/>
                <a:cs typeface="Arial"/>
              </a:rPr>
              <a:t> I</a:t>
            </a:r>
            <a:r>
              <a:rPr lang="it-IT" sz="1400" b="1" spc="-5" dirty="0">
                <a:solidFill>
                  <a:srgbClr val="525CA2"/>
                </a:solidFill>
                <a:latin typeface="Century Gothic" panose="020B0502020202020204" pitchFamily="34" charset="0"/>
                <a:cs typeface="Arial"/>
              </a:rPr>
              <a:t>bisco</a:t>
            </a:r>
          </a:p>
          <a:p>
            <a:pPr marL="93663" marR="5080" indent="-88900">
              <a:lnSpc>
                <a:spcPts val="1500"/>
              </a:lnSpc>
              <a:buFont typeface="Arial" panose="020B0604020202020204" pitchFamily="34" charset="0"/>
              <a:buChar char="•"/>
            </a:pPr>
            <a:r>
              <a:rPr lang="it-IT" sz="1050" spc="-5" dirty="0">
                <a:solidFill>
                  <a:schemeClr val="tx2"/>
                </a:solidFill>
                <a:latin typeface="Century Gothic" panose="020B0502020202020204" pitchFamily="34" charset="0"/>
                <a:cs typeface="Arial"/>
              </a:rPr>
              <a:t>Regolarità del transito intestinale</a:t>
            </a:r>
          </a:p>
          <a:p>
            <a:pPr marL="93663" marR="5080" indent="-88900">
              <a:lnSpc>
                <a:spcPts val="1500"/>
              </a:lnSpc>
              <a:buFont typeface="Arial" panose="020B0604020202020204" pitchFamily="34" charset="0"/>
              <a:buChar char="•"/>
            </a:pPr>
            <a:r>
              <a:rPr lang="it-IT" sz="1050" spc="-5" dirty="0">
                <a:solidFill>
                  <a:schemeClr val="tx2"/>
                </a:solidFill>
                <a:latin typeface="Century Gothic" panose="020B0502020202020204" pitchFamily="34" charset="0"/>
                <a:cs typeface="Arial"/>
              </a:rPr>
              <a:t>Drenaggio dei liquidi corporei</a:t>
            </a:r>
          </a:p>
        </p:txBody>
      </p:sp>
      <p:sp>
        <p:nvSpPr>
          <p:cNvPr id="51" name="Rettangolo 50">
            <a:extLst>
              <a:ext uri="{FF2B5EF4-FFF2-40B4-BE49-F238E27FC236}">
                <a16:creationId xmlns:a16="http://schemas.microsoft.com/office/drawing/2014/main" id="{794E24D0-608E-7E47-8A94-565C204B4516}"/>
              </a:ext>
            </a:extLst>
          </p:cNvPr>
          <p:cNvSpPr/>
          <p:nvPr/>
        </p:nvSpPr>
        <p:spPr>
          <a:xfrm>
            <a:off x="5210576" y="2713879"/>
            <a:ext cx="3346109" cy="866648"/>
          </a:xfrm>
          <a:prstGeom prst="rect">
            <a:avLst/>
          </a:prstGeom>
        </p:spPr>
        <p:txBody>
          <a:bodyPr wrap="none">
            <a:spAutoFit/>
          </a:bodyPr>
          <a:lstStyle/>
          <a:p>
            <a:pPr marL="12700">
              <a:lnSpc>
                <a:spcPct val="100000"/>
              </a:lnSpc>
              <a:spcBef>
                <a:spcPts val="100"/>
              </a:spcBef>
            </a:pPr>
            <a:r>
              <a:rPr lang="it-IT" sz="1400" b="1" dirty="0">
                <a:solidFill>
                  <a:srgbClr val="525CA2"/>
                </a:solidFill>
                <a:latin typeface="Century Gothic" panose="020B0502020202020204" pitchFamily="34" charset="0"/>
                <a:cs typeface="Arial"/>
              </a:rPr>
              <a:t>Estratto </a:t>
            </a:r>
            <a:r>
              <a:rPr lang="it-IT" sz="1400" b="1" spc="-5" dirty="0">
                <a:solidFill>
                  <a:srgbClr val="525CA2"/>
                </a:solidFill>
                <a:latin typeface="Century Gothic" panose="020B0502020202020204" pitchFamily="34" charset="0"/>
                <a:cs typeface="Arial"/>
              </a:rPr>
              <a:t>di</a:t>
            </a:r>
            <a:r>
              <a:rPr lang="it-IT" sz="1400" b="1" spc="-50" dirty="0">
                <a:solidFill>
                  <a:srgbClr val="525CA2"/>
                </a:solidFill>
                <a:latin typeface="Century Gothic" panose="020B0502020202020204" pitchFamily="34" charset="0"/>
                <a:cs typeface="Arial"/>
              </a:rPr>
              <a:t> </a:t>
            </a:r>
            <a:r>
              <a:rPr lang="it-IT" sz="1400" b="1" spc="-50" dirty="0" err="1">
                <a:solidFill>
                  <a:srgbClr val="525CA2"/>
                </a:solidFill>
                <a:latin typeface="Century Gothic" panose="020B0502020202020204" pitchFamily="34" charset="0"/>
                <a:cs typeface="Arial"/>
              </a:rPr>
              <a:t>Opuntia</a:t>
            </a:r>
            <a:r>
              <a:rPr lang="it-IT" sz="1400" b="1" spc="-50" dirty="0">
                <a:solidFill>
                  <a:srgbClr val="525CA2"/>
                </a:solidFill>
                <a:latin typeface="Century Gothic" panose="020B0502020202020204" pitchFamily="34" charset="0"/>
                <a:cs typeface="Arial"/>
              </a:rPr>
              <a:t> Ficus</a:t>
            </a:r>
            <a:endParaRPr lang="it-IT" sz="1400" b="1" spc="-5" dirty="0">
              <a:solidFill>
                <a:srgbClr val="525CA2"/>
              </a:solidFill>
              <a:latin typeface="Century Gothic" panose="020B0502020202020204" pitchFamily="34" charset="0"/>
              <a:cs typeface="Arial"/>
            </a:endParaRPr>
          </a:p>
          <a:p>
            <a:pPr marL="93663" marR="5080" indent="-88900">
              <a:lnSpc>
                <a:spcPts val="1500"/>
              </a:lnSpc>
              <a:buFont typeface="Arial" panose="020B0604020202020204" pitchFamily="34" charset="0"/>
              <a:buChar char="•"/>
            </a:pPr>
            <a:r>
              <a:rPr lang="it-IT" sz="1050" spc="-5" dirty="0">
                <a:solidFill>
                  <a:schemeClr val="tx2"/>
                </a:solidFill>
                <a:latin typeface="Century Gothic" panose="020B0502020202020204" pitchFamily="34" charset="0"/>
                <a:cs typeface="Arial"/>
              </a:rPr>
              <a:t>Regolarità del transito intestinale</a:t>
            </a:r>
          </a:p>
          <a:p>
            <a:pPr marL="93663" marR="5080" indent="-88900">
              <a:lnSpc>
                <a:spcPts val="1500"/>
              </a:lnSpc>
              <a:buFont typeface="Arial" panose="020B0604020202020204" pitchFamily="34" charset="0"/>
              <a:buChar char="•"/>
            </a:pPr>
            <a:r>
              <a:rPr lang="it-IT" sz="1050" spc="-5" dirty="0">
                <a:solidFill>
                  <a:schemeClr val="tx2"/>
                </a:solidFill>
                <a:latin typeface="Century Gothic" panose="020B0502020202020204" pitchFamily="34" charset="0"/>
                <a:cs typeface="Arial"/>
              </a:rPr>
              <a:t>Azione emolliente e lenitiva (sistema digerente)</a:t>
            </a:r>
          </a:p>
          <a:p>
            <a:pPr marL="93663" marR="5080" indent="-88900">
              <a:lnSpc>
                <a:spcPts val="1500"/>
              </a:lnSpc>
              <a:buFont typeface="Arial" panose="020B0604020202020204" pitchFamily="34" charset="0"/>
              <a:buChar char="•"/>
            </a:pPr>
            <a:r>
              <a:rPr lang="it-IT" sz="1050" spc="-5" dirty="0">
                <a:solidFill>
                  <a:schemeClr val="tx2"/>
                </a:solidFill>
                <a:latin typeface="Century Gothic" panose="020B0502020202020204" pitchFamily="34" charset="0"/>
                <a:cs typeface="Arial"/>
              </a:rPr>
              <a:t>Funzionalità del sistema digerente</a:t>
            </a:r>
          </a:p>
        </p:txBody>
      </p:sp>
      <p:sp>
        <p:nvSpPr>
          <p:cNvPr id="52" name="Rettangolo 51">
            <a:extLst>
              <a:ext uri="{FF2B5EF4-FFF2-40B4-BE49-F238E27FC236}">
                <a16:creationId xmlns:a16="http://schemas.microsoft.com/office/drawing/2014/main" id="{FB560106-24AB-5D49-86F6-02CD2E4E9202}"/>
              </a:ext>
            </a:extLst>
          </p:cNvPr>
          <p:cNvSpPr/>
          <p:nvPr/>
        </p:nvSpPr>
        <p:spPr>
          <a:xfrm>
            <a:off x="5210576" y="3651876"/>
            <a:ext cx="3346109" cy="1059008"/>
          </a:xfrm>
          <a:prstGeom prst="rect">
            <a:avLst/>
          </a:prstGeom>
        </p:spPr>
        <p:txBody>
          <a:bodyPr wrap="none">
            <a:spAutoFit/>
          </a:bodyPr>
          <a:lstStyle/>
          <a:p>
            <a:pPr marL="12700">
              <a:lnSpc>
                <a:spcPct val="100000"/>
              </a:lnSpc>
              <a:spcBef>
                <a:spcPts val="100"/>
              </a:spcBef>
            </a:pPr>
            <a:r>
              <a:rPr lang="it-IT" sz="1400" b="1" dirty="0">
                <a:solidFill>
                  <a:srgbClr val="525CA2"/>
                </a:solidFill>
                <a:latin typeface="Century Gothic" panose="020B0502020202020204" pitchFamily="34" charset="0"/>
                <a:cs typeface="Arial"/>
              </a:rPr>
              <a:t>Estratto </a:t>
            </a:r>
            <a:r>
              <a:rPr lang="it-IT" sz="1400" b="1" spc="-5" dirty="0">
                <a:solidFill>
                  <a:srgbClr val="525CA2"/>
                </a:solidFill>
                <a:latin typeface="Century Gothic" panose="020B0502020202020204" pitchFamily="34" charset="0"/>
                <a:cs typeface="Arial"/>
              </a:rPr>
              <a:t>di</a:t>
            </a:r>
            <a:r>
              <a:rPr lang="it-IT" sz="1400" b="1" spc="-50" dirty="0">
                <a:solidFill>
                  <a:srgbClr val="525CA2"/>
                </a:solidFill>
                <a:latin typeface="Century Gothic" panose="020B0502020202020204" pitchFamily="34" charset="0"/>
                <a:cs typeface="Arial"/>
              </a:rPr>
              <a:t> </a:t>
            </a:r>
            <a:r>
              <a:rPr lang="it-IT" sz="1400" b="1" spc="-50" dirty="0" err="1">
                <a:solidFill>
                  <a:srgbClr val="525CA2"/>
                </a:solidFill>
                <a:latin typeface="Century Gothic" panose="020B0502020202020204" pitchFamily="34" charset="0"/>
                <a:cs typeface="Arial"/>
              </a:rPr>
              <a:t>Plantago</a:t>
            </a:r>
            <a:r>
              <a:rPr lang="it-IT" sz="1400" b="1" spc="-50" dirty="0">
                <a:solidFill>
                  <a:srgbClr val="525CA2"/>
                </a:solidFill>
                <a:latin typeface="Century Gothic" panose="020B0502020202020204" pitchFamily="34" charset="0"/>
                <a:cs typeface="Arial"/>
              </a:rPr>
              <a:t> Ovata (</a:t>
            </a:r>
            <a:r>
              <a:rPr lang="it-IT" sz="1400" b="1" spc="-50" dirty="0" err="1">
                <a:solidFill>
                  <a:srgbClr val="525CA2"/>
                </a:solidFill>
                <a:latin typeface="Century Gothic" panose="020B0502020202020204" pitchFamily="34" charset="0"/>
                <a:cs typeface="Arial"/>
              </a:rPr>
              <a:t>Psyllium</a:t>
            </a:r>
            <a:r>
              <a:rPr lang="it-IT" sz="1400" b="1" spc="-50" dirty="0">
                <a:solidFill>
                  <a:srgbClr val="525CA2"/>
                </a:solidFill>
                <a:latin typeface="Century Gothic" panose="020B0502020202020204" pitchFamily="34" charset="0"/>
                <a:cs typeface="Arial"/>
              </a:rPr>
              <a:t>)</a:t>
            </a:r>
            <a:endParaRPr lang="it-IT" sz="1400" b="1" spc="-5" dirty="0">
              <a:solidFill>
                <a:srgbClr val="525CA2"/>
              </a:solidFill>
              <a:latin typeface="Century Gothic" panose="020B0502020202020204" pitchFamily="34" charset="0"/>
              <a:cs typeface="Arial"/>
            </a:endParaRPr>
          </a:p>
          <a:p>
            <a:pPr marL="93663" marR="5080" indent="-88900">
              <a:lnSpc>
                <a:spcPts val="1500"/>
              </a:lnSpc>
              <a:buFont typeface="Arial" panose="020B0604020202020204" pitchFamily="34" charset="0"/>
              <a:buChar char="•"/>
            </a:pPr>
            <a:r>
              <a:rPr lang="it-IT" sz="1050" spc="-5" dirty="0">
                <a:solidFill>
                  <a:schemeClr val="tx2"/>
                </a:solidFill>
                <a:latin typeface="Century Gothic" panose="020B0502020202020204" pitchFamily="34" charset="0"/>
                <a:cs typeface="Arial"/>
              </a:rPr>
              <a:t>Regolarità del transito intestinale</a:t>
            </a:r>
          </a:p>
          <a:p>
            <a:pPr marL="93663" marR="5080" indent="-88900">
              <a:lnSpc>
                <a:spcPts val="1500"/>
              </a:lnSpc>
              <a:buFont typeface="Arial" panose="020B0604020202020204" pitchFamily="34" charset="0"/>
              <a:buChar char="•"/>
            </a:pPr>
            <a:r>
              <a:rPr lang="it-IT" sz="1050" spc="-5" dirty="0">
                <a:solidFill>
                  <a:schemeClr val="tx2"/>
                </a:solidFill>
                <a:latin typeface="Century Gothic" panose="020B0502020202020204" pitchFamily="34" charset="0"/>
                <a:cs typeface="Arial"/>
              </a:rPr>
              <a:t>Azione emolliente e lenitiva (sistema digerente)</a:t>
            </a:r>
          </a:p>
          <a:p>
            <a:pPr marL="93663" marR="5080" indent="-88900">
              <a:lnSpc>
                <a:spcPts val="1500"/>
              </a:lnSpc>
              <a:buFont typeface="Arial" panose="020B0604020202020204" pitchFamily="34" charset="0"/>
              <a:buChar char="•"/>
            </a:pPr>
            <a:r>
              <a:rPr lang="it-IT" sz="1050" spc="-5" dirty="0">
                <a:solidFill>
                  <a:schemeClr val="tx2"/>
                </a:solidFill>
                <a:latin typeface="Century Gothic" panose="020B0502020202020204" pitchFamily="34" charset="0"/>
                <a:cs typeface="Arial"/>
              </a:rPr>
              <a:t>Normale volume e consistenza delle feci</a:t>
            </a:r>
          </a:p>
          <a:p>
            <a:pPr marL="93663" marR="5080" indent="-88900">
              <a:lnSpc>
                <a:spcPts val="1500"/>
              </a:lnSpc>
              <a:buFont typeface="Arial" panose="020B0604020202020204" pitchFamily="34" charset="0"/>
              <a:buChar char="•"/>
            </a:pPr>
            <a:r>
              <a:rPr lang="it-IT" sz="1050" spc="-5" dirty="0">
                <a:solidFill>
                  <a:schemeClr val="tx2"/>
                </a:solidFill>
                <a:latin typeface="Century Gothic" panose="020B0502020202020204" pitchFamily="34" charset="0"/>
                <a:cs typeface="Arial"/>
              </a:rPr>
              <a:t>Metabolismo dei lipidi e dei carboidrati</a:t>
            </a:r>
          </a:p>
        </p:txBody>
      </p:sp>
      <p:pic>
        <p:nvPicPr>
          <p:cNvPr id="53" name="Immagine 52">
            <a:extLst>
              <a:ext uri="{FF2B5EF4-FFF2-40B4-BE49-F238E27FC236}">
                <a16:creationId xmlns:a16="http://schemas.microsoft.com/office/drawing/2014/main" id="{27B3F543-5EC8-474D-8E6F-5B6A9CD730A4}"/>
              </a:ext>
            </a:extLst>
          </p:cNvPr>
          <p:cNvPicPr>
            <a:picLocks noChangeAspect="1"/>
          </p:cNvPicPr>
          <p:nvPr/>
        </p:nvPicPr>
        <p:blipFill rotWithShape="1">
          <a:blip r:embed="rId8">
            <a:extLst>
              <a:ext uri="{28A0092B-C50C-407E-A947-70E740481C1C}">
                <a14:useLocalDpi xmlns:a14="http://schemas.microsoft.com/office/drawing/2010/main" val="0"/>
              </a:ext>
            </a:extLst>
          </a:blip>
          <a:srcRect l="18469" t="18266" b="19515"/>
          <a:stretch/>
        </p:blipFill>
        <p:spPr>
          <a:xfrm>
            <a:off x="49917" y="1418184"/>
            <a:ext cx="3395730" cy="2591389"/>
          </a:xfrm>
          <a:prstGeom prst="rect">
            <a:avLst/>
          </a:prstGeom>
        </p:spPr>
      </p:pic>
    </p:spTree>
    <p:extLst>
      <p:ext uri="{BB962C8B-B14F-4D97-AF65-F5344CB8AC3E}">
        <p14:creationId xmlns:p14="http://schemas.microsoft.com/office/powerpoint/2010/main" val="1735692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ttangolo 30">
            <a:extLst>
              <a:ext uri="{FF2B5EF4-FFF2-40B4-BE49-F238E27FC236}">
                <a16:creationId xmlns:a16="http://schemas.microsoft.com/office/drawing/2014/main" id="{038FE68C-4F3E-734A-8051-C4EA4272A5F8}"/>
              </a:ext>
            </a:extLst>
          </p:cNvPr>
          <p:cNvSpPr/>
          <p:nvPr/>
        </p:nvSpPr>
        <p:spPr>
          <a:xfrm>
            <a:off x="0" y="2047271"/>
            <a:ext cx="9144000" cy="2612712"/>
          </a:xfrm>
          <a:prstGeom prst="rect">
            <a:avLst/>
          </a:prstGeom>
          <a:solidFill>
            <a:srgbClr val="19A883">
              <a:alpha val="202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5" name="object 3"/>
          <p:cNvSpPr txBox="1"/>
          <p:nvPr/>
        </p:nvSpPr>
        <p:spPr>
          <a:xfrm>
            <a:off x="189569" y="1005226"/>
            <a:ext cx="5360685" cy="909031"/>
          </a:xfrm>
          <a:prstGeom prst="rect">
            <a:avLst/>
          </a:prstGeom>
        </p:spPr>
        <p:txBody>
          <a:bodyPr vert="horz" wrap="square" lIns="0" tIns="12700" rIns="0" bIns="0" rtlCol="0">
            <a:spAutoFit/>
          </a:bodyPr>
          <a:lstStyle/>
          <a:p>
            <a:pPr>
              <a:lnSpc>
                <a:spcPts val="1800"/>
              </a:lnSpc>
              <a:spcBef>
                <a:spcPts val="100"/>
              </a:spcBef>
              <a:tabLst>
                <a:tab pos="299085" algn="l"/>
                <a:tab pos="299720" algn="l"/>
              </a:tabLst>
            </a:pPr>
            <a:r>
              <a:rPr sz="1400" b="1" i="1" spc="-5" dirty="0">
                <a:solidFill>
                  <a:schemeClr val="tx2"/>
                </a:solidFill>
                <a:latin typeface="Century Gothic" panose="020B0502020202020204" pitchFamily="34" charset="0"/>
                <a:cs typeface="Arial"/>
              </a:rPr>
              <a:t>Bifidobacterium</a:t>
            </a:r>
            <a:r>
              <a:rPr lang="it-IT" sz="1400" b="1" dirty="0">
                <a:solidFill>
                  <a:schemeClr val="tx2"/>
                </a:solidFill>
                <a:latin typeface="Century Gothic" panose="020B0502020202020204" pitchFamily="34" charset="0"/>
                <a:cs typeface="Arial"/>
              </a:rPr>
              <a:t>  </a:t>
            </a:r>
            <a:r>
              <a:rPr sz="1400" b="1" i="1" spc="-5" dirty="0">
                <a:solidFill>
                  <a:schemeClr val="tx2"/>
                </a:solidFill>
                <a:latin typeface="Century Gothic" panose="020B0502020202020204" pitchFamily="34" charset="0"/>
                <a:cs typeface="Arial"/>
              </a:rPr>
              <a:t>lactis</a:t>
            </a:r>
            <a:r>
              <a:rPr lang="it-IT" sz="1400" b="1" i="1" spc="-5" dirty="0">
                <a:solidFill>
                  <a:schemeClr val="tx2"/>
                </a:solidFill>
                <a:latin typeface="Century Gothic" panose="020B0502020202020204" pitchFamily="34" charset="0"/>
                <a:cs typeface="Arial"/>
              </a:rPr>
              <a:t> </a:t>
            </a:r>
            <a:r>
              <a:rPr lang="it-IT" sz="1400" spc="-5" dirty="0">
                <a:solidFill>
                  <a:schemeClr val="tx2"/>
                </a:solidFill>
                <a:latin typeface="Century Gothic" panose="020B0502020202020204" pitchFamily="34" charset="0"/>
                <a:cs typeface="Arial"/>
              </a:rPr>
              <a:t>HN019</a:t>
            </a:r>
            <a:endParaRPr sz="1400" b="1" dirty="0">
              <a:solidFill>
                <a:schemeClr val="tx2"/>
              </a:solidFill>
              <a:latin typeface="Century Gothic" panose="020B0502020202020204" pitchFamily="34" charset="0"/>
              <a:cs typeface="Times New Roman"/>
            </a:endParaRPr>
          </a:p>
          <a:p>
            <a:pPr marL="12700" marR="5080" algn="just">
              <a:lnSpc>
                <a:spcPts val="1800"/>
              </a:lnSpc>
              <a:spcBef>
                <a:spcPts val="5"/>
              </a:spcBef>
              <a:tabLst>
                <a:tab pos="354965" algn="l"/>
                <a:tab pos="355600" algn="l"/>
              </a:tabLst>
            </a:pPr>
            <a:r>
              <a:rPr sz="1050" spc="-5" dirty="0">
                <a:solidFill>
                  <a:schemeClr val="tx2"/>
                </a:solidFill>
                <a:latin typeface="Century Gothic" panose="020B0502020202020204" pitchFamily="34" charset="0"/>
                <a:cs typeface="Arial"/>
              </a:rPr>
              <a:t>La </a:t>
            </a:r>
            <a:r>
              <a:rPr sz="1050" spc="-5" dirty="0" err="1">
                <a:solidFill>
                  <a:schemeClr val="tx2"/>
                </a:solidFill>
                <a:latin typeface="Century Gothic" panose="020B0502020202020204" pitchFamily="34" charset="0"/>
                <a:cs typeface="Arial"/>
              </a:rPr>
              <a:t>sua</a:t>
            </a:r>
            <a:r>
              <a:rPr sz="1050" spc="-5" dirty="0">
                <a:solidFill>
                  <a:schemeClr val="tx2"/>
                </a:solidFill>
                <a:latin typeface="Century Gothic" panose="020B0502020202020204" pitchFamily="34" charset="0"/>
                <a:cs typeface="Arial"/>
              </a:rPr>
              <a:t> </a:t>
            </a:r>
            <a:r>
              <a:rPr sz="1050" spc="-5" dirty="0" err="1">
                <a:solidFill>
                  <a:schemeClr val="tx2"/>
                </a:solidFill>
                <a:latin typeface="Century Gothic" panose="020B0502020202020204" pitchFamily="34" charset="0"/>
                <a:cs typeface="Arial"/>
              </a:rPr>
              <a:t>efficacia</a:t>
            </a:r>
            <a:r>
              <a:rPr sz="1050" spc="-5" dirty="0">
                <a:solidFill>
                  <a:schemeClr val="tx2"/>
                </a:solidFill>
                <a:latin typeface="Century Gothic" panose="020B0502020202020204" pitchFamily="34" charset="0"/>
                <a:cs typeface="Arial"/>
              </a:rPr>
              <a:t> </a:t>
            </a:r>
            <a:r>
              <a:rPr sz="1050" spc="-5" dirty="0" err="1">
                <a:solidFill>
                  <a:schemeClr val="tx2"/>
                </a:solidFill>
                <a:latin typeface="Century Gothic" panose="020B0502020202020204" pitchFamily="34" charset="0"/>
                <a:cs typeface="Arial"/>
              </a:rPr>
              <a:t>è</a:t>
            </a:r>
            <a:r>
              <a:rPr sz="1050" spc="-5" dirty="0">
                <a:solidFill>
                  <a:schemeClr val="tx2"/>
                </a:solidFill>
                <a:latin typeface="Century Gothic" panose="020B0502020202020204" pitchFamily="34" charset="0"/>
                <a:cs typeface="Arial"/>
              </a:rPr>
              <a:t> </a:t>
            </a:r>
            <a:r>
              <a:rPr sz="1050" dirty="0" err="1">
                <a:solidFill>
                  <a:schemeClr val="tx2"/>
                </a:solidFill>
                <a:latin typeface="Century Gothic" panose="020B0502020202020204" pitchFamily="34" charset="0"/>
                <a:cs typeface="Arial"/>
              </a:rPr>
              <a:t>stata</a:t>
            </a:r>
            <a:r>
              <a:rPr sz="1050" dirty="0">
                <a:solidFill>
                  <a:schemeClr val="tx2"/>
                </a:solidFill>
                <a:latin typeface="Century Gothic" panose="020B0502020202020204" pitchFamily="34" charset="0"/>
                <a:cs typeface="Arial"/>
              </a:rPr>
              <a:t> </a:t>
            </a:r>
            <a:r>
              <a:rPr sz="1050" spc="-5" dirty="0" err="1">
                <a:solidFill>
                  <a:schemeClr val="tx2"/>
                </a:solidFill>
                <a:latin typeface="Century Gothic" panose="020B0502020202020204" pitchFamily="34" charset="0"/>
                <a:cs typeface="Arial"/>
              </a:rPr>
              <a:t>confermata</a:t>
            </a:r>
            <a:r>
              <a:rPr sz="1050" spc="-5" dirty="0">
                <a:solidFill>
                  <a:schemeClr val="tx2"/>
                </a:solidFill>
                <a:latin typeface="Century Gothic" panose="020B0502020202020204" pitchFamily="34" charset="0"/>
                <a:cs typeface="Arial"/>
              </a:rPr>
              <a:t>  da </a:t>
            </a:r>
            <a:r>
              <a:rPr sz="1050" spc="-5" dirty="0" err="1">
                <a:solidFill>
                  <a:schemeClr val="tx2"/>
                </a:solidFill>
                <a:latin typeface="Century Gothic" panose="020B0502020202020204" pitchFamily="34" charset="0"/>
                <a:cs typeface="Arial"/>
              </a:rPr>
              <a:t>diversi</a:t>
            </a:r>
            <a:r>
              <a:rPr sz="1050" spc="5" dirty="0">
                <a:solidFill>
                  <a:schemeClr val="tx2"/>
                </a:solidFill>
                <a:latin typeface="Century Gothic" panose="020B0502020202020204" pitchFamily="34" charset="0"/>
                <a:cs typeface="Arial"/>
              </a:rPr>
              <a:t> </a:t>
            </a:r>
            <a:r>
              <a:rPr sz="1050" spc="-5" dirty="0" err="1">
                <a:solidFill>
                  <a:schemeClr val="tx2"/>
                </a:solidFill>
                <a:latin typeface="Century Gothic" panose="020B0502020202020204" pitchFamily="34" charset="0"/>
                <a:cs typeface="Arial"/>
              </a:rPr>
              <a:t>studi</a:t>
            </a:r>
            <a:r>
              <a:rPr lang="it-IT" sz="1050" spc="-5" dirty="0">
                <a:solidFill>
                  <a:schemeClr val="tx2"/>
                </a:solidFill>
                <a:latin typeface="Century Gothic" panose="020B0502020202020204" pitchFamily="34" charset="0"/>
                <a:cs typeface="Arial"/>
              </a:rPr>
              <a:t>:</a:t>
            </a:r>
          </a:p>
          <a:p>
            <a:pPr marL="12700" marR="5080" algn="just">
              <a:lnSpc>
                <a:spcPts val="1800"/>
              </a:lnSpc>
              <a:spcBef>
                <a:spcPts val="5"/>
              </a:spcBef>
              <a:tabLst>
                <a:tab pos="354965" algn="l"/>
                <a:tab pos="355600" algn="l"/>
              </a:tabLst>
            </a:pPr>
            <a:r>
              <a:rPr lang="it-IT" sz="1050" spc="-5" dirty="0">
                <a:solidFill>
                  <a:schemeClr val="tx2"/>
                </a:solidFill>
                <a:latin typeface="Century Gothic" panose="020B0502020202020204" pitchFamily="34" charset="0"/>
                <a:cs typeface="Arial"/>
                <a:sym typeface="Wingdings" panose="05000000000000000000" pitchFamily="2" charset="2"/>
              </a:rPr>
              <a:t> resistenza all’ambiente acido dello stomaco </a:t>
            </a:r>
          </a:p>
          <a:p>
            <a:pPr marL="12700" marR="5080" algn="just">
              <a:lnSpc>
                <a:spcPts val="1800"/>
              </a:lnSpc>
              <a:spcBef>
                <a:spcPts val="5"/>
              </a:spcBef>
              <a:tabLst>
                <a:tab pos="354965" algn="l"/>
                <a:tab pos="355600" algn="l"/>
              </a:tabLst>
            </a:pPr>
            <a:r>
              <a:rPr lang="it-IT" sz="1050" spc="-5" dirty="0">
                <a:solidFill>
                  <a:schemeClr val="tx2"/>
                </a:solidFill>
                <a:latin typeface="Century Gothic" panose="020B0502020202020204" pitchFamily="34" charset="0"/>
                <a:cs typeface="Arial"/>
                <a:sym typeface="Wingdings" panose="05000000000000000000" pitchFamily="2" charset="2"/>
              </a:rPr>
              <a:t> è attivo a livello dell’intestino, aderendo alla mucosa</a:t>
            </a:r>
            <a:endParaRPr sz="1050" dirty="0">
              <a:solidFill>
                <a:schemeClr val="tx2"/>
              </a:solidFill>
              <a:latin typeface="Century Gothic" panose="020B0502020202020204" pitchFamily="34" charset="0"/>
              <a:cs typeface="Arial"/>
            </a:endParaRPr>
          </a:p>
        </p:txBody>
      </p:sp>
      <p:sp>
        <p:nvSpPr>
          <p:cNvPr id="10" name="CasellaDiTesto 9"/>
          <p:cNvSpPr txBox="1"/>
          <p:nvPr/>
        </p:nvSpPr>
        <p:spPr>
          <a:xfrm>
            <a:off x="202149" y="2264830"/>
            <a:ext cx="2637992" cy="1153073"/>
          </a:xfrm>
          <a:prstGeom prst="rect">
            <a:avLst/>
          </a:prstGeom>
          <a:noFill/>
          <a:ln>
            <a:solidFill>
              <a:schemeClr val="tx1"/>
            </a:solidFill>
            <a:prstDash val="dash"/>
          </a:ln>
        </p:spPr>
        <p:txBody>
          <a:bodyPr wrap="square" rtlCol="0">
            <a:spAutoFit/>
          </a:bodyPr>
          <a:lstStyle/>
          <a:p>
            <a:pPr>
              <a:lnSpc>
                <a:spcPts val="1400"/>
              </a:lnSpc>
            </a:pPr>
            <a:r>
              <a:rPr lang="it-IT" sz="1000" dirty="0">
                <a:solidFill>
                  <a:schemeClr val="tx2"/>
                </a:solidFill>
                <a:latin typeface="Century Gothic" panose="020B0502020202020204" pitchFamily="34" charset="0"/>
              </a:rPr>
              <a:t>Il genere </a:t>
            </a:r>
            <a:r>
              <a:rPr lang="it-IT" sz="1000" dirty="0" err="1">
                <a:solidFill>
                  <a:schemeClr val="tx2"/>
                </a:solidFill>
                <a:latin typeface="Century Gothic" panose="020B0502020202020204" pitchFamily="34" charset="0"/>
              </a:rPr>
              <a:t>Bifidobacterium</a:t>
            </a:r>
            <a:r>
              <a:rPr lang="it-IT" sz="1000" dirty="0">
                <a:solidFill>
                  <a:schemeClr val="tx2"/>
                </a:solidFill>
                <a:latin typeface="Century Gothic" panose="020B0502020202020204" pitchFamily="34" charset="0"/>
              </a:rPr>
              <a:t> è considerato molto sicuro per il consumo umano (Borriello et al, 2003) ed inserito nella lista «Inventory of </a:t>
            </a:r>
            <a:r>
              <a:rPr lang="it-IT" sz="1000" dirty="0" err="1">
                <a:solidFill>
                  <a:schemeClr val="tx2"/>
                </a:solidFill>
                <a:latin typeface="Century Gothic" panose="020B0502020202020204" pitchFamily="34" charset="0"/>
              </a:rPr>
              <a:t>Microorganism</a:t>
            </a:r>
            <a:r>
              <a:rPr lang="it-IT" sz="1000" dirty="0">
                <a:solidFill>
                  <a:schemeClr val="tx2"/>
                </a:solidFill>
                <a:latin typeface="Century Gothic" panose="020B0502020202020204" pitchFamily="34" charset="0"/>
              </a:rPr>
              <a:t> with </a:t>
            </a:r>
            <a:r>
              <a:rPr lang="it-IT" sz="1000" dirty="0" err="1">
                <a:solidFill>
                  <a:schemeClr val="tx2"/>
                </a:solidFill>
                <a:latin typeface="Century Gothic" panose="020B0502020202020204" pitchFamily="34" charset="0"/>
              </a:rPr>
              <a:t>Documented</a:t>
            </a:r>
            <a:r>
              <a:rPr lang="it-IT" sz="1000" dirty="0">
                <a:solidFill>
                  <a:schemeClr val="tx2"/>
                </a:solidFill>
                <a:latin typeface="Century Gothic" panose="020B0502020202020204" pitchFamily="34" charset="0"/>
              </a:rPr>
              <a:t> </a:t>
            </a:r>
            <a:r>
              <a:rPr lang="it-IT" sz="1000" dirty="0" err="1">
                <a:solidFill>
                  <a:schemeClr val="tx2"/>
                </a:solidFill>
                <a:latin typeface="Century Gothic" panose="020B0502020202020204" pitchFamily="34" charset="0"/>
              </a:rPr>
              <a:t>History</a:t>
            </a:r>
            <a:r>
              <a:rPr lang="it-IT" sz="1000" dirty="0">
                <a:solidFill>
                  <a:schemeClr val="tx2"/>
                </a:solidFill>
                <a:latin typeface="Century Gothic" panose="020B0502020202020204" pitchFamily="34" charset="0"/>
              </a:rPr>
              <a:t> of Use in Human </a:t>
            </a:r>
            <a:r>
              <a:rPr lang="it-IT" sz="1000" dirty="0" err="1">
                <a:solidFill>
                  <a:schemeClr val="tx2"/>
                </a:solidFill>
                <a:latin typeface="Century Gothic" panose="020B0502020202020204" pitchFamily="34" charset="0"/>
              </a:rPr>
              <a:t>Food</a:t>
            </a:r>
            <a:r>
              <a:rPr lang="it-IT" sz="1000" dirty="0">
                <a:solidFill>
                  <a:schemeClr val="tx2"/>
                </a:solidFill>
                <a:latin typeface="Century Gothic" panose="020B0502020202020204" pitchFamily="34" charset="0"/>
              </a:rPr>
              <a:t>» (</a:t>
            </a:r>
            <a:r>
              <a:rPr lang="it-IT" sz="1000" dirty="0" err="1">
                <a:solidFill>
                  <a:schemeClr val="tx2"/>
                </a:solidFill>
                <a:latin typeface="Century Gothic" panose="020B0502020202020204" pitchFamily="34" charset="0"/>
              </a:rPr>
              <a:t>Mogenston</a:t>
            </a:r>
            <a:r>
              <a:rPr lang="it-IT" sz="1000" dirty="0">
                <a:solidFill>
                  <a:schemeClr val="tx2"/>
                </a:solidFill>
                <a:latin typeface="Century Gothic" panose="020B0502020202020204" pitchFamily="34" charset="0"/>
              </a:rPr>
              <a:t> et al, 2002)</a:t>
            </a:r>
          </a:p>
        </p:txBody>
      </p:sp>
      <p:sp>
        <p:nvSpPr>
          <p:cNvPr id="16" name="CasellaDiTesto 15"/>
          <p:cNvSpPr txBox="1"/>
          <p:nvPr/>
        </p:nvSpPr>
        <p:spPr>
          <a:xfrm>
            <a:off x="6757713" y="2880924"/>
            <a:ext cx="864096" cy="830997"/>
          </a:xfrm>
          <a:prstGeom prst="rect">
            <a:avLst/>
          </a:prstGeom>
          <a:noFill/>
        </p:spPr>
        <p:txBody>
          <a:bodyPr wrap="square" rtlCol="0">
            <a:spAutoFit/>
          </a:bodyPr>
          <a:lstStyle/>
          <a:p>
            <a:pPr algn="ctr"/>
            <a:r>
              <a:rPr lang="it-IT" sz="4800" b="1" dirty="0">
                <a:solidFill>
                  <a:srgbClr val="19A883"/>
                </a:solidFill>
                <a:latin typeface="Century Gothic" panose="020B0502020202020204" pitchFamily="34" charset="0"/>
              </a:rPr>
              <a:t>+</a:t>
            </a:r>
          </a:p>
        </p:txBody>
      </p:sp>
      <p:sp>
        <p:nvSpPr>
          <p:cNvPr id="4" name="Freccia a destra 3"/>
          <p:cNvSpPr/>
          <p:nvPr/>
        </p:nvSpPr>
        <p:spPr>
          <a:xfrm rot="10800000">
            <a:off x="2921661" y="2456205"/>
            <a:ext cx="504056" cy="540060"/>
          </a:xfrm>
          <a:prstGeom prst="rightArrow">
            <a:avLst/>
          </a:prstGeom>
          <a:solidFill>
            <a:srgbClr val="19A883"/>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it-IT" dirty="0">
              <a:solidFill>
                <a:schemeClr val="accent5"/>
              </a:solidFill>
            </a:endParaRPr>
          </a:p>
        </p:txBody>
      </p:sp>
      <p:sp>
        <p:nvSpPr>
          <p:cNvPr id="24" name="object 3"/>
          <p:cNvSpPr txBox="1"/>
          <p:nvPr/>
        </p:nvSpPr>
        <p:spPr>
          <a:xfrm>
            <a:off x="167797" y="4717420"/>
            <a:ext cx="5967642" cy="106183"/>
          </a:xfrm>
          <a:prstGeom prst="rect">
            <a:avLst/>
          </a:prstGeom>
        </p:spPr>
        <p:txBody>
          <a:bodyPr vert="horz" wrap="square" lIns="0" tIns="12065" rIns="0" bIns="0" rtlCol="0">
            <a:spAutoFit/>
          </a:bodyPr>
          <a:lstStyle/>
          <a:p>
            <a:pPr marL="12700" marR="5080" indent="34925">
              <a:lnSpc>
                <a:spcPts val="800"/>
              </a:lnSpc>
              <a:spcBef>
                <a:spcPts val="15"/>
              </a:spcBef>
            </a:pPr>
            <a:r>
              <a:rPr sz="600" spc="-5" dirty="0" err="1">
                <a:solidFill>
                  <a:schemeClr val="tx1">
                    <a:lumMod val="50000"/>
                    <a:lumOff val="50000"/>
                  </a:schemeClr>
                </a:solidFill>
                <a:latin typeface="Century Gothic" panose="020B0502020202020204" pitchFamily="34" charset="0"/>
              </a:rPr>
              <a:t>Niittynen</a:t>
            </a:r>
            <a:r>
              <a:rPr sz="600" spc="-5" dirty="0">
                <a:solidFill>
                  <a:schemeClr val="tx1">
                    <a:lumMod val="50000"/>
                    <a:lumOff val="50000"/>
                  </a:schemeClr>
                </a:solidFill>
                <a:latin typeface="Century Gothic" panose="020B0502020202020204" pitchFamily="34" charset="0"/>
              </a:rPr>
              <a:t> L, </a:t>
            </a:r>
            <a:r>
              <a:rPr sz="600" spc="-5" dirty="0" err="1">
                <a:solidFill>
                  <a:schemeClr val="tx1">
                    <a:lumMod val="50000"/>
                    <a:lumOff val="50000"/>
                  </a:schemeClr>
                </a:solidFill>
                <a:latin typeface="Century Gothic" panose="020B0502020202020204" pitchFamily="34" charset="0"/>
              </a:rPr>
              <a:t>Kajander</a:t>
            </a:r>
            <a:r>
              <a:rPr sz="600" spc="-5" dirty="0">
                <a:solidFill>
                  <a:schemeClr val="tx1">
                    <a:lumMod val="50000"/>
                    <a:lumOff val="50000"/>
                  </a:schemeClr>
                </a:solidFill>
                <a:latin typeface="Century Gothic" panose="020B0502020202020204" pitchFamily="34" charset="0"/>
              </a:rPr>
              <a:t> K, </a:t>
            </a:r>
            <a:r>
              <a:rPr sz="600" spc="-5" dirty="0" err="1">
                <a:solidFill>
                  <a:schemeClr val="tx1">
                    <a:lumMod val="50000"/>
                    <a:lumOff val="50000"/>
                  </a:schemeClr>
                </a:solidFill>
                <a:latin typeface="Century Gothic" panose="020B0502020202020204" pitchFamily="34" charset="0"/>
              </a:rPr>
              <a:t>Korpela</a:t>
            </a:r>
            <a:r>
              <a:rPr sz="600" spc="-5" dirty="0">
                <a:solidFill>
                  <a:schemeClr val="tx1">
                    <a:lumMod val="50000"/>
                    <a:lumOff val="50000"/>
                  </a:schemeClr>
                </a:solidFill>
                <a:latin typeface="Century Gothic" panose="020B0502020202020204" pitchFamily="34" charset="0"/>
              </a:rPr>
              <a:t> R (2007) </a:t>
            </a:r>
            <a:r>
              <a:rPr sz="600" spc="-5" dirty="0" err="1">
                <a:solidFill>
                  <a:schemeClr val="tx1">
                    <a:lumMod val="50000"/>
                    <a:lumOff val="50000"/>
                  </a:schemeClr>
                </a:solidFill>
                <a:latin typeface="Century Gothic" panose="020B0502020202020204" pitchFamily="34" charset="0"/>
              </a:rPr>
              <a:t>Galacto</a:t>
            </a:r>
            <a:r>
              <a:rPr sz="600" spc="-5" dirty="0">
                <a:solidFill>
                  <a:schemeClr val="tx1">
                    <a:lumMod val="50000"/>
                    <a:lumOff val="50000"/>
                  </a:schemeClr>
                </a:solidFill>
                <a:latin typeface="Century Gothic" panose="020B0502020202020204" pitchFamily="34" charset="0"/>
              </a:rPr>
              <a:t>-oligosaccharides and  bowel function. </a:t>
            </a:r>
            <a:r>
              <a:rPr sz="600" spc="-5" dirty="0" err="1">
                <a:solidFill>
                  <a:schemeClr val="tx1">
                    <a:lumMod val="50000"/>
                    <a:lumOff val="50000"/>
                  </a:schemeClr>
                </a:solidFill>
                <a:latin typeface="Century Gothic" panose="020B0502020202020204" pitchFamily="34" charset="0"/>
              </a:rPr>
              <a:t>Scand</a:t>
            </a:r>
            <a:r>
              <a:rPr sz="600" spc="-5" dirty="0">
                <a:solidFill>
                  <a:schemeClr val="tx1">
                    <a:lumMod val="50000"/>
                    <a:lumOff val="50000"/>
                  </a:schemeClr>
                </a:solidFill>
                <a:latin typeface="Century Gothic" panose="020B0502020202020204" pitchFamily="34" charset="0"/>
              </a:rPr>
              <a:t> J Food </a:t>
            </a:r>
            <a:r>
              <a:rPr sz="600" spc="-5" dirty="0" err="1">
                <a:solidFill>
                  <a:schemeClr val="tx1">
                    <a:lumMod val="50000"/>
                    <a:lumOff val="50000"/>
                  </a:schemeClr>
                </a:solidFill>
                <a:latin typeface="Century Gothic" panose="020B0502020202020204" pitchFamily="34" charset="0"/>
              </a:rPr>
              <a:t>Nutr</a:t>
            </a:r>
            <a:r>
              <a:rPr sz="600" spc="-5" dirty="0">
                <a:solidFill>
                  <a:schemeClr val="tx1">
                    <a:lumMod val="50000"/>
                    <a:lumOff val="50000"/>
                  </a:schemeClr>
                </a:solidFill>
                <a:latin typeface="Century Gothic" panose="020B0502020202020204" pitchFamily="34" charset="0"/>
              </a:rPr>
              <a:t> 51:62–66</a:t>
            </a:r>
          </a:p>
        </p:txBody>
      </p:sp>
      <p:sp>
        <p:nvSpPr>
          <p:cNvPr id="33" name="CasellaDiTesto 32">
            <a:extLst>
              <a:ext uri="{FF2B5EF4-FFF2-40B4-BE49-F238E27FC236}">
                <a16:creationId xmlns:a16="http://schemas.microsoft.com/office/drawing/2014/main" id="{2408DC7E-63F6-4799-8825-E4A233B74AC3}"/>
              </a:ext>
            </a:extLst>
          </p:cNvPr>
          <p:cNvSpPr txBox="1"/>
          <p:nvPr/>
        </p:nvSpPr>
        <p:spPr>
          <a:xfrm>
            <a:off x="202149" y="3778827"/>
            <a:ext cx="2637992" cy="566822"/>
          </a:xfrm>
          <a:prstGeom prst="rect">
            <a:avLst/>
          </a:prstGeom>
          <a:noFill/>
          <a:ln>
            <a:solidFill>
              <a:schemeClr val="tx1"/>
            </a:solidFill>
            <a:prstDash val="dash"/>
          </a:ln>
        </p:spPr>
        <p:txBody>
          <a:bodyPr wrap="square" rtlCol="0">
            <a:spAutoFit/>
          </a:bodyPr>
          <a:lstStyle/>
          <a:p>
            <a:pPr marL="12700" marR="5080" algn="just">
              <a:lnSpc>
                <a:spcPct val="100000"/>
              </a:lnSpc>
              <a:spcBef>
                <a:spcPts val="100"/>
              </a:spcBef>
            </a:pPr>
            <a:r>
              <a:rPr lang="it-IT" sz="1000" b="1" i="1" spc="-5" dirty="0">
                <a:solidFill>
                  <a:schemeClr val="tx2"/>
                </a:solidFill>
                <a:latin typeface="Century Gothic" panose="020B0502020202020204" pitchFamily="34" charset="0"/>
                <a:cs typeface="Arial"/>
              </a:rPr>
              <a:t>FOS</a:t>
            </a:r>
          </a:p>
          <a:p>
            <a:pPr marL="12700" marR="5080">
              <a:lnSpc>
                <a:spcPct val="100000"/>
              </a:lnSpc>
              <a:spcBef>
                <a:spcPts val="100"/>
              </a:spcBef>
            </a:pPr>
            <a:r>
              <a:rPr lang="it-IT" sz="1000" dirty="0">
                <a:solidFill>
                  <a:schemeClr val="tx2"/>
                </a:solidFill>
                <a:latin typeface="Century Gothic" panose="020B0502020202020204" pitchFamily="34" charset="0"/>
              </a:rPr>
              <a:t>Svolgono un’attività prebiotica sinergica all’azione del probiotico</a:t>
            </a:r>
          </a:p>
        </p:txBody>
      </p:sp>
      <p:sp>
        <p:nvSpPr>
          <p:cNvPr id="21" name="Rettangolo con angoli arrotondati sullo stesso lato 20">
            <a:extLst>
              <a:ext uri="{FF2B5EF4-FFF2-40B4-BE49-F238E27FC236}">
                <a16:creationId xmlns:a16="http://schemas.microsoft.com/office/drawing/2014/main" id="{D5FA2B2F-FC67-BB4B-BB02-2060986A9560}"/>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3" name="Picture 3">
            <a:extLst>
              <a:ext uri="{FF2B5EF4-FFF2-40B4-BE49-F238E27FC236}">
                <a16:creationId xmlns:a16="http://schemas.microsoft.com/office/drawing/2014/main" id="{A30B204A-A916-E447-9032-CDD76AA435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10505" y="192022"/>
            <a:ext cx="2282904" cy="647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Titolo 1">
            <a:extLst>
              <a:ext uri="{FF2B5EF4-FFF2-40B4-BE49-F238E27FC236}">
                <a16:creationId xmlns:a16="http://schemas.microsoft.com/office/drawing/2014/main" id="{ACD25F9B-DE50-B549-9EF1-D184844446B0}"/>
              </a:ext>
            </a:extLst>
          </p:cNvPr>
          <p:cNvSpPr txBox="1">
            <a:spLocks/>
          </p:cNvSpPr>
          <p:nvPr/>
        </p:nvSpPr>
        <p:spPr>
          <a:xfrm>
            <a:off x="2818695"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COSA CONTIENE</a:t>
            </a:r>
          </a:p>
        </p:txBody>
      </p:sp>
      <p:pic>
        <p:nvPicPr>
          <p:cNvPr id="34" name="Immagine 33">
            <a:extLst>
              <a:ext uri="{FF2B5EF4-FFF2-40B4-BE49-F238E27FC236}">
                <a16:creationId xmlns:a16="http://schemas.microsoft.com/office/drawing/2014/main" id="{2A992FD6-EB22-B441-88AF-57BA3F7323E7}"/>
              </a:ext>
            </a:extLst>
          </p:cNvPr>
          <p:cNvPicPr>
            <a:picLocks noChangeAspect="1"/>
          </p:cNvPicPr>
          <p:nvPr/>
        </p:nvPicPr>
        <p:blipFill rotWithShape="1">
          <a:blip r:embed="rId4">
            <a:extLst>
              <a:ext uri="{28A0092B-C50C-407E-A947-70E740481C1C}">
                <a14:useLocalDpi xmlns:a14="http://schemas.microsoft.com/office/drawing/2010/main" val="0"/>
              </a:ext>
            </a:extLst>
          </a:blip>
          <a:srcRect t="23401" r="10929" b="28412"/>
          <a:stretch/>
        </p:blipFill>
        <p:spPr>
          <a:xfrm>
            <a:off x="3927248" y="126785"/>
            <a:ext cx="3485843" cy="1885809"/>
          </a:xfrm>
          <a:prstGeom prst="rect">
            <a:avLst/>
          </a:prstGeom>
        </p:spPr>
      </p:pic>
      <p:sp>
        <p:nvSpPr>
          <p:cNvPr id="40" name="Rettangolo con angoli arrotondati 39">
            <a:extLst>
              <a:ext uri="{FF2B5EF4-FFF2-40B4-BE49-F238E27FC236}">
                <a16:creationId xmlns:a16="http://schemas.microsoft.com/office/drawing/2014/main" id="{046AEAB5-EA83-D748-AAA3-B1FFEE024E77}"/>
              </a:ext>
            </a:extLst>
          </p:cNvPr>
          <p:cNvSpPr/>
          <p:nvPr/>
        </p:nvSpPr>
        <p:spPr>
          <a:xfrm>
            <a:off x="5497532" y="2328141"/>
            <a:ext cx="3486533" cy="574431"/>
          </a:xfrm>
          <a:prstGeom prst="roundRect">
            <a:avLst>
              <a:gd name="adj" fmla="val 50000"/>
            </a:avLst>
          </a:prstGeom>
          <a:solidFill>
            <a:srgbClr val="E892B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1" name="Rettangolo con angoli arrotondati 40">
            <a:extLst>
              <a:ext uri="{FF2B5EF4-FFF2-40B4-BE49-F238E27FC236}">
                <a16:creationId xmlns:a16="http://schemas.microsoft.com/office/drawing/2014/main" id="{AFACA9F6-8307-F84E-B02A-86B7E408D5B3}"/>
              </a:ext>
            </a:extLst>
          </p:cNvPr>
          <p:cNvSpPr/>
          <p:nvPr/>
        </p:nvSpPr>
        <p:spPr>
          <a:xfrm>
            <a:off x="5497532" y="3746743"/>
            <a:ext cx="3486533" cy="574431"/>
          </a:xfrm>
          <a:prstGeom prst="roundRect">
            <a:avLst>
              <a:gd name="adj" fmla="val 50000"/>
            </a:avLst>
          </a:prstGeom>
          <a:solidFill>
            <a:srgbClr val="E892B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2" name="object 21">
            <a:extLst>
              <a:ext uri="{FF2B5EF4-FFF2-40B4-BE49-F238E27FC236}">
                <a16:creationId xmlns:a16="http://schemas.microsoft.com/office/drawing/2014/main" id="{3AD60162-DE13-9948-9AB0-D76AD36E282A}"/>
              </a:ext>
            </a:extLst>
          </p:cNvPr>
          <p:cNvSpPr txBox="1"/>
          <p:nvPr/>
        </p:nvSpPr>
        <p:spPr>
          <a:xfrm>
            <a:off x="5815446" y="2471545"/>
            <a:ext cx="2963429" cy="259045"/>
          </a:xfrm>
          <a:prstGeom prst="rect">
            <a:avLst/>
          </a:prstGeom>
        </p:spPr>
        <p:txBody>
          <a:bodyPr vert="horz" wrap="square" lIns="0" tIns="12700" rIns="0" bIns="0" rtlCol="0">
            <a:spAutoFit/>
          </a:bodyPr>
          <a:lstStyle/>
          <a:p>
            <a:pPr marL="12700" algn="ctr">
              <a:lnSpc>
                <a:spcPct val="100000"/>
              </a:lnSpc>
              <a:spcBef>
                <a:spcPts val="100"/>
              </a:spcBef>
            </a:pPr>
            <a:r>
              <a:rPr sz="1600" b="1" spc="-5" dirty="0">
                <a:solidFill>
                  <a:schemeClr val="bg1"/>
                </a:solidFill>
                <a:latin typeface="Century Gothic" panose="020B0502020202020204" pitchFamily="34" charset="0"/>
                <a:cs typeface="Arial"/>
              </a:rPr>
              <a:t>Bifidobacterium Lactis</a:t>
            </a:r>
            <a:r>
              <a:rPr sz="1600" b="1" spc="-10" dirty="0">
                <a:solidFill>
                  <a:schemeClr val="bg1"/>
                </a:solidFill>
                <a:latin typeface="Century Gothic" panose="020B0502020202020204" pitchFamily="34" charset="0"/>
                <a:cs typeface="Arial"/>
              </a:rPr>
              <a:t> </a:t>
            </a:r>
            <a:r>
              <a:rPr sz="1600" b="1" spc="-5" dirty="0">
                <a:solidFill>
                  <a:schemeClr val="bg1"/>
                </a:solidFill>
                <a:latin typeface="Century Gothic" panose="020B0502020202020204" pitchFamily="34" charset="0"/>
                <a:cs typeface="Arial"/>
              </a:rPr>
              <a:t>HN019</a:t>
            </a:r>
            <a:endParaRPr sz="1600" dirty="0">
              <a:solidFill>
                <a:schemeClr val="bg1"/>
              </a:solidFill>
              <a:latin typeface="Century Gothic" panose="020B0502020202020204" pitchFamily="34" charset="0"/>
              <a:cs typeface="Arial"/>
            </a:endParaRPr>
          </a:p>
        </p:txBody>
      </p:sp>
      <p:sp>
        <p:nvSpPr>
          <p:cNvPr id="43" name="object 24">
            <a:extLst>
              <a:ext uri="{FF2B5EF4-FFF2-40B4-BE49-F238E27FC236}">
                <a16:creationId xmlns:a16="http://schemas.microsoft.com/office/drawing/2014/main" id="{26B7323F-09E1-3241-A0FA-06F5A065FE4D}"/>
              </a:ext>
            </a:extLst>
          </p:cNvPr>
          <p:cNvSpPr txBox="1"/>
          <p:nvPr/>
        </p:nvSpPr>
        <p:spPr>
          <a:xfrm>
            <a:off x="5813817" y="3816387"/>
            <a:ext cx="2847090" cy="443711"/>
          </a:xfrm>
          <a:prstGeom prst="rect">
            <a:avLst/>
          </a:prstGeom>
        </p:spPr>
        <p:txBody>
          <a:bodyPr vert="horz" wrap="square" lIns="0" tIns="12700" rIns="0" bIns="0" rtlCol="0">
            <a:spAutoFit/>
          </a:bodyPr>
          <a:lstStyle/>
          <a:p>
            <a:pPr marL="1270" algn="ctr">
              <a:lnSpc>
                <a:spcPct val="100000"/>
              </a:lnSpc>
              <a:tabLst>
                <a:tab pos="262255" algn="l"/>
              </a:tabLst>
            </a:pPr>
            <a:r>
              <a:rPr lang="it-IT" sz="1600" b="1" spc="-5" dirty="0">
                <a:solidFill>
                  <a:schemeClr val="bg1"/>
                </a:solidFill>
                <a:latin typeface="Century Gothic" panose="020B0502020202020204" pitchFamily="34" charset="0"/>
                <a:cs typeface="Arial"/>
              </a:rPr>
              <a:t>FRUTTO-OLIGOSACCARIDI</a:t>
            </a:r>
          </a:p>
          <a:p>
            <a:pPr marL="558165" marR="552450" algn="ctr">
              <a:lnSpc>
                <a:spcPct val="100000"/>
              </a:lnSpc>
              <a:spcBef>
                <a:spcPts val="5"/>
              </a:spcBef>
            </a:pPr>
            <a:r>
              <a:rPr lang="it-IT" sz="1200" spc="-5" dirty="0">
                <a:solidFill>
                  <a:schemeClr val="bg1"/>
                </a:solidFill>
                <a:latin typeface="Century Gothic" panose="020B0502020202020204" pitchFamily="34" charset="0"/>
                <a:cs typeface="Arial"/>
              </a:rPr>
              <a:t>PREBIOTICI</a:t>
            </a:r>
          </a:p>
        </p:txBody>
      </p:sp>
      <p:sp>
        <p:nvSpPr>
          <p:cNvPr id="44" name="Freccia a destra 3">
            <a:extLst>
              <a:ext uri="{FF2B5EF4-FFF2-40B4-BE49-F238E27FC236}">
                <a16:creationId xmlns:a16="http://schemas.microsoft.com/office/drawing/2014/main" id="{2F94C9EB-C693-E946-A9B2-878F92D5DCA7}"/>
              </a:ext>
            </a:extLst>
          </p:cNvPr>
          <p:cNvSpPr/>
          <p:nvPr/>
        </p:nvSpPr>
        <p:spPr>
          <a:xfrm rot="10800000">
            <a:off x="4871507" y="3738075"/>
            <a:ext cx="504056" cy="540060"/>
          </a:xfrm>
          <a:prstGeom prst="rightArrow">
            <a:avLst/>
          </a:prstGeom>
          <a:solidFill>
            <a:srgbClr val="19A883"/>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it-IT" dirty="0">
              <a:solidFill>
                <a:schemeClr val="accent5"/>
              </a:solidFill>
            </a:endParaRPr>
          </a:p>
        </p:txBody>
      </p:sp>
      <p:grpSp>
        <p:nvGrpSpPr>
          <p:cNvPr id="63" name="Gruppo 62">
            <a:extLst>
              <a:ext uri="{FF2B5EF4-FFF2-40B4-BE49-F238E27FC236}">
                <a16:creationId xmlns:a16="http://schemas.microsoft.com/office/drawing/2014/main" id="{7872AE51-5044-EF4B-8731-6443EAECE160}"/>
              </a:ext>
            </a:extLst>
          </p:cNvPr>
          <p:cNvGrpSpPr/>
          <p:nvPr/>
        </p:nvGrpSpPr>
        <p:grpSpPr>
          <a:xfrm>
            <a:off x="3536950" y="2280707"/>
            <a:ext cx="1825625" cy="776533"/>
            <a:chOff x="3536950" y="2280707"/>
            <a:chExt cx="1825625" cy="776533"/>
          </a:xfrm>
        </p:grpSpPr>
        <p:grpSp>
          <p:nvGrpSpPr>
            <p:cNvPr id="20" name="Gruppo 19">
              <a:extLst>
                <a:ext uri="{FF2B5EF4-FFF2-40B4-BE49-F238E27FC236}">
                  <a16:creationId xmlns:a16="http://schemas.microsoft.com/office/drawing/2014/main" id="{FB7694EF-13CD-9A49-BF6B-9BEEBC1CBAFB}"/>
                </a:ext>
              </a:extLst>
            </p:cNvPr>
            <p:cNvGrpSpPr/>
            <p:nvPr/>
          </p:nvGrpSpPr>
          <p:grpSpPr>
            <a:xfrm>
              <a:off x="3765549" y="2413000"/>
              <a:ext cx="1444626" cy="522733"/>
              <a:chOff x="3765549" y="2413000"/>
              <a:chExt cx="1444626" cy="522733"/>
            </a:xfrm>
          </p:grpSpPr>
          <p:cxnSp>
            <p:nvCxnSpPr>
              <p:cNvPr id="8" name="Connettore 1 7">
                <a:extLst>
                  <a:ext uri="{FF2B5EF4-FFF2-40B4-BE49-F238E27FC236}">
                    <a16:creationId xmlns:a16="http://schemas.microsoft.com/office/drawing/2014/main" id="{7F7F7B8F-A0BB-0E40-AEF6-EB6622DEC410}"/>
                  </a:ext>
                </a:extLst>
              </p:cNvPr>
              <p:cNvCxnSpPr/>
              <p:nvPr/>
            </p:nvCxnSpPr>
            <p:spPr>
              <a:xfrm>
                <a:off x="3765549" y="2510282"/>
                <a:ext cx="72707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Connettore 1 53">
                <a:extLst>
                  <a:ext uri="{FF2B5EF4-FFF2-40B4-BE49-F238E27FC236}">
                    <a16:creationId xmlns:a16="http://schemas.microsoft.com/office/drawing/2014/main" id="{9DB45190-8A25-724E-A88C-A359048C19BB}"/>
                  </a:ext>
                </a:extLst>
              </p:cNvPr>
              <p:cNvCxnSpPr>
                <a:cxnSpLocks/>
              </p:cNvCxnSpPr>
              <p:nvPr/>
            </p:nvCxnSpPr>
            <p:spPr>
              <a:xfrm flipV="1">
                <a:off x="4181475" y="2413000"/>
                <a:ext cx="0" cy="97283"/>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Connettore 1 54">
                <a:extLst>
                  <a:ext uri="{FF2B5EF4-FFF2-40B4-BE49-F238E27FC236}">
                    <a16:creationId xmlns:a16="http://schemas.microsoft.com/office/drawing/2014/main" id="{4C4D2402-D5A7-D043-8107-F8B0D9FD2BF2}"/>
                  </a:ext>
                </a:extLst>
              </p:cNvPr>
              <p:cNvCxnSpPr>
                <a:cxnSpLocks/>
                <a:stCxn id="47" idx="0"/>
              </p:cNvCxnSpPr>
              <p:nvPr/>
            </p:nvCxnSpPr>
            <p:spPr>
              <a:xfrm flipV="1">
                <a:off x="3765550" y="2505077"/>
                <a:ext cx="3175" cy="41987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Connettore 1 55">
                <a:extLst>
                  <a:ext uri="{FF2B5EF4-FFF2-40B4-BE49-F238E27FC236}">
                    <a16:creationId xmlns:a16="http://schemas.microsoft.com/office/drawing/2014/main" id="{9C8F687A-6DBE-FF48-A885-2F030AEF4D65}"/>
                  </a:ext>
                </a:extLst>
              </p:cNvPr>
              <p:cNvCxnSpPr>
                <a:cxnSpLocks/>
              </p:cNvCxnSpPr>
              <p:nvPr/>
            </p:nvCxnSpPr>
            <p:spPr>
              <a:xfrm flipV="1">
                <a:off x="4492625" y="2505077"/>
                <a:ext cx="0" cy="336289"/>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Connettore 1 56">
                <a:extLst>
                  <a:ext uri="{FF2B5EF4-FFF2-40B4-BE49-F238E27FC236}">
                    <a16:creationId xmlns:a16="http://schemas.microsoft.com/office/drawing/2014/main" id="{91707603-8CD6-7E42-A822-EB985C1D1FC8}"/>
                  </a:ext>
                </a:extLst>
              </p:cNvPr>
              <p:cNvCxnSpPr>
                <a:cxnSpLocks/>
              </p:cNvCxnSpPr>
              <p:nvPr/>
            </p:nvCxnSpPr>
            <p:spPr>
              <a:xfrm>
                <a:off x="4181474" y="2840482"/>
                <a:ext cx="102870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Connettore 1 57">
                <a:extLst>
                  <a:ext uri="{FF2B5EF4-FFF2-40B4-BE49-F238E27FC236}">
                    <a16:creationId xmlns:a16="http://schemas.microsoft.com/office/drawing/2014/main" id="{25CF335E-5AE7-354F-83C9-13DE573272A7}"/>
                  </a:ext>
                </a:extLst>
              </p:cNvPr>
              <p:cNvCxnSpPr>
                <a:cxnSpLocks/>
              </p:cNvCxnSpPr>
              <p:nvPr/>
            </p:nvCxnSpPr>
            <p:spPr>
              <a:xfrm flipV="1">
                <a:off x="4181475" y="2838450"/>
                <a:ext cx="0" cy="97283"/>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Connettore 1 58">
                <a:extLst>
                  <a:ext uri="{FF2B5EF4-FFF2-40B4-BE49-F238E27FC236}">
                    <a16:creationId xmlns:a16="http://schemas.microsoft.com/office/drawing/2014/main" id="{E64A2DE4-F3F1-1E43-9843-800F289CC4A9}"/>
                  </a:ext>
                </a:extLst>
              </p:cNvPr>
              <p:cNvCxnSpPr>
                <a:cxnSpLocks/>
              </p:cNvCxnSpPr>
              <p:nvPr/>
            </p:nvCxnSpPr>
            <p:spPr>
              <a:xfrm flipV="1">
                <a:off x="4492625" y="2838450"/>
                <a:ext cx="0" cy="97283"/>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Connettore 1 59">
                <a:extLst>
                  <a:ext uri="{FF2B5EF4-FFF2-40B4-BE49-F238E27FC236}">
                    <a16:creationId xmlns:a16="http://schemas.microsoft.com/office/drawing/2014/main" id="{9E827058-B4B4-3043-8AEC-9E66646F0EC9}"/>
                  </a:ext>
                </a:extLst>
              </p:cNvPr>
              <p:cNvCxnSpPr>
                <a:cxnSpLocks/>
              </p:cNvCxnSpPr>
              <p:nvPr/>
            </p:nvCxnSpPr>
            <p:spPr>
              <a:xfrm flipV="1">
                <a:off x="4867275" y="2838450"/>
                <a:ext cx="0" cy="97283"/>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2" name="Connettore 1 61">
                <a:extLst>
                  <a:ext uri="{FF2B5EF4-FFF2-40B4-BE49-F238E27FC236}">
                    <a16:creationId xmlns:a16="http://schemas.microsoft.com/office/drawing/2014/main" id="{BD86B1DF-62B8-C049-9820-0D878F8D1936}"/>
                  </a:ext>
                </a:extLst>
              </p:cNvPr>
              <p:cNvCxnSpPr>
                <a:cxnSpLocks/>
              </p:cNvCxnSpPr>
              <p:nvPr/>
            </p:nvCxnSpPr>
            <p:spPr>
              <a:xfrm flipV="1">
                <a:off x="5210175" y="2838450"/>
                <a:ext cx="0" cy="97283"/>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Rettangolo 5">
              <a:extLst>
                <a:ext uri="{FF2B5EF4-FFF2-40B4-BE49-F238E27FC236}">
                  <a16:creationId xmlns:a16="http://schemas.microsoft.com/office/drawing/2014/main" id="{089B53A6-B262-FA49-8F1D-E3796BE6F1BE}"/>
                </a:ext>
              </a:extLst>
            </p:cNvPr>
            <p:cNvSpPr/>
            <p:nvPr/>
          </p:nvSpPr>
          <p:spPr>
            <a:xfrm>
              <a:off x="3802846" y="2280707"/>
              <a:ext cx="827107" cy="132293"/>
            </a:xfrm>
            <a:prstGeom prst="rect">
              <a:avLst/>
            </a:prstGeom>
            <a:solidFill>
              <a:srgbClr val="19A8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700" i="1" dirty="0" err="1"/>
                <a:t>Bifidobacterium</a:t>
              </a:r>
              <a:endParaRPr lang="it-IT" sz="700" i="1" dirty="0"/>
            </a:p>
          </p:txBody>
        </p:sp>
        <p:sp>
          <p:nvSpPr>
            <p:cNvPr id="45" name="Rettangolo 44">
              <a:extLst>
                <a:ext uri="{FF2B5EF4-FFF2-40B4-BE49-F238E27FC236}">
                  <a16:creationId xmlns:a16="http://schemas.microsoft.com/office/drawing/2014/main" id="{3DD278C9-7B8D-2843-BFE2-67A1865887CE}"/>
                </a:ext>
              </a:extLst>
            </p:cNvPr>
            <p:cNvSpPr/>
            <p:nvPr/>
          </p:nvSpPr>
          <p:spPr>
            <a:xfrm>
              <a:off x="3536950" y="2607447"/>
              <a:ext cx="457199" cy="13229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700" i="1" dirty="0" err="1"/>
                <a:t>infantis</a:t>
              </a:r>
              <a:endParaRPr lang="it-IT" sz="700" i="1" dirty="0"/>
            </a:p>
          </p:txBody>
        </p:sp>
        <p:sp>
          <p:nvSpPr>
            <p:cNvPr id="46" name="Rettangolo 45">
              <a:extLst>
                <a:ext uri="{FF2B5EF4-FFF2-40B4-BE49-F238E27FC236}">
                  <a16:creationId xmlns:a16="http://schemas.microsoft.com/office/drawing/2014/main" id="{A8DABBF0-217B-C54E-80D6-D52F49C22D23}"/>
                </a:ext>
              </a:extLst>
            </p:cNvPr>
            <p:cNvSpPr/>
            <p:nvPr/>
          </p:nvSpPr>
          <p:spPr>
            <a:xfrm>
              <a:off x="4181475" y="2607447"/>
              <a:ext cx="457199" cy="132293"/>
            </a:xfrm>
            <a:prstGeom prst="rect">
              <a:avLst/>
            </a:prstGeom>
            <a:solidFill>
              <a:srgbClr val="1C8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700" i="1" dirty="0" err="1"/>
                <a:t>lactis</a:t>
              </a:r>
              <a:endParaRPr lang="it-IT" sz="700" i="1" dirty="0"/>
            </a:p>
          </p:txBody>
        </p:sp>
        <p:sp>
          <p:nvSpPr>
            <p:cNvPr id="47" name="Rettangolo 46">
              <a:extLst>
                <a:ext uri="{FF2B5EF4-FFF2-40B4-BE49-F238E27FC236}">
                  <a16:creationId xmlns:a16="http://schemas.microsoft.com/office/drawing/2014/main" id="{D615A30C-02B7-5546-BA6E-79B28AEDB83D}"/>
                </a:ext>
              </a:extLst>
            </p:cNvPr>
            <p:cNvSpPr/>
            <p:nvPr/>
          </p:nvSpPr>
          <p:spPr>
            <a:xfrm>
              <a:off x="3536950" y="2924947"/>
              <a:ext cx="457199" cy="13229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700" dirty="0"/>
                <a:t>35624</a:t>
              </a:r>
            </a:p>
          </p:txBody>
        </p:sp>
        <p:sp>
          <p:nvSpPr>
            <p:cNvPr id="48" name="Rettangolo 47">
              <a:extLst>
                <a:ext uri="{FF2B5EF4-FFF2-40B4-BE49-F238E27FC236}">
                  <a16:creationId xmlns:a16="http://schemas.microsoft.com/office/drawing/2014/main" id="{60BE5075-FCD5-5B48-94AD-7C55ABE6DC20}"/>
                </a:ext>
              </a:extLst>
            </p:cNvPr>
            <p:cNvSpPr/>
            <p:nvPr/>
          </p:nvSpPr>
          <p:spPr>
            <a:xfrm>
              <a:off x="4048126" y="2924947"/>
              <a:ext cx="304799" cy="13229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700" dirty="0"/>
                <a:t>BB-12®</a:t>
              </a:r>
            </a:p>
          </p:txBody>
        </p:sp>
        <p:sp>
          <p:nvSpPr>
            <p:cNvPr id="51" name="Rettangolo 50">
              <a:extLst>
                <a:ext uri="{FF2B5EF4-FFF2-40B4-BE49-F238E27FC236}">
                  <a16:creationId xmlns:a16="http://schemas.microsoft.com/office/drawing/2014/main" id="{F6549B92-EE67-4941-80CB-786530526EAE}"/>
                </a:ext>
              </a:extLst>
            </p:cNvPr>
            <p:cNvSpPr/>
            <p:nvPr/>
          </p:nvSpPr>
          <p:spPr>
            <a:xfrm>
              <a:off x="4387851" y="2924947"/>
              <a:ext cx="304799" cy="13229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700" dirty="0"/>
                <a:t>Bi-07</a:t>
              </a:r>
            </a:p>
          </p:txBody>
        </p:sp>
        <p:sp>
          <p:nvSpPr>
            <p:cNvPr id="52" name="Rettangolo 51">
              <a:extLst>
                <a:ext uri="{FF2B5EF4-FFF2-40B4-BE49-F238E27FC236}">
                  <a16:creationId xmlns:a16="http://schemas.microsoft.com/office/drawing/2014/main" id="{D58711D8-2D04-FA49-930F-EF37D0FBF51F}"/>
                </a:ext>
              </a:extLst>
            </p:cNvPr>
            <p:cNvSpPr/>
            <p:nvPr/>
          </p:nvSpPr>
          <p:spPr>
            <a:xfrm>
              <a:off x="4721226" y="2924947"/>
              <a:ext cx="304799" cy="13229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700" dirty="0"/>
                <a:t>Bi-04</a:t>
              </a:r>
            </a:p>
          </p:txBody>
        </p:sp>
        <p:sp>
          <p:nvSpPr>
            <p:cNvPr id="53" name="Rettangolo 52">
              <a:extLst>
                <a:ext uri="{FF2B5EF4-FFF2-40B4-BE49-F238E27FC236}">
                  <a16:creationId xmlns:a16="http://schemas.microsoft.com/office/drawing/2014/main" id="{2044F739-2E09-D744-B223-0EADC880DFD4}"/>
                </a:ext>
              </a:extLst>
            </p:cNvPr>
            <p:cNvSpPr/>
            <p:nvPr/>
          </p:nvSpPr>
          <p:spPr>
            <a:xfrm>
              <a:off x="5057776" y="2924947"/>
              <a:ext cx="304799" cy="132293"/>
            </a:xfrm>
            <a:prstGeom prst="rect">
              <a:avLst/>
            </a:prstGeom>
            <a:solidFill>
              <a:srgbClr val="09624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700" dirty="0"/>
                <a:t>HN019</a:t>
              </a:r>
            </a:p>
          </p:txBody>
        </p:sp>
      </p:grpSp>
      <p:pic>
        <p:nvPicPr>
          <p:cNvPr id="65" name="Immagine 64">
            <a:extLst>
              <a:ext uri="{FF2B5EF4-FFF2-40B4-BE49-F238E27FC236}">
                <a16:creationId xmlns:a16="http://schemas.microsoft.com/office/drawing/2014/main" id="{E9D4775E-2655-E046-9049-BA61E1DA95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8745" y="749196"/>
            <a:ext cx="971049" cy="974887"/>
          </a:xfrm>
          <a:prstGeom prst="rect">
            <a:avLst/>
          </a:prstGeom>
        </p:spPr>
      </p:pic>
      <p:sp>
        <p:nvSpPr>
          <p:cNvPr id="67" name="Rettangolo 66">
            <a:extLst>
              <a:ext uri="{FF2B5EF4-FFF2-40B4-BE49-F238E27FC236}">
                <a16:creationId xmlns:a16="http://schemas.microsoft.com/office/drawing/2014/main" id="{AA727E58-D6CC-0148-8FA8-2CD26DE12FFD}"/>
              </a:ext>
            </a:extLst>
          </p:cNvPr>
          <p:cNvSpPr/>
          <p:nvPr/>
        </p:nvSpPr>
        <p:spPr>
          <a:xfrm>
            <a:off x="7128586" y="1706694"/>
            <a:ext cx="771365" cy="215444"/>
          </a:xfrm>
          <a:prstGeom prst="rect">
            <a:avLst/>
          </a:prstGeom>
        </p:spPr>
        <p:txBody>
          <a:bodyPr wrap="none">
            <a:spAutoFit/>
          </a:bodyPr>
          <a:lstStyle/>
          <a:p>
            <a:pPr algn="ctr"/>
            <a:r>
              <a:rPr lang="it-IT" sz="800" i="1" dirty="0" err="1">
                <a:solidFill>
                  <a:schemeClr val="bg1">
                    <a:lumMod val="50000"/>
                  </a:schemeClr>
                </a:solidFill>
              </a:rPr>
              <a:t>Bifidobacteria</a:t>
            </a:r>
            <a:endParaRPr lang="it-IT" sz="800" i="1" dirty="0">
              <a:solidFill>
                <a:schemeClr val="bg1">
                  <a:lumMod val="50000"/>
                </a:schemeClr>
              </a:solidFill>
            </a:endParaRPr>
          </a:p>
        </p:txBody>
      </p:sp>
    </p:spTree>
    <p:extLst>
      <p:ext uri="{BB962C8B-B14F-4D97-AF65-F5344CB8AC3E}">
        <p14:creationId xmlns:p14="http://schemas.microsoft.com/office/powerpoint/2010/main" val="8786825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2030508" y="-672747"/>
            <a:ext cx="8229600" cy="472678"/>
          </a:xfrm>
          <a:prstGeom prst="rect">
            <a:avLst/>
          </a:prstGeom>
        </p:spPr>
        <p:txBody>
          <a:bodyPr>
            <a:normAutofit/>
          </a:bodyPr>
          <a:lstStyle/>
          <a:p>
            <a:pPr algn="l" defTabSz="685800">
              <a:lnSpc>
                <a:spcPct val="90000"/>
              </a:lnSpc>
              <a:defRPr/>
            </a:pPr>
            <a:endParaRPr lang="it-IT" sz="1800" b="1" dirty="0">
              <a:solidFill>
                <a:schemeClr val="bg1"/>
              </a:solidFill>
              <a:latin typeface="Century Gothic" panose="020B0502020202020204" pitchFamily="34" charset="0"/>
            </a:endParaRPr>
          </a:p>
        </p:txBody>
      </p:sp>
      <p:sp>
        <p:nvSpPr>
          <p:cNvPr id="16" name="14 Flecha abajo"/>
          <p:cNvSpPr/>
          <p:nvPr/>
        </p:nvSpPr>
        <p:spPr>
          <a:xfrm>
            <a:off x="1771008" y="2407329"/>
            <a:ext cx="792088" cy="504056"/>
          </a:xfrm>
          <a:prstGeom prst="downArrow">
            <a:avLst/>
          </a:prstGeom>
          <a:solidFill>
            <a:schemeClr val="bg1">
              <a:lumMod val="85000"/>
            </a:schemeClr>
          </a:solidFill>
          <a:ln>
            <a:noFill/>
          </a:ln>
          <a:effectLst/>
          <a:scene3d>
            <a:camera prst="orthographicFront">
              <a:rot lat="0" lon="0" rev="0"/>
            </a:camera>
            <a:lightRig rig="contrasting"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endParaRPr>
          </a:p>
        </p:txBody>
      </p:sp>
      <p:sp>
        <p:nvSpPr>
          <p:cNvPr id="5" name="CasellaDiTesto 4"/>
          <p:cNvSpPr txBox="1"/>
          <p:nvPr/>
        </p:nvSpPr>
        <p:spPr>
          <a:xfrm>
            <a:off x="5004300" y="3016324"/>
            <a:ext cx="3975026" cy="954107"/>
          </a:xfrm>
          <a:prstGeom prst="rect">
            <a:avLst/>
          </a:prstGeom>
          <a:noFill/>
        </p:spPr>
        <p:txBody>
          <a:bodyPr wrap="square" rtlCol="0">
            <a:spAutoFit/>
          </a:bodyPr>
          <a:lstStyle/>
          <a:p>
            <a:pPr algn="ctr"/>
            <a:r>
              <a:rPr lang="it-IT" sz="1400" dirty="0">
                <a:solidFill>
                  <a:schemeClr val="tx2"/>
                </a:solidFill>
                <a:latin typeface="Century Gothic" panose="020B0502020202020204" pitchFamily="34" charset="0"/>
              </a:rPr>
              <a:t>SPESSO SCIROPPI DA DOSARE </a:t>
            </a:r>
            <a:br>
              <a:rPr lang="it-IT" sz="1400" dirty="0">
                <a:solidFill>
                  <a:schemeClr val="tx2"/>
                </a:solidFill>
                <a:latin typeface="Century Gothic" panose="020B0502020202020204" pitchFamily="34" charset="0"/>
              </a:rPr>
            </a:br>
            <a:r>
              <a:rPr lang="it-IT" sz="1400" dirty="0">
                <a:solidFill>
                  <a:schemeClr val="tx2"/>
                </a:solidFill>
                <a:latin typeface="Century Gothic" panose="020B0502020202020204" pitchFamily="34" charset="0"/>
                <a:sym typeface="Wingdings" panose="05000000000000000000" pitchFamily="2" charset="2"/>
              </a:rPr>
              <a:t> NE PRENDO UN PO’, </a:t>
            </a:r>
            <a:br>
              <a:rPr lang="it-IT" sz="1400" dirty="0">
                <a:solidFill>
                  <a:schemeClr val="tx2"/>
                </a:solidFill>
                <a:latin typeface="Century Gothic" panose="020B0502020202020204" pitchFamily="34" charset="0"/>
                <a:sym typeface="Wingdings" panose="05000000000000000000" pitchFamily="2" charset="2"/>
              </a:rPr>
            </a:br>
            <a:r>
              <a:rPr lang="it-IT" sz="1400" dirty="0">
                <a:solidFill>
                  <a:schemeClr val="tx2"/>
                </a:solidFill>
                <a:latin typeface="Century Gothic" panose="020B0502020202020204" pitchFamily="34" charset="0"/>
                <a:sym typeface="Wingdings" panose="05000000000000000000" pitchFamily="2" charset="2"/>
              </a:rPr>
              <a:t>NON FUNZIONA </a:t>
            </a:r>
            <a:br>
              <a:rPr lang="it-IT" sz="1400" dirty="0">
                <a:solidFill>
                  <a:schemeClr val="tx2"/>
                </a:solidFill>
                <a:latin typeface="Century Gothic" panose="020B0502020202020204" pitchFamily="34" charset="0"/>
                <a:sym typeface="Wingdings" panose="05000000000000000000" pitchFamily="2" charset="2"/>
              </a:rPr>
            </a:br>
            <a:r>
              <a:rPr lang="it-IT" sz="1400" dirty="0">
                <a:solidFill>
                  <a:schemeClr val="tx2"/>
                </a:solidFill>
                <a:latin typeface="Century Gothic" panose="020B0502020202020204" pitchFamily="34" charset="0"/>
                <a:sym typeface="Wingdings" panose="05000000000000000000" pitchFamily="2" charset="2"/>
              </a:rPr>
              <a:t>AUMENTO DOSAGGIO E RISCHIO DIARREA</a:t>
            </a:r>
            <a:endParaRPr lang="it-IT" sz="1400" dirty="0">
              <a:solidFill>
                <a:schemeClr val="tx2"/>
              </a:solidFill>
              <a:latin typeface="Century Gothic" panose="020B0502020202020204" pitchFamily="34" charset="0"/>
            </a:endParaRPr>
          </a:p>
        </p:txBody>
      </p:sp>
      <p:sp>
        <p:nvSpPr>
          <p:cNvPr id="19" name="CasellaDiTesto 18"/>
          <p:cNvSpPr txBox="1"/>
          <p:nvPr/>
        </p:nvSpPr>
        <p:spPr>
          <a:xfrm>
            <a:off x="707669" y="3016324"/>
            <a:ext cx="2918766" cy="523220"/>
          </a:xfrm>
          <a:prstGeom prst="rect">
            <a:avLst/>
          </a:prstGeom>
          <a:noFill/>
        </p:spPr>
        <p:txBody>
          <a:bodyPr wrap="square" rtlCol="0">
            <a:spAutoFit/>
          </a:bodyPr>
          <a:lstStyle/>
          <a:p>
            <a:pPr algn="ctr"/>
            <a:r>
              <a:rPr lang="it-IT" sz="1400" dirty="0">
                <a:solidFill>
                  <a:schemeClr val="tx2"/>
                </a:solidFill>
                <a:latin typeface="Century Gothic" panose="020B0502020202020204" pitchFamily="34" charset="0"/>
              </a:rPr>
              <a:t>SPESSO FANNO GEL </a:t>
            </a:r>
            <a:br>
              <a:rPr lang="it-IT" sz="1400" dirty="0">
                <a:solidFill>
                  <a:schemeClr val="tx2"/>
                </a:solidFill>
                <a:latin typeface="Century Gothic" panose="020B0502020202020204" pitchFamily="34" charset="0"/>
              </a:rPr>
            </a:br>
            <a:r>
              <a:rPr lang="it-IT" sz="1400" dirty="0">
                <a:solidFill>
                  <a:schemeClr val="tx2"/>
                </a:solidFill>
                <a:latin typeface="Century Gothic" panose="020B0502020202020204" pitchFamily="34" charset="0"/>
              </a:rPr>
              <a:t>NEL BICCHIERE</a:t>
            </a:r>
          </a:p>
        </p:txBody>
      </p:sp>
      <p:sp>
        <p:nvSpPr>
          <p:cNvPr id="20" name="Titolo 1"/>
          <p:cNvSpPr txBox="1">
            <a:spLocks/>
          </p:cNvSpPr>
          <p:nvPr/>
        </p:nvSpPr>
        <p:spPr>
          <a:xfrm>
            <a:off x="143185" y="599924"/>
            <a:ext cx="8420100" cy="387798"/>
          </a:xfrm>
          <a:prstGeom prst="rect">
            <a:avLst/>
          </a:prstGeom>
        </p:spPr>
        <p:txBody>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rgbClr val="0070C0"/>
                </a:solidFill>
                <a:latin typeface="Century Gothic" panose="020B0502020202020204" pitchFamily="34" charset="0"/>
              </a:rPr>
              <a:t>CONTESTO MERCATO </a:t>
            </a:r>
            <a:r>
              <a:rPr lang="it-IT" sz="1800" b="1" dirty="0">
                <a:solidFill>
                  <a:srgbClr val="0070C0"/>
                </a:solidFill>
                <a:latin typeface="Century Gothic" panose="020B0502020202020204" pitchFamily="34" charset="0"/>
                <a:sym typeface="Wingdings" panose="05000000000000000000" pitchFamily="2" charset="2"/>
              </a:rPr>
              <a:t>IRREGOLARITÀ</a:t>
            </a:r>
            <a:endParaRPr lang="it-IT" sz="1800" b="1" dirty="0">
              <a:solidFill>
                <a:srgbClr val="0070C0"/>
              </a:solidFill>
              <a:latin typeface="Century Gothic" panose="020B0502020202020204" pitchFamily="34" charset="0"/>
            </a:endParaRPr>
          </a:p>
        </p:txBody>
      </p:sp>
      <p:sp>
        <p:nvSpPr>
          <p:cNvPr id="13" name="Titolo 1">
            <a:extLst>
              <a:ext uri="{FF2B5EF4-FFF2-40B4-BE49-F238E27FC236}">
                <a16:creationId xmlns:a16="http://schemas.microsoft.com/office/drawing/2014/main" id="{47885F59-23A3-3040-9F08-9B5B0CAB7204}"/>
              </a:ext>
            </a:extLst>
          </p:cNvPr>
          <p:cNvSpPr txBox="1">
            <a:spLocks/>
          </p:cNvSpPr>
          <p:nvPr/>
        </p:nvSpPr>
        <p:spPr>
          <a:xfrm>
            <a:off x="241499"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OPZIONI TERAPEUTICHE</a:t>
            </a:r>
          </a:p>
        </p:txBody>
      </p:sp>
      <p:sp>
        <p:nvSpPr>
          <p:cNvPr id="15" name="Rettangolo con angoli arrotondati sullo stesso lato 14">
            <a:extLst>
              <a:ext uri="{FF2B5EF4-FFF2-40B4-BE49-F238E27FC236}">
                <a16:creationId xmlns:a16="http://schemas.microsoft.com/office/drawing/2014/main" id="{C9B83F7C-7543-9C4C-A8D2-65151A16F333}"/>
              </a:ext>
            </a:extLst>
          </p:cNvPr>
          <p:cNvSpPr/>
          <p:nvPr/>
        </p:nvSpPr>
        <p:spPr>
          <a:xfrm rot="16200000" flipV="1">
            <a:off x="1593597" y="-423674"/>
            <a:ext cx="1146915" cy="4334109"/>
          </a:xfrm>
          <a:prstGeom prst="round2SameRect">
            <a:avLst>
              <a:gd name="adj1" fmla="val 8611"/>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bg1">
                  <a:lumMod val="75000"/>
                </a:schemeClr>
              </a:solidFill>
            </a:endParaRPr>
          </a:p>
        </p:txBody>
      </p:sp>
      <p:sp>
        <p:nvSpPr>
          <p:cNvPr id="17" name="Rettangolo con angoli arrotondati sullo stesso lato 16">
            <a:extLst>
              <a:ext uri="{FF2B5EF4-FFF2-40B4-BE49-F238E27FC236}">
                <a16:creationId xmlns:a16="http://schemas.microsoft.com/office/drawing/2014/main" id="{3E472697-1115-4D45-ACF4-A1679AA6B6D7}"/>
              </a:ext>
            </a:extLst>
          </p:cNvPr>
          <p:cNvSpPr/>
          <p:nvPr/>
        </p:nvSpPr>
        <p:spPr>
          <a:xfrm rot="5400000" flipV="1">
            <a:off x="6403488" y="-431959"/>
            <a:ext cx="1146915" cy="4334109"/>
          </a:xfrm>
          <a:prstGeom prst="round2SameRect">
            <a:avLst>
              <a:gd name="adj1" fmla="val 8611"/>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bg1">
                  <a:lumMod val="75000"/>
                </a:schemeClr>
              </a:solidFill>
            </a:endParaRPr>
          </a:p>
        </p:txBody>
      </p:sp>
      <p:sp>
        <p:nvSpPr>
          <p:cNvPr id="3" name="Rettangolo 2">
            <a:extLst>
              <a:ext uri="{FF2B5EF4-FFF2-40B4-BE49-F238E27FC236}">
                <a16:creationId xmlns:a16="http://schemas.microsoft.com/office/drawing/2014/main" id="{C26A7D62-7A87-E346-85CC-22C9F9DA6060}"/>
              </a:ext>
            </a:extLst>
          </p:cNvPr>
          <p:cNvSpPr/>
          <p:nvPr/>
        </p:nvSpPr>
        <p:spPr>
          <a:xfrm>
            <a:off x="-2" y="1550429"/>
            <a:ext cx="4334109" cy="369332"/>
          </a:xfrm>
          <a:prstGeom prst="rect">
            <a:avLst/>
          </a:prstGeom>
        </p:spPr>
        <p:txBody>
          <a:bodyPr wrap="square">
            <a:spAutoFit/>
          </a:bodyPr>
          <a:lstStyle/>
          <a:p>
            <a:pPr algn="ctr"/>
            <a:r>
              <a:rPr lang="it-IT" b="1" dirty="0">
                <a:solidFill>
                  <a:schemeClr val="tx2"/>
                </a:solidFill>
                <a:latin typeface="Century Gothic" panose="020B0502020202020204" pitchFamily="34" charset="0"/>
                <a:cs typeface="Calibri" panose="020F0502020204030204" pitchFamily="34" charset="0"/>
              </a:rPr>
              <a:t>FIBRE</a:t>
            </a:r>
            <a:endParaRPr lang="it-IT" dirty="0"/>
          </a:p>
        </p:txBody>
      </p:sp>
      <p:sp>
        <p:nvSpPr>
          <p:cNvPr id="22" name="Rettangolo 21">
            <a:extLst>
              <a:ext uri="{FF2B5EF4-FFF2-40B4-BE49-F238E27FC236}">
                <a16:creationId xmlns:a16="http://schemas.microsoft.com/office/drawing/2014/main" id="{681C65E4-C959-A642-A585-0ABA4FAFFBE2}"/>
              </a:ext>
            </a:extLst>
          </p:cNvPr>
          <p:cNvSpPr/>
          <p:nvPr/>
        </p:nvSpPr>
        <p:spPr>
          <a:xfrm>
            <a:off x="4802456" y="1419052"/>
            <a:ext cx="4334109" cy="646331"/>
          </a:xfrm>
          <a:prstGeom prst="rect">
            <a:avLst/>
          </a:prstGeom>
        </p:spPr>
        <p:txBody>
          <a:bodyPr wrap="square">
            <a:spAutoFit/>
          </a:bodyPr>
          <a:lstStyle/>
          <a:p>
            <a:pPr algn="ctr"/>
            <a:r>
              <a:rPr lang="it-IT" b="1" dirty="0">
                <a:solidFill>
                  <a:schemeClr val="tx2"/>
                </a:solidFill>
                <a:latin typeface="Century Gothic" panose="020B0502020202020204" pitchFamily="34" charset="0"/>
                <a:cs typeface="Calibri" panose="020F0502020204030204" pitchFamily="34" charset="0"/>
              </a:rPr>
              <a:t>OSMOTICI</a:t>
            </a:r>
          </a:p>
          <a:p>
            <a:pPr algn="ctr"/>
            <a:r>
              <a:rPr lang="it-IT" b="1" dirty="0">
                <a:solidFill>
                  <a:schemeClr val="tx2"/>
                </a:solidFill>
                <a:latin typeface="Century Gothic" panose="020B0502020202020204" pitchFamily="34" charset="0"/>
                <a:cs typeface="Calibri" panose="020F0502020204030204" pitchFamily="34" charset="0"/>
              </a:rPr>
              <a:t>(</a:t>
            </a:r>
            <a:r>
              <a:rPr lang="it-IT" b="1" dirty="0" err="1">
                <a:solidFill>
                  <a:schemeClr val="tx2"/>
                </a:solidFill>
                <a:latin typeface="Century Gothic" panose="020B0502020202020204" pitchFamily="34" charset="0"/>
                <a:cs typeface="Calibri" panose="020F0502020204030204" pitchFamily="34" charset="0"/>
              </a:rPr>
              <a:t>macrogol</a:t>
            </a:r>
            <a:r>
              <a:rPr lang="it-IT" b="1" dirty="0">
                <a:solidFill>
                  <a:schemeClr val="tx2"/>
                </a:solidFill>
                <a:latin typeface="Century Gothic" panose="020B0502020202020204" pitchFamily="34" charset="0"/>
                <a:cs typeface="Calibri" panose="020F0502020204030204" pitchFamily="34" charset="0"/>
              </a:rPr>
              <a:t>, </a:t>
            </a:r>
            <a:r>
              <a:rPr lang="it-IT" b="1" dirty="0" err="1">
                <a:solidFill>
                  <a:schemeClr val="tx2"/>
                </a:solidFill>
                <a:latin typeface="Century Gothic" panose="020B0502020202020204" pitchFamily="34" charset="0"/>
                <a:cs typeface="Calibri" panose="020F0502020204030204" pitchFamily="34" charset="0"/>
              </a:rPr>
              <a:t>lattulosio</a:t>
            </a:r>
            <a:r>
              <a:rPr lang="it-IT" b="1" dirty="0">
                <a:solidFill>
                  <a:schemeClr val="tx2"/>
                </a:solidFill>
                <a:latin typeface="Century Gothic" panose="020B0502020202020204" pitchFamily="34" charset="0"/>
                <a:cs typeface="Calibri" panose="020F0502020204030204" pitchFamily="34" charset="0"/>
              </a:rPr>
              <a:t>)</a:t>
            </a:r>
            <a:endParaRPr lang="it-IT" dirty="0"/>
          </a:p>
        </p:txBody>
      </p:sp>
      <p:sp>
        <p:nvSpPr>
          <p:cNvPr id="24" name="14 Flecha abajo">
            <a:extLst>
              <a:ext uri="{FF2B5EF4-FFF2-40B4-BE49-F238E27FC236}">
                <a16:creationId xmlns:a16="http://schemas.microsoft.com/office/drawing/2014/main" id="{A762877C-B104-2044-9D21-C89D604DF2F3}"/>
              </a:ext>
            </a:extLst>
          </p:cNvPr>
          <p:cNvSpPr/>
          <p:nvPr/>
        </p:nvSpPr>
        <p:spPr>
          <a:xfrm>
            <a:off x="6573466" y="2407329"/>
            <a:ext cx="792088" cy="504056"/>
          </a:xfrm>
          <a:prstGeom prst="downArrow">
            <a:avLst/>
          </a:prstGeom>
          <a:solidFill>
            <a:schemeClr val="bg1">
              <a:lumMod val="85000"/>
            </a:schemeClr>
          </a:solidFill>
          <a:ln>
            <a:noFill/>
          </a:ln>
          <a:effectLst/>
          <a:scene3d>
            <a:camera prst="orthographicFront">
              <a:rot lat="0" lon="0" rev="0"/>
            </a:camera>
            <a:lightRig rig="contrasting"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endParaRPr>
          </a:p>
        </p:txBody>
      </p:sp>
    </p:spTree>
    <p:extLst>
      <p:ext uri="{BB962C8B-B14F-4D97-AF65-F5344CB8AC3E}">
        <p14:creationId xmlns:p14="http://schemas.microsoft.com/office/powerpoint/2010/main" val="1687753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DD595BE5-3664-4E0C-84ED-C6BBD110C3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931661"/>
            <a:ext cx="9144000" cy="3280177"/>
          </a:xfrm>
          <a:prstGeom prst="rect">
            <a:avLst/>
          </a:prstGeom>
        </p:spPr>
      </p:pic>
      <p:sp>
        <p:nvSpPr>
          <p:cNvPr id="7" name="Rettangolo con angoli arrotondati sullo stesso lato 6">
            <a:extLst>
              <a:ext uri="{FF2B5EF4-FFF2-40B4-BE49-F238E27FC236}">
                <a16:creationId xmlns:a16="http://schemas.microsoft.com/office/drawing/2014/main" id="{A83B3C44-0DCE-B444-B8E4-78D3B49587A7}"/>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8" name="Picture 3">
            <a:extLst>
              <a:ext uri="{FF2B5EF4-FFF2-40B4-BE49-F238E27FC236}">
                <a16:creationId xmlns:a16="http://schemas.microsoft.com/office/drawing/2014/main" id="{65D0F273-952F-AE45-8FD9-63252B53C3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210505" y="192022"/>
            <a:ext cx="2282904" cy="647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olo 1">
            <a:extLst>
              <a:ext uri="{FF2B5EF4-FFF2-40B4-BE49-F238E27FC236}">
                <a16:creationId xmlns:a16="http://schemas.microsoft.com/office/drawing/2014/main" id="{F80D2D0E-66F7-BA48-8F9B-CED9EF3F9CEC}"/>
              </a:ext>
            </a:extLst>
          </p:cNvPr>
          <p:cNvSpPr txBox="1">
            <a:spLocks/>
          </p:cNvSpPr>
          <p:nvPr/>
        </p:nvSpPr>
        <p:spPr>
          <a:xfrm>
            <a:off x="2818695"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RISVEGLIA IL TUO INTESTINO</a:t>
            </a:r>
          </a:p>
        </p:txBody>
      </p:sp>
      <p:pic>
        <p:nvPicPr>
          <p:cNvPr id="10" name="Immagine 9">
            <a:extLst>
              <a:ext uri="{FF2B5EF4-FFF2-40B4-BE49-F238E27FC236}">
                <a16:creationId xmlns:a16="http://schemas.microsoft.com/office/drawing/2014/main" id="{B4A6A3F1-4344-084C-9BD8-F96A80DADCB6}"/>
              </a:ext>
            </a:extLst>
          </p:cNvPr>
          <p:cNvPicPr>
            <a:picLocks noChangeAspect="1"/>
          </p:cNvPicPr>
          <p:nvPr/>
        </p:nvPicPr>
        <p:blipFill rotWithShape="1">
          <a:blip r:embed="rId5">
            <a:extLst>
              <a:ext uri="{28A0092B-C50C-407E-A947-70E740481C1C}">
                <a14:useLocalDpi xmlns:a14="http://schemas.microsoft.com/office/drawing/2010/main" val="0"/>
              </a:ext>
            </a:extLst>
          </a:blip>
          <a:srcRect l="-14699" t="18266" r="1" b="19515"/>
          <a:stretch/>
        </p:blipFill>
        <p:spPr>
          <a:xfrm>
            <a:off x="4081346" y="2914186"/>
            <a:ext cx="3951691" cy="2143602"/>
          </a:xfrm>
          <a:prstGeom prst="rect">
            <a:avLst/>
          </a:prstGeom>
        </p:spPr>
      </p:pic>
    </p:spTree>
    <p:extLst>
      <p:ext uri="{BB962C8B-B14F-4D97-AF65-F5344CB8AC3E}">
        <p14:creationId xmlns:p14="http://schemas.microsoft.com/office/powerpoint/2010/main" val="41481472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E8EC1EF9-2CFB-504E-A618-F8EFBE17CA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998"/>
            <a:ext cx="9144000" cy="3730752"/>
          </a:xfrm>
          <a:prstGeom prst="rect">
            <a:avLst/>
          </a:prstGeom>
        </p:spPr>
      </p:pic>
      <p:sp>
        <p:nvSpPr>
          <p:cNvPr id="5" name="Segnaposto numero diapositiva 4"/>
          <p:cNvSpPr>
            <a:spLocks noGrp="1"/>
          </p:cNvSpPr>
          <p:nvPr>
            <p:ph type="sldNum" sz="quarter" idx="4"/>
          </p:nvPr>
        </p:nvSpPr>
        <p:spPr/>
        <p:txBody>
          <a:bodyPr/>
          <a:lstStyle/>
          <a:p>
            <a:fld id="{980E94A8-0648-D043-B8F7-3AFA110B04BE}" type="slidenum">
              <a:rPr lang="fr-FR" smtClean="0">
                <a:solidFill>
                  <a:srgbClr val="6B747B"/>
                </a:solidFill>
              </a:rPr>
              <a:pPr/>
              <a:t>24</a:t>
            </a:fld>
            <a:endParaRPr lang="fr-FR">
              <a:solidFill>
                <a:srgbClr val="6B747B"/>
              </a:solidFill>
            </a:endParaRPr>
          </a:p>
        </p:txBody>
      </p:sp>
      <p:pic>
        <p:nvPicPr>
          <p:cNvPr id="9" name="Immagine 8">
            <a:extLst>
              <a:ext uri="{FF2B5EF4-FFF2-40B4-BE49-F238E27FC236}">
                <a16:creationId xmlns:a16="http://schemas.microsoft.com/office/drawing/2014/main" id="{44EBAEF8-7E08-4287-B151-2215DC39C5E7}"/>
              </a:ext>
            </a:extLst>
          </p:cNvPr>
          <p:cNvPicPr>
            <a:picLocks noChangeAspect="1"/>
          </p:cNvPicPr>
          <p:nvPr/>
        </p:nvPicPr>
        <p:blipFill rotWithShape="1">
          <a:blip r:embed="rId4">
            <a:extLst>
              <a:ext uri="{28A0092B-C50C-407E-A947-70E740481C1C}">
                <a14:useLocalDpi xmlns:a14="http://schemas.microsoft.com/office/drawing/2010/main" val="0"/>
              </a:ext>
            </a:extLst>
          </a:blip>
          <a:srcRect l="22960" t="32499" r="23065" b="27346"/>
          <a:stretch/>
        </p:blipFill>
        <p:spPr>
          <a:xfrm>
            <a:off x="0" y="1652013"/>
            <a:ext cx="3984450" cy="2964317"/>
          </a:xfrm>
          <a:prstGeom prst="rect">
            <a:avLst/>
          </a:prstGeom>
        </p:spPr>
      </p:pic>
      <p:sp>
        <p:nvSpPr>
          <p:cNvPr id="10" name="Rettangolo 9">
            <a:extLst>
              <a:ext uri="{FF2B5EF4-FFF2-40B4-BE49-F238E27FC236}">
                <a16:creationId xmlns:a16="http://schemas.microsoft.com/office/drawing/2014/main" id="{230D41D9-E2E0-4318-BAC6-1CDB4EDB6CF2}"/>
              </a:ext>
            </a:extLst>
          </p:cNvPr>
          <p:cNvSpPr/>
          <p:nvPr/>
        </p:nvSpPr>
        <p:spPr>
          <a:xfrm>
            <a:off x="390594" y="712659"/>
            <a:ext cx="4604073" cy="800219"/>
          </a:xfrm>
          <a:prstGeom prst="rect">
            <a:avLst/>
          </a:prstGeom>
          <a:noFill/>
        </p:spPr>
        <p:txBody>
          <a:bodyPr wrap="square">
            <a:spAutoFit/>
          </a:bodyPr>
          <a:lstStyle/>
          <a:p>
            <a:r>
              <a:rPr lang="it-IT" sz="2800" b="1" dirty="0">
                <a:solidFill>
                  <a:schemeClr val="bg1"/>
                </a:solidFill>
                <a:latin typeface="Century Gothic" panose="020B0502020202020204" pitchFamily="34" charset="0"/>
              </a:rPr>
              <a:t>DOPPIA AZIONE.*</a:t>
            </a:r>
          </a:p>
          <a:p>
            <a:r>
              <a:rPr lang="it-IT" b="1" i="0" dirty="0">
                <a:solidFill>
                  <a:schemeClr val="bg1"/>
                </a:solidFill>
                <a:effectLst/>
                <a:latin typeface="Century Gothic" panose="020B0502020202020204" pitchFamily="34" charset="0"/>
              </a:rPr>
              <a:t>PER IL TUO SISTEMA IMMUNITARIO</a:t>
            </a:r>
          </a:p>
        </p:txBody>
      </p:sp>
      <p:grpSp>
        <p:nvGrpSpPr>
          <p:cNvPr id="11" name="Gruppo 10">
            <a:extLst>
              <a:ext uri="{FF2B5EF4-FFF2-40B4-BE49-F238E27FC236}">
                <a16:creationId xmlns:a16="http://schemas.microsoft.com/office/drawing/2014/main" id="{A90C80A9-D194-A645-8D47-C41446FAB566}"/>
              </a:ext>
            </a:extLst>
          </p:cNvPr>
          <p:cNvGrpSpPr/>
          <p:nvPr/>
        </p:nvGrpSpPr>
        <p:grpSpPr>
          <a:xfrm>
            <a:off x="3843225" y="3846889"/>
            <a:ext cx="5488891" cy="769441"/>
            <a:chOff x="3843225" y="3846889"/>
            <a:chExt cx="5488891" cy="769441"/>
          </a:xfrm>
        </p:grpSpPr>
        <p:sp>
          <p:nvSpPr>
            <p:cNvPr id="3" name="Rettangolo 2">
              <a:extLst>
                <a:ext uri="{FF2B5EF4-FFF2-40B4-BE49-F238E27FC236}">
                  <a16:creationId xmlns:a16="http://schemas.microsoft.com/office/drawing/2014/main" id="{D789C031-B3BF-4392-8041-DE6CDFF6B63B}"/>
                </a:ext>
              </a:extLst>
            </p:cNvPr>
            <p:cNvSpPr/>
            <p:nvPr/>
          </p:nvSpPr>
          <p:spPr>
            <a:xfrm>
              <a:off x="3984450" y="3846889"/>
              <a:ext cx="5347666" cy="769441"/>
            </a:xfrm>
            <a:prstGeom prst="rect">
              <a:avLst/>
            </a:prstGeom>
          </p:spPr>
          <p:txBody>
            <a:bodyPr wrap="square">
              <a:spAutoFit/>
            </a:bodyPr>
            <a:lstStyle/>
            <a:p>
              <a:pPr marL="177800" indent="-177800">
                <a:buFont typeface="+mj-lt"/>
                <a:buAutoNum type="arabicPeriod"/>
              </a:pPr>
              <a:r>
                <a:rPr lang="it-IT" sz="1100" dirty="0">
                  <a:solidFill>
                    <a:srgbClr val="6F8D9F"/>
                  </a:solidFill>
                  <a:latin typeface="Century Gothic" panose="020B0502020202020204" pitchFamily="34" charset="0"/>
                </a:rPr>
                <a:t>Lo zinco e il selenio contribuiscono alla </a:t>
              </a:r>
              <a:r>
                <a:rPr lang="it-IT" sz="1100" b="1" dirty="0">
                  <a:solidFill>
                    <a:srgbClr val="6F8D9F"/>
                  </a:solidFill>
                  <a:latin typeface="Century Gothic" panose="020B0502020202020204" pitchFamily="34" charset="0"/>
                </a:rPr>
                <a:t>normale funzione </a:t>
              </a:r>
              <a:br>
                <a:rPr lang="it-IT" sz="1100" b="1" dirty="0">
                  <a:solidFill>
                    <a:srgbClr val="6F8D9F"/>
                  </a:solidFill>
                  <a:latin typeface="Century Gothic" panose="020B0502020202020204" pitchFamily="34" charset="0"/>
                </a:rPr>
              </a:br>
              <a:r>
                <a:rPr lang="it-IT" sz="1100" b="1" dirty="0">
                  <a:solidFill>
                    <a:srgbClr val="6F8D9F"/>
                  </a:solidFill>
                  <a:latin typeface="Century Gothic" panose="020B0502020202020204" pitchFamily="34" charset="0"/>
                </a:rPr>
                <a:t>del sistema immunitario;</a:t>
              </a:r>
              <a:endParaRPr lang="it-IT" sz="1100" dirty="0">
                <a:solidFill>
                  <a:srgbClr val="6F8D9F"/>
                </a:solidFill>
                <a:latin typeface="Century Gothic" panose="020B0502020202020204" pitchFamily="34" charset="0"/>
              </a:endParaRPr>
            </a:p>
            <a:p>
              <a:pPr marL="177800" indent="-177800">
                <a:buFont typeface="+mj-lt"/>
                <a:buAutoNum type="arabicPeriod"/>
              </a:pPr>
              <a:r>
                <a:rPr lang="it-IT" sz="1100" dirty="0">
                  <a:solidFill>
                    <a:srgbClr val="6F8D9F"/>
                  </a:solidFill>
                  <a:latin typeface="Century Gothic" panose="020B0502020202020204" pitchFamily="34" charset="0"/>
                </a:rPr>
                <a:t>Le spore di </a:t>
              </a:r>
              <a:r>
                <a:rPr lang="it-IT" sz="1100" dirty="0" err="1">
                  <a:solidFill>
                    <a:srgbClr val="6F8D9F"/>
                  </a:solidFill>
                  <a:latin typeface="Century Gothic" panose="020B0502020202020204" pitchFamily="34" charset="0"/>
                </a:rPr>
                <a:t>Bacillus</a:t>
              </a:r>
              <a:r>
                <a:rPr lang="it-IT" sz="1100" dirty="0">
                  <a:solidFill>
                    <a:srgbClr val="6F8D9F"/>
                  </a:solidFill>
                  <a:latin typeface="Century Gothic" panose="020B0502020202020204" pitchFamily="34" charset="0"/>
                </a:rPr>
                <a:t> </a:t>
              </a:r>
              <a:r>
                <a:rPr lang="it-IT" sz="1100" dirty="0" err="1">
                  <a:solidFill>
                    <a:srgbClr val="6F8D9F"/>
                  </a:solidFill>
                  <a:latin typeface="Century Gothic" panose="020B0502020202020204" pitchFamily="34" charset="0"/>
                </a:rPr>
                <a:t>clausii</a:t>
              </a:r>
              <a:r>
                <a:rPr lang="it-IT" sz="1100" dirty="0">
                  <a:solidFill>
                    <a:srgbClr val="6F8D9F"/>
                  </a:solidFill>
                  <a:latin typeface="Century Gothic" panose="020B0502020202020204" pitchFamily="34" charset="0"/>
                </a:rPr>
                <a:t> (ceppo SIN) favoriscono</a:t>
              </a:r>
              <a:br>
                <a:rPr lang="it-IT" sz="1100" dirty="0">
                  <a:solidFill>
                    <a:srgbClr val="6F8D9F"/>
                  </a:solidFill>
                  <a:latin typeface="Century Gothic" panose="020B0502020202020204" pitchFamily="34" charset="0"/>
                </a:rPr>
              </a:br>
              <a:r>
                <a:rPr lang="it-IT" sz="1100" b="1" dirty="0">
                  <a:solidFill>
                    <a:srgbClr val="6F8D9F"/>
                  </a:solidFill>
                  <a:latin typeface="Century Gothic" panose="020B0502020202020204" pitchFamily="34" charset="0"/>
                </a:rPr>
                <a:t>l’equilibrio della flora batterica intestinale</a:t>
              </a:r>
              <a:endParaRPr lang="it-IT" sz="1100" b="0" i="0" dirty="0">
                <a:solidFill>
                  <a:srgbClr val="6F8D9F"/>
                </a:solidFill>
                <a:effectLst/>
                <a:latin typeface="Century Gothic" panose="020B0502020202020204" pitchFamily="34" charset="0"/>
              </a:endParaRPr>
            </a:p>
          </p:txBody>
        </p:sp>
        <p:sp>
          <p:nvSpPr>
            <p:cNvPr id="7" name="Rettangolo 6">
              <a:extLst>
                <a:ext uri="{FF2B5EF4-FFF2-40B4-BE49-F238E27FC236}">
                  <a16:creationId xmlns:a16="http://schemas.microsoft.com/office/drawing/2014/main" id="{BF9476C6-132A-F049-9F83-D70191C61BD8}"/>
                </a:ext>
              </a:extLst>
            </p:cNvPr>
            <p:cNvSpPr/>
            <p:nvPr/>
          </p:nvSpPr>
          <p:spPr>
            <a:xfrm>
              <a:off x="3843225" y="3846889"/>
              <a:ext cx="282450" cy="369332"/>
            </a:xfrm>
            <a:prstGeom prst="rect">
              <a:avLst/>
            </a:prstGeom>
          </p:spPr>
          <p:txBody>
            <a:bodyPr wrap="none">
              <a:spAutoFit/>
            </a:bodyPr>
            <a:lstStyle/>
            <a:p>
              <a:r>
                <a:rPr lang="it-IT" dirty="0">
                  <a:solidFill>
                    <a:srgbClr val="6F8D9F"/>
                  </a:solidFill>
                  <a:latin typeface="Century Gothic" panose="020B0502020202020204" pitchFamily="34" charset="0"/>
                </a:rPr>
                <a:t>*</a:t>
              </a:r>
            </a:p>
          </p:txBody>
        </p:sp>
      </p:grpSp>
    </p:spTree>
    <p:extLst>
      <p:ext uri="{BB962C8B-B14F-4D97-AF65-F5344CB8AC3E}">
        <p14:creationId xmlns:p14="http://schemas.microsoft.com/office/powerpoint/2010/main" val="1557900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ccia circolare a destra 6">
            <a:extLst>
              <a:ext uri="{FF2B5EF4-FFF2-40B4-BE49-F238E27FC236}">
                <a16:creationId xmlns:a16="http://schemas.microsoft.com/office/drawing/2014/main" id="{FBC904D2-B698-416B-ABF9-A08CF4091378}"/>
              </a:ext>
            </a:extLst>
          </p:cNvPr>
          <p:cNvSpPr/>
          <p:nvPr/>
        </p:nvSpPr>
        <p:spPr>
          <a:xfrm rot="4341012" flipV="1">
            <a:off x="4743203" y="-180873"/>
            <a:ext cx="744245" cy="2574203"/>
          </a:xfrm>
          <a:prstGeom prst="curved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5" name="object 6">
            <a:extLst>
              <a:ext uri="{FF2B5EF4-FFF2-40B4-BE49-F238E27FC236}">
                <a16:creationId xmlns:a16="http://schemas.microsoft.com/office/drawing/2014/main" id="{794E7E9F-61C3-4CD0-BABC-3FAB860DC34C}"/>
              </a:ext>
            </a:extLst>
          </p:cNvPr>
          <p:cNvSpPr/>
          <p:nvPr/>
        </p:nvSpPr>
        <p:spPr>
          <a:xfrm>
            <a:off x="6399242" y="1033299"/>
            <a:ext cx="2160240" cy="905238"/>
          </a:xfrm>
          <a:custGeom>
            <a:avLst/>
            <a:gdLst/>
            <a:ahLst/>
            <a:cxnLst/>
            <a:rect l="l" t="t" r="r" b="b"/>
            <a:pathLst>
              <a:path w="2157095" h="581660">
                <a:moveTo>
                  <a:pt x="2059813" y="0"/>
                </a:moveTo>
                <a:lnTo>
                  <a:pt x="96901" y="0"/>
                </a:lnTo>
                <a:lnTo>
                  <a:pt x="59150" y="7614"/>
                </a:lnTo>
                <a:lnTo>
                  <a:pt x="28352" y="28378"/>
                </a:lnTo>
                <a:lnTo>
                  <a:pt x="7604" y="59171"/>
                </a:lnTo>
                <a:lnTo>
                  <a:pt x="0" y="96875"/>
                </a:lnTo>
                <a:lnTo>
                  <a:pt x="0" y="484378"/>
                </a:lnTo>
                <a:lnTo>
                  <a:pt x="7604" y="522087"/>
                </a:lnTo>
                <a:lnTo>
                  <a:pt x="28352" y="552880"/>
                </a:lnTo>
                <a:lnTo>
                  <a:pt x="59150" y="573640"/>
                </a:lnTo>
                <a:lnTo>
                  <a:pt x="96901" y="581253"/>
                </a:lnTo>
                <a:lnTo>
                  <a:pt x="2059813" y="581253"/>
                </a:lnTo>
                <a:lnTo>
                  <a:pt x="2097563" y="573640"/>
                </a:lnTo>
                <a:lnTo>
                  <a:pt x="2128361" y="552880"/>
                </a:lnTo>
                <a:lnTo>
                  <a:pt x="2149109" y="522087"/>
                </a:lnTo>
                <a:lnTo>
                  <a:pt x="2156714" y="484378"/>
                </a:lnTo>
                <a:lnTo>
                  <a:pt x="2156714" y="96875"/>
                </a:lnTo>
                <a:lnTo>
                  <a:pt x="2149109" y="59171"/>
                </a:lnTo>
                <a:lnTo>
                  <a:pt x="2128361" y="28378"/>
                </a:lnTo>
                <a:lnTo>
                  <a:pt x="2097563" y="7614"/>
                </a:lnTo>
                <a:lnTo>
                  <a:pt x="2059813" y="0"/>
                </a:lnTo>
                <a:close/>
              </a:path>
            </a:pathLst>
          </a:custGeom>
          <a:solidFill>
            <a:srgbClr val="C70023"/>
          </a:solidFill>
          <a:ln>
            <a:noFill/>
          </a:ln>
        </p:spPr>
        <p:txBody>
          <a:bodyPr wrap="square" lIns="0" tIns="0" rIns="0" bIns="0" rtlCol="0" anchor="ctr"/>
          <a:lstStyle/>
          <a:p>
            <a:pPr marL="12700" algn="ctr" defTabSz="685783">
              <a:spcBef>
                <a:spcPts val="100"/>
              </a:spcBef>
            </a:pPr>
            <a:r>
              <a:rPr lang="it-IT" sz="1700" b="1" spc="-5" dirty="0">
                <a:solidFill>
                  <a:srgbClr val="FFFFFF"/>
                </a:solidFill>
                <a:latin typeface="Century Gothic" panose="020B0502020202020204" pitchFamily="34" charset="0"/>
                <a:cs typeface="Franklin Gothic Demi"/>
              </a:rPr>
              <a:t>SISTEMA IMMUNITARIO </a:t>
            </a:r>
          </a:p>
        </p:txBody>
      </p:sp>
      <p:sp>
        <p:nvSpPr>
          <p:cNvPr id="6" name="object 6">
            <a:extLst>
              <a:ext uri="{FF2B5EF4-FFF2-40B4-BE49-F238E27FC236}">
                <a16:creationId xmlns:a16="http://schemas.microsoft.com/office/drawing/2014/main" id="{C743A176-0B0F-4CA8-9B70-FA4F709ECE3D}"/>
              </a:ext>
            </a:extLst>
          </p:cNvPr>
          <p:cNvSpPr/>
          <p:nvPr/>
        </p:nvSpPr>
        <p:spPr>
          <a:xfrm>
            <a:off x="3662785" y="1679584"/>
            <a:ext cx="2520280" cy="1080120"/>
          </a:xfrm>
          <a:custGeom>
            <a:avLst/>
            <a:gdLst/>
            <a:ahLst/>
            <a:cxnLst/>
            <a:rect l="l" t="t" r="r" b="b"/>
            <a:pathLst>
              <a:path w="2157095" h="581660">
                <a:moveTo>
                  <a:pt x="2059813" y="0"/>
                </a:moveTo>
                <a:lnTo>
                  <a:pt x="96901" y="0"/>
                </a:lnTo>
                <a:lnTo>
                  <a:pt x="59150" y="7614"/>
                </a:lnTo>
                <a:lnTo>
                  <a:pt x="28352" y="28378"/>
                </a:lnTo>
                <a:lnTo>
                  <a:pt x="7604" y="59171"/>
                </a:lnTo>
                <a:lnTo>
                  <a:pt x="0" y="96875"/>
                </a:lnTo>
                <a:lnTo>
                  <a:pt x="0" y="484378"/>
                </a:lnTo>
                <a:lnTo>
                  <a:pt x="7604" y="522087"/>
                </a:lnTo>
                <a:lnTo>
                  <a:pt x="28352" y="552880"/>
                </a:lnTo>
                <a:lnTo>
                  <a:pt x="59150" y="573640"/>
                </a:lnTo>
                <a:lnTo>
                  <a:pt x="96901" y="581253"/>
                </a:lnTo>
                <a:lnTo>
                  <a:pt x="2059813" y="581253"/>
                </a:lnTo>
                <a:lnTo>
                  <a:pt x="2097563" y="573640"/>
                </a:lnTo>
                <a:lnTo>
                  <a:pt x="2128361" y="552880"/>
                </a:lnTo>
                <a:lnTo>
                  <a:pt x="2149109" y="522087"/>
                </a:lnTo>
                <a:lnTo>
                  <a:pt x="2156714" y="484378"/>
                </a:lnTo>
                <a:lnTo>
                  <a:pt x="2156714" y="96875"/>
                </a:lnTo>
                <a:lnTo>
                  <a:pt x="2149109" y="59171"/>
                </a:lnTo>
                <a:lnTo>
                  <a:pt x="2128361" y="28378"/>
                </a:lnTo>
                <a:lnTo>
                  <a:pt x="2097563" y="7614"/>
                </a:lnTo>
                <a:lnTo>
                  <a:pt x="2059813" y="0"/>
                </a:lnTo>
                <a:close/>
              </a:path>
            </a:pathLst>
          </a:custGeom>
          <a:solidFill>
            <a:srgbClr val="0070C0"/>
          </a:solidFill>
          <a:ln>
            <a:noFill/>
          </a:ln>
        </p:spPr>
        <p:txBody>
          <a:bodyPr wrap="square" lIns="0" tIns="0" rIns="0" bIns="0" rtlCol="0" anchor="ctr"/>
          <a:lstStyle/>
          <a:p>
            <a:pPr marL="12700" algn="ctr" defTabSz="685783">
              <a:spcBef>
                <a:spcPts val="100"/>
              </a:spcBef>
            </a:pPr>
            <a:r>
              <a:rPr lang="it-IT" sz="1700" b="1" spc="-5" dirty="0">
                <a:solidFill>
                  <a:srgbClr val="FFFFFF"/>
                </a:solidFill>
                <a:latin typeface="Century Gothic" panose="020B0502020202020204" pitchFamily="34" charset="0"/>
              </a:rPr>
              <a:t>FLORA INTESTINALE</a:t>
            </a:r>
          </a:p>
          <a:p>
            <a:pPr marL="12700" algn="ctr" defTabSz="685783">
              <a:spcBef>
                <a:spcPts val="100"/>
              </a:spcBef>
            </a:pPr>
            <a:r>
              <a:rPr lang="it-IT" sz="1700" b="1" spc="-5" dirty="0">
                <a:solidFill>
                  <a:srgbClr val="FFFFFF"/>
                </a:solidFill>
                <a:latin typeface="Century Gothic" panose="020B0502020202020204" pitchFamily="34" charset="0"/>
              </a:rPr>
              <a:t>IN EQUILIBRIO</a:t>
            </a:r>
          </a:p>
        </p:txBody>
      </p:sp>
      <p:sp>
        <p:nvSpPr>
          <p:cNvPr id="11" name="Freccia circolare a destra 10">
            <a:extLst>
              <a:ext uri="{FF2B5EF4-FFF2-40B4-BE49-F238E27FC236}">
                <a16:creationId xmlns:a16="http://schemas.microsoft.com/office/drawing/2014/main" id="{E3332D8B-7352-45AA-B641-1DBE8D4861DC}"/>
              </a:ext>
            </a:extLst>
          </p:cNvPr>
          <p:cNvSpPr/>
          <p:nvPr/>
        </p:nvSpPr>
        <p:spPr>
          <a:xfrm rot="2039334" flipH="1" flipV="1">
            <a:off x="7997457" y="2217662"/>
            <a:ext cx="747504" cy="1799222"/>
          </a:xfrm>
          <a:prstGeom prst="curv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2" name="Rettangolo 11">
            <a:extLst>
              <a:ext uri="{FF2B5EF4-FFF2-40B4-BE49-F238E27FC236}">
                <a16:creationId xmlns:a16="http://schemas.microsoft.com/office/drawing/2014/main" id="{871650F8-E7A6-43C7-8A72-F3A8D4EC17E9}"/>
              </a:ext>
            </a:extLst>
          </p:cNvPr>
          <p:cNvSpPr/>
          <p:nvPr/>
        </p:nvSpPr>
        <p:spPr>
          <a:xfrm>
            <a:off x="135964" y="933454"/>
            <a:ext cx="3526821" cy="3539430"/>
          </a:xfrm>
          <a:prstGeom prst="rect">
            <a:avLst/>
          </a:prstGeom>
          <a:noFill/>
        </p:spPr>
        <p:txBody>
          <a:bodyPr wrap="square">
            <a:spAutoFit/>
          </a:bodyPr>
          <a:lstStyle/>
          <a:p>
            <a:r>
              <a:rPr lang="it-IT" sz="1400" dirty="0">
                <a:solidFill>
                  <a:schemeClr val="accent1">
                    <a:lumMod val="50000"/>
                  </a:schemeClr>
                </a:solidFill>
                <a:latin typeface="Century Gothic" panose="020B0502020202020204" pitchFamily="34" charset="0"/>
              </a:rPr>
              <a:t>Lo sapevi che </a:t>
            </a:r>
            <a:r>
              <a:rPr lang="it-IT" sz="1400" b="1" dirty="0">
                <a:solidFill>
                  <a:schemeClr val="accent1">
                    <a:lumMod val="50000"/>
                  </a:schemeClr>
                </a:solidFill>
                <a:latin typeface="Century Gothic" panose="020B0502020202020204" pitchFamily="34" charset="0"/>
              </a:rPr>
              <a:t>nell’intestino risiede </a:t>
            </a:r>
            <a:br>
              <a:rPr lang="it-IT" sz="1400" b="1" dirty="0">
                <a:solidFill>
                  <a:schemeClr val="accent1">
                    <a:lumMod val="50000"/>
                  </a:schemeClr>
                </a:solidFill>
                <a:latin typeface="Century Gothic" panose="020B0502020202020204" pitchFamily="34" charset="0"/>
              </a:rPr>
            </a:br>
            <a:r>
              <a:rPr lang="it-IT" sz="1400" b="1" dirty="0">
                <a:solidFill>
                  <a:schemeClr val="accent1">
                    <a:lumMod val="50000"/>
                  </a:schemeClr>
                </a:solidFill>
                <a:latin typeface="Century Gothic" panose="020B0502020202020204" pitchFamily="34" charset="0"/>
              </a:rPr>
              <a:t>il 70% del sistema immunitario?</a:t>
            </a:r>
          </a:p>
          <a:p>
            <a:endParaRPr lang="it-IT" sz="1400" dirty="0">
              <a:solidFill>
                <a:schemeClr val="accent1">
                  <a:lumMod val="50000"/>
                </a:schemeClr>
              </a:solidFill>
              <a:latin typeface="Century Gothic" panose="020B0502020202020204" pitchFamily="34" charset="0"/>
            </a:endParaRPr>
          </a:p>
          <a:p>
            <a:r>
              <a:rPr lang="it-IT" sz="1400" dirty="0">
                <a:solidFill>
                  <a:schemeClr val="accent1">
                    <a:lumMod val="50000"/>
                  </a:schemeClr>
                </a:solidFill>
                <a:latin typeface="Century Gothic" panose="020B0502020202020204" pitchFamily="34" charset="0"/>
              </a:rPr>
              <a:t>Infatti, una </a:t>
            </a:r>
            <a:r>
              <a:rPr lang="it-IT" sz="1400" b="1" dirty="0">
                <a:solidFill>
                  <a:schemeClr val="accent1">
                    <a:lumMod val="50000"/>
                  </a:schemeClr>
                </a:solidFill>
                <a:latin typeface="Century Gothic" panose="020B0502020202020204" pitchFamily="34" charset="0"/>
              </a:rPr>
              <a:t>flora batterica intestinale </a:t>
            </a:r>
            <a:br>
              <a:rPr lang="it-IT" sz="1400" b="1" dirty="0">
                <a:solidFill>
                  <a:schemeClr val="accent1">
                    <a:lumMod val="50000"/>
                  </a:schemeClr>
                </a:solidFill>
                <a:latin typeface="Century Gothic" panose="020B0502020202020204" pitchFamily="34" charset="0"/>
              </a:rPr>
            </a:br>
            <a:r>
              <a:rPr lang="it-IT" sz="1400" b="1" dirty="0">
                <a:solidFill>
                  <a:schemeClr val="accent1">
                    <a:lumMod val="50000"/>
                  </a:schemeClr>
                </a:solidFill>
                <a:latin typeface="Century Gothic" panose="020B0502020202020204" pitchFamily="34" charset="0"/>
              </a:rPr>
              <a:t>in equilibrio </a:t>
            </a:r>
            <a:r>
              <a:rPr lang="it-IT" sz="1400" dirty="0">
                <a:solidFill>
                  <a:schemeClr val="accent1">
                    <a:lumMod val="50000"/>
                  </a:schemeClr>
                </a:solidFill>
                <a:latin typeface="Century Gothic" panose="020B0502020202020204" pitchFamily="34" charset="0"/>
              </a:rPr>
              <a:t>può dare un </a:t>
            </a:r>
            <a:r>
              <a:rPr lang="it-IT" sz="1400" b="1" dirty="0">
                <a:solidFill>
                  <a:schemeClr val="accent1">
                    <a:lumMod val="50000"/>
                  </a:schemeClr>
                </a:solidFill>
                <a:latin typeface="Century Gothic" panose="020B0502020202020204" pitchFamily="34" charset="0"/>
              </a:rPr>
              <a:t>importante contributo al sistema immunitario </a:t>
            </a:r>
            <a:r>
              <a:rPr lang="it-IT" sz="1400" dirty="0">
                <a:solidFill>
                  <a:schemeClr val="accent1">
                    <a:lumMod val="50000"/>
                  </a:schemeClr>
                </a:solidFill>
                <a:latin typeface="Century Gothic" panose="020B0502020202020204" pitchFamily="34" charset="0"/>
              </a:rPr>
              <a:t>mantenendo integra la barriera intestinale e ostacolando l'ingresso </a:t>
            </a:r>
            <a:br>
              <a:rPr lang="it-IT" sz="1400" dirty="0">
                <a:solidFill>
                  <a:schemeClr val="accent1">
                    <a:lumMod val="50000"/>
                  </a:schemeClr>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di agenti patogeni.</a:t>
            </a:r>
          </a:p>
          <a:p>
            <a:endParaRPr lang="it-IT" sz="1400" b="0" i="0" dirty="0">
              <a:solidFill>
                <a:schemeClr val="accent1">
                  <a:lumMod val="50000"/>
                </a:schemeClr>
              </a:solidFill>
              <a:effectLst/>
              <a:latin typeface="Century Gothic" panose="020B0502020202020204" pitchFamily="34" charset="0"/>
            </a:endParaRPr>
          </a:p>
          <a:p>
            <a:r>
              <a:rPr lang="it-IT" sz="1400" dirty="0">
                <a:solidFill>
                  <a:schemeClr val="accent1">
                    <a:lumMod val="50000"/>
                  </a:schemeClr>
                </a:solidFill>
                <a:latin typeface="Century Gothic" panose="020B0502020202020204" pitchFamily="34" charset="0"/>
              </a:rPr>
              <a:t>Inoltre, il </a:t>
            </a:r>
            <a:r>
              <a:rPr lang="it-IT" sz="1400" b="1" dirty="0">
                <a:solidFill>
                  <a:schemeClr val="accent1">
                    <a:lumMod val="50000"/>
                  </a:schemeClr>
                </a:solidFill>
                <a:latin typeface="Century Gothic" panose="020B0502020202020204" pitchFamily="34" charset="0"/>
              </a:rPr>
              <a:t>sistema immunitario può essere sostenuto </a:t>
            </a:r>
            <a:r>
              <a:rPr lang="it-IT" sz="1400" dirty="0">
                <a:solidFill>
                  <a:schemeClr val="accent1">
                    <a:lumMod val="50000"/>
                  </a:schemeClr>
                </a:solidFill>
                <a:latin typeface="Century Gothic" panose="020B0502020202020204" pitchFamily="34" charset="0"/>
              </a:rPr>
              <a:t>integrando la dieta </a:t>
            </a:r>
            <a:r>
              <a:rPr lang="it-IT" sz="1400" b="1" dirty="0">
                <a:solidFill>
                  <a:schemeClr val="accent1">
                    <a:lumMod val="50000"/>
                  </a:schemeClr>
                </a:solidFill>
                <a:latin typeface="Century Gothic" panose="020B0502020202020204" pitchFamily="34" charset="0"/>
              </a:rPr>
              <a:t>con minerali</a:t>
            </a:r>
            <a:r>
              <a:rPr lang="it-IT" sz="1400" dirty="0">
                <a:solidFill>
                  <a:schemeClr val="accent1">
                    <a:lumMod val="50000"/>
                  </a:schemeClr>
                </a:solidFill>
                <a:latin typeface="Century Gothic" panose="020B0502020202020204" pitchFamily="34" charset="0"/>
              </a:rPr>
              <a:t> come ad esempio Zinco e Selenio che contribuiscono al normale funzionamento del sistema immunitario.</a:t>
            </a:r>
          </a:p>
        </p:txBody>
      </p:sp>
      <p:sp>
        <p:nvSpPr>
          <p:cNvPr id="15" name="Titolo 1">
            <a:extLst>
              <a:ext uri="{FF2B5EF4-FFF2-40B4-BE49-F238E27FC236}">
                <a16:creationId xmlns:a16="http://schemas.microsoft.com/office/drawing/2014/main" id="{D655C5D2-DF18-8E46-961B-4027A57D3C80}"/>
              </a:ext>
            </a:extLst>
          </p:cNvPr>
          <p:cNvSpPr txBox="1">
            <a:spLocks/>
          </p:cNvSpPr>
          <p:nvPr/>
        </p:nvSpPr>
        <p:spPr>
          <a:xfrm>
            <a:off x="359592" y="1041979"/>
            <a:ext cx="7021537" cy="332399"/>
          </a:xfrm>
          <a:prstGeom prst="rect">
            <a:avLst/>
          </a:prstGeom>
        </p:spPr>
        <p:txBody>
          <a:bodyPr/>
          <a:lstStyle>
            <a:lvl1pPr algn="l" defTabSz="685766" rtl="0" eaLnBrk="1" latinLnBrk="0" hangingPunct="1">
              <a:lnSpc>
                <a:spcPct val="90000"/>
              </a:lnSpc>
              <a:spcBef>
                <a:spcPct val="0"/>
              </a:spcBef>
              <a:buNone/>
              <a:defRPr sz="2800" kern="1200" baseline="0">
                <a:solidFill>
                  <a:schemeClr val="tx2"/>
                </a:solidFill>
                <a:latin typeface="+mj-lt"/>
                <a:ea typeface="+mj-ea"/>
                <a:cs typeface="+mj-cs"/>
              </a:defRPr>
            </a:lvl1pPr>
          </a:lstStyle>
          <a:p>
            <a:pPr defTabSz="685800"/>
            <a:endParaRPr lang="it-IT" sz="1800" b="1" dirty="0">
              <a:solidFill>
                <a:schemeClr val="bg1"/>
              </a:solidFill>
              <a:latin typeface="Century Gothic" panose="020B0502020202020204" pitchFamily="34" charset="0"/>
            </a:endParaRPr>
          </a:p>
        </p:txBody>
      </p:sp>
      <p:sp>
        <p:nvSpPr>
          <p:cNvPr id="18" name="Titolo 1">
            <a:extLst>
              <a:ext uri="{FF2B5EF4-FFF2-40B4-BE49-F238E27FC236}">
                <a16:creationId xmlns:a16="http://schemas.microsoft.com/office/drawing/2014/main" id="{F2248897-6749-B84D-91EB-E3C8726AF910}"/>
              </a:ext>
            </a:extLst>
          </p:cNvPr>
          <p:cNvSpPr txBox="1">
            <a:spLocks/>
          </p:cNvSpPr>
          <p:nvPr/>
        </p:nvSpPr>
        <p:spPr>
          <a:xfrm>
            <a:off x="241499"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DUE AZIONI PER SUPPORTARE IL SISTEMA IMMUNITARIO</a:t>
            </a:r>
          </a:p>
        </p:txBody>
      </p:sp>
      <p:sp>
        <p:nvSpPr>
          <p:cNvPr id="8" name="object 6">
            <a:extLst>
              <a:ext uri="{FF2B5EF4-FFF2-40B4-BE49-F238E27FC236}">
                <a16:creationId xmlns:a16="http://schemas.microsoft.com/office/drawing/2014/main" id="{5739BDFA-E11C-4FE5-AACA-2E989ACC35DC}"/>
              </a:ext>
            </a:extLst>
          </p:cNvPr>
          <p:cNvSpPr/>
          <p:nvPr/>
        </p:nvSpPr>
        <p:spPr>
          <a:xfrm>
            <a:off x="5850929" y="3155815"/>
            <a:ext cx="2520280" cy="1080120"/>
          </a:xfrm>
          <a:custGeom>
            <a:avLst/>
            <a:gdLst/>
            <a:ahLst/>
            <a:cxnLst/>
            <a:rect l="l" t="t" r="r" b="b"/>
            <a:pathLst>
              <a:path w="2157095" h="581660">
                <a:moveTo>
                  <a:pt x="2059813" y="0"/>
                </a:moveTo>
                <a:lnTo>
                  <a:pt x="96901" y="0"/>
                </a:lnTo>
                <a:lnTo>
                  <a:pt x="59150" y="7614"/>
                </a:lnTo>
                <a:lnTo>
                  <a:pt x="28352" y="28378"/>
                </a:lnTo>
                <a:lnTo>
                  <a:pt x="7604" y="59171"/>
                </a:lnTo>
                <a:lnTo>
                  <a:pt x="0" y="96875"/>
                </a:lnTo>
                <a:lnTo>
                  <a:pt x="0" y="484378"/>
                </a:lnTo>
                <a:lnTo>
                  <a:pt x="7604" y="522087"/>
                </a:lnTo>
                <a:lnTo>
                  <a:pt x="28352" y="552880"/>
                </a:lnTo>
                <a:lnTo>
                  <a:pt x="59150" y="573640"/>
                </a:lnTo>
                <a:lnTo>
                  <a:pt x="96901" y="581253"/>
                </a:lnTo>
                <a:lnTo>
                  <a:pt x="2059813" y="581253"/>
                </a:lnTo>
                <a:lnTo>
                  <a:pt x="2097563" y="573640"/>
                </a:lnTo>
                <a:lnTo>
                  <a:pt x="2128361" y="552880"/>
                </a:lnTo>
                <a:lnTo>
                  <a:pt x="2149109" y="522087"/>
                </a:lnTo>
                <a:lnTo>
                  <a:pt x="2156714" y="484378"/>
                </a:lnTo>
                <a:lnTo>
                  <a:pt x="2156714" y="96875"/>
                </a:lnTo>
                <a:lnTo>
                  <a:pt x="2149109" y="59171"/>
                </a:lnTo>
                <a:lnTo>
                  <a:pt x="2128361" y="28378"/>
                </a:lnTo>
                <a:lnTo>
                  <a:pt x="2097563" y="7614"/>
                </a:lnTo>
                <a:lnTo>
                  <a:pt x="2059813" y="0"/>
                </a:lnTo>
                <a:close/>
              </a:path>
            </a:pathLst>
          </a:custGeom>
          <a:solidFill>
            <a:schemeClr val="bg1">
              <a:lumMod val="50000"/>
            </a:schemeClr>
          </a:solidFill>
          <a:ln>
            <a:noFill/>
          </a:ln>
        </p:spPr>
        <p:txBody>
          <a:bodyPr wrap="square" lIns="0" tIns="0" rIns="0" bIns="0" rtlCol="0" anchor="ctr"/>
          <a:lstStyle/>
          <a:p>
            <a:pPr marL="12700" algn="ctr" defTabSz="685783">
              <a:spcBef>
                <a:spcPts val="100"/>
              </a:spcBef>
            </a:pPr>
            <a:r>
              <a:rPr lang="it-IT" sz="1700" b="1" spc="-5" dirty="0">
                <a:solidFill>
                  <a:srgbClr val="FFFFFF"/>
                </a:solidFill>
                <a:latin typeface="Century Gothic" panose="020B0502020202020204" pitchFamily="34" charset="0"/>
              </a:rPr>
              <a:t>SUPPORTO </a:t>
            </a:r>
            <a:br>
              <a:rPr lang="it-IT" sz="1700" b="1" spc="-5" dirty="0">
                <a:solidFill>
                  <a:srgbClr val="FFFFFF"/>
                </a:solidFill>
                <a:latin typeface="Century Gothic" panose="020B0502020202020204" pitchFamily="34" charset="0"/>
              </a:rPr>
            </a:br>
            <a:r>
              <a:rPr lang="it-IT" sz="1700" b="1" spc="-5" dirty="0">
                <a:solidFill>
                  <a:srgbClr val="FFFFFF"/>
                </a:solidFill>
                <a:latin typeface="Century Gothic" panose="020B0502020202020204" pitchFamily="34" charset="0"/>
              </a:rPr>
              <a:t>ALLA NORMALE FUNZIONALITÀ</a:t>
            </a:r>
          </a:p>
        </p:txBody>
      </p:sp>
      <p:sp>
        <p:nvSpPr>
          <p:cNvPr id="19" name="CasellaDiTesto 18">
            <a:extLst>
              <a:ext uri="{FF2B5EF4-FFF2-40B4-BE49-F238E27FC236}">
                <a16:creationId xmlns:a16="http://schemas.microsoft.com/office/drawing/2014/main" id="{CA400E8F-F1B0-E744-9E54-6AFF152A8E63}"/>
              </a:ext>
            </a:extLst>
          </p:cNvPr>
          <p:cNvSpPr txBox="1"/>
          <p:nvPr/>
        </p:nvSpPr>
        <p:spPr>
          <a:xfrm>
            <a:off x="3770797" y="2754468"/>
            <a:ext cx="2304256" cy="353943"/>
          </a:xfrm>
          <a:prstGeom prst="rect">
            <a:avLst/>
          </a:prstGeom>
          <a:noFill/>
        </p:spPr>
        <p:txBody>
          <a:bodyPr wrap="square" rtlCol="0">
            <a:spAutoFit/>
          </a:bodyPr>
          <a:lstStyle/>
          <a:p>
            <a:pPr marL="12700" algn="ctr" defTabSz="685783">
              <a:spcBef>
                <a:spcPts val="100"/>
              </a:spcBef>
            </a:pPr>
            <a:r>
              <a:rPr lang="it-IT" sz="1700" b="1" spc="-5" dirty="0">
                <a:solidFill>
                  <a:srgbClr val="0070C0"/>
                </a:solidFill>
                <a:latin typeface="Century Gothic" panose="020B0502020202020204" pitchFamily="34" charset="0"/>
              </a:rPr>
              <a:t>PROBIOTICI</a:t>
            </a:r>
          </a:p>
        </p:txBody>
      </p:sp>
      <p:sp>
        <p:nvSpPr>
          <p:cNvPr id="20" name="CasellaDiTesto 19">
            <a:extLst>
              <a:ext uri="{FF2B5EF4-FFF2-40B4-BE49-F238E27FC236}">
                <a16:creationId xmlns:a16="http://schemas.microsoft.com/office/drawing/2014/main" id="{CF95E3C9-AD43-024B-8BCC-F1165A42253D}"/>
              </a:ext>
            </a:extLst>
          </p:cNvPr>
          <p:cNvSpPr txBox="1"/>
          <p:nvPr/>
        </p:nvSpPr>
        <p:spPr>
          <a:xfrm>
            <a:off x="6044651" y="4259676"/>
            <a:ext cx="2304256" cy="353943"/>
          </a:xfrm>
          <a:prstGeom prst="rect">
            <a:avLst/>
          </a:prstGeom>
          <a:noFill/>
        </p:spPr>
        <p:txBody>
          <a:bodyPr wrap="square" rtlCol="0">
            <a:spAutoFit/>
          </a:bodyPr>
          <a:lstStyle/>
          <a:p>
            <a:pPr marL="12700" algn="ctr" defTabSz="685783">
              <a:spcBef>
                <a:spcPts val="100"/>
              </a:spcBef>
            </a:pPr>
            <a:r>
              <a:rPr lang="it-IT" sz="1700" b="1" spc="-5" dirty="0">
                <a:solidFill>
                  <a:schemeClr val="bg1">
                    <a:lumMod val="50000"/>
                  </a:schemeClr>
                </a:solidFill>
                <a:latin typeface="Century Gothic" panose="020B0502020202020204" pitchFamily="34" charset="0"/>
              </a:rPr>
              <a:t>ZINCO e SELENIO</a:t>
            </a:r>
          </a:p>
        </p:txBody>
      </p:sp>
    </p:spTree>
    <p:extLst>
      <p:ext uri="{BB962C8B-B14F-4D97-AF65-F5344CB8AC3E}">
        <p14:creationId xmlns:p14="http://schemas.microsoft.com/office/powerpoint/2010/main" val="15668962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a:extLst>
              <a:ext uri="{FF2B5EF4-FFF2-40B4-BE49-F238E27FC236}">
                <a16:creationId xmlns:a16="http://schemas.microsoft.com/office/drawing/2014/main" id="{EA48D0DD-2C40-410E-8238-170A06EB28AA}"/>
              </a:ext>
            </a:extLst>
          </p:cNvPr>
          <p:cNvPicPr>
            <a:picLocks noGrp="1" noChangeAspect="1"/>
          </p:cNvPicPr>
          <p:nvPr>
            <p:ph idx="4294967295"/>
          </p:nvPr>
        </p:nvPicPr>
        <p:blipFill>
          <a:blip r:embed="rId2"/>
          <a:stretch>
            <a:fillRect/>
          </a:stretch>
        </p:blipFill>
        <p:spPr>
          <a:xfrm>
            <a:off x="4572000" y="836834"/>
            <a:ext cx="4170363" cy="3540125"/>
          </a:xfrm>
          <a:prstGeom prst="rect">
            <a:avLst/>
          </a:prstGeom>
        </p:spPr>
      </p:pic>
      <p:sp>
        <p:nvSpPr>
          <p:cNvPr id="7" name="Rettangolo 6">
            <a:extLst>
              <a:ext uri="{FF2B5EF4-FFF2-40B4-BE49-F238E27FC236}">
                <a16:creationId xmlns:a16="http://schemas.microsoft.com/office/drawing/2014/main" id="{3DF9E948-B01C-454D-BAB7-E93F39013A7A}"/>
              </a:ext>
            </a:extLst>
          </p:cNvPr>
          <p:cNvSpPr/>
          <p:nvPr/>
        </p:nvSpPr>
        <p:spPr>
          <a:xfrm>
            <a:off x="152672" y="779848"/>
            <a:ext cx="4254273" cy="3754874"/>
          </a:xfrm>
          <a:prstGeom prst="rect">
            <a:avLst/>
          </a:prstGeom>
        </p:spPr>
        <p:txBody>
          <a:bodyPr wrap="square">
            <a:spAutoFit/>
          </a:bodyPr>
          <a:lstStyle/>
          <a:p>
            <a:r>
              <a:rPr lang="it-IT" sz="1400" dirty="0">
                <a:solidFill>
                  <a:schemeClr val="accent1">
                    <a:lumMod val="50000"/>
                  </a:schemeClr>
                </a:solidFill>
                <a:latin typeface="Century Gothic" panose="020B0502020202020204" pitchFamily="34" charset="0"/>
              </a:rPr>
              <a:t>L’interazione con il </a:t>
            </a:r>
            <a:r>
              <a:rPr lang="it-IT" sz="1400" dirty="0" err="1">
                <a:solidFill>
                  <a:schemeClr val="accent1">
                    <a:lumMod val="50000"/>
                  </a:schemeClr>
                </a:solidFill>
                <a:latin typeface="Century Gothic" panose="020B0502020202020204" pitchFamily="34" charset="0"/>
              </a:rPr>
              <a:t>microbiota</a:t>
            </a:r>
            <a:r>
              <a:rPr lang="it-IT" sz="1400" dirty="0">
                <a:solidFill>
                  <a:schemeClr val="accent1">
                    <a:lumMod val="50000"/>
                  </a:schemeClr>
                </a:solidFill>
                <a:latin typeface="Century Gothic" panose="020B0502020202020204" pitchFamily="34" charset="0"/>
              </a:rPr>
              <a:t> è vitale </a:t>
            </a:r>
            <a:br>
              <a:rPr lang="it-IT" sz="1400" dirty="0">
                <a:solidFill>
                  <a:schemeClr val="accent1">
                    <a:lumMod val="50000"/>
                  </a:schemeClr>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per lo sviluppo ed il mantenimento </a:t>
            </a:r>
            <a:br>
              <a:rPr lang="it-IT" sz="1400" dirty="0">
                <a:solidFill>
                  <a:schemeClr val="accent1">
                    <a:lumMod val="50000"/>
                  </a:schemeClr>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del sistema immunitario.</a:t>
            </a:r>
          </a:p>
          <a:p>
            <a:endParaRPr lang="it-IT" sz="1400" dirty="0">
              <a:solidFill>
                <a:schemeClr val="accent1">
                  <a:lumMod val="50000"/>
                </a:schemeClr>
              </a:solidFill>
              <a:latin typeface="Century Gothic" panose="020B0502020202020204" pitchFamily="34" charset="0"/>
            </a:endParaRPr>
          </a:p>
          <a:p>
            <a:r>
              <a:rPr lang="it-IT" sz="1400" dirty="0">
                <a:solidFill>
                  <a:schemeClr val="accent1">
                    <a:lumMod val="50000"/>
                  </a:schemeClr>
                </a:solidFill>
                <a:latin typeface="Century Gothic" panose="020B0502020202020204" pitchFamily="34" charset="0"/>
              </a:rPr>
              <a:t>Una caratteristica peculiare del Sistema immunitario intestinale è la capacità di determinare tolleranza verso un enorme </a:t>
            </a:r>
            <a:br>
              <a:rPr lang="it-IT" sz="1400" dirty="0">
                <a:solidFill>
                  <a:schemeClr val="accent1">
                    <a:lumMod val="50000"/>
                  </a:schemeClr>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e variegato numero di batteri che vivono nell’intestino.</a:t>
            </a:r>
          </a:p>
          <a:p>
            <a:endParaRPr lang="it-IT" sz="1400" dirty="0">
              <a:solidFill>
                <a:schemeClr val="accent1">
                  <a:lumMod val="50000"/>
                </a:schemeClr>
              </a:solidFill>
              <a:latin typeface="Century Gothic" panose="020B0502020202020204" pitchFamily="34" charset="0"/>
            </a:endParaRPr>
          </a:p>
          <a:p>
            <a:r>
              <a:rPr lang="it-IT" sz="1400" b="1" dirty="0">
                <a:solidFill>
                  <a:schemeClr val="accent1">
                    <a:lumMod val="50000"/>
                  </a:schemeClr>
                </a:solidFill>
                <a:latin typeface="Century Gothic" panose="020B0502020202020204" pitchFamily="34" charset="0"/>
              </a:rPr>
              <a:t>Il </a:t>
            </a:r>
            <a:r>
              <a:rPr lang="it-IT" sz="1400" b="1" dirty="0" err="1">
                <a:solidFill>
                  <a:schemeClr val="accent1">
                    <a:lumMod val="50000"/>
                  </a:schemeClr>
                </a:solidFill>
                <a:latin typeface="Century Gothic" panose="020B0502020202020204" pitchFamily="34" charset="0"/>
              </a:rPr>
              <a:t>microbiota</a:t>
            </a:r>
            <a:r>
              <a:rPr lang="it-IT" sz="1400" b="1" dirty="0">
                <a:solidFill>
                  <a:schemeClr val="accent1">
                    <a:lumMod val="50000"/>
                  </a:schemeClr>
                </a:solidFill>
                <a:latin typeface="Century Gothic" panose="020B0502020202020204" pitchFamily="34" charset="0"/>
              </a:rPr>
              <a:t> intestinale modula, </a:t>
            </a:r>
            <a:br>
              <a:rPr lang="it-IT" sz="1400" b="1" dirty="0">
                <a:solidFill>
                  <a:schemeClr val="accent1">
                    <a:lumMod val="50000"/>
                  </a:schemeClr>
                </a:solidFill>
                <a:latin typeface="Century Gothic" panose="020B0502020202020204" pitchFamily="34" charset="0"/>
              </a:rPr>
            </a:br>
            <a:r>
              <a:rPr lang="it-IT" sz="1400" b="1" dirty="0">
                <a:solidFill>
                  <a:schemeClr val="accent1">
                    <a:lumMod val="50000"/>
                  </a:schemeClr>
                </a:solidFill>
                <a:latin typeface="Century Gothic" panose="020B0502020202020204" pitchFamily="34" charset="0"/>
              </a:rPr>
              <a:t>in parte, il nostro sistema immunitario: </a:t>
            </a:r>
            <a:br>
              <a:rPr lang="it-IT" sz="1400" b="1" dirty="0">
                <a:solidFill>
                  <a:schemeClr val="accent1">
                    <a:lumMod val="50000"/>
                  </a:schemeClr>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è ad esempio provato che la colonizzazione </a:t>
            </a:r>
            <a:br>
              <a:rPr lang="it-IT" sz="1400" dirty="0">
                <a:solidFill>
                  <a:schemeClr val="accent1">
                    <a:lumMod val="50000"/>
                  </a:schemeClr>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di particolari ceppi può aumentare la quantità di CD4+ circolanti, modulando di fatto </a:t>
            </a:r>
            <a:br>
              <a:rPr lang="it-IT" sz="1400" dirty="0">
                <a:solidFill>
                  <a:schemeClr val="accent1">
                    <a:lumMod val="50000"/>
                  </a:schemeClr>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la risposta immunitaria.</a:t>
            </a:r>
          </a:p>
          <a:p>
            <a:endParaRPr lang="it-IT" sz="1400" dirty="0">
              <a:solidFill>
                <a:schemeClr val="accent1">
                  <a:lumMod val="50000"/>
                </a:schemeClr>
              </a:solidFill>
              <a:latin typeface="Century Gothic" panose="020B0502020202020204" pitchFamily="34" charset="0"/>
            </a:endParaRPr>
          </a:p>
        </p:txBody>
      </p:sp>
      <p:sp>
        <p:nvSpPr>
          <p:cNvPr id="9" name="Titolo 1">
            <a:extLst>
              <a:ext uri="{FF2B5EF4-FFF2-40B4-BE49-F238E27FC236}">
                <a16:creationId xmlns:a16="http://schemas.microsoft.com/office/drawing/2014/main" id="{80E4ACFA-9471-9D40-A316-0038D468DC51}"/>
              </a:ext>
            </a:extLst>
          </p:cNvPr>
          <p:cNvSpPr txBox="1">
            <a:spLocks/>
          </p:cNvSpPr>
          <p:nvPr/>
        </p:nvSpPr>
        <p:spPr>
          <a:xfrm>
            <a:off x="241499"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IL 70% DEL SISTEMA IMMUNITARIO RISIEDE NELL’INTESTINO</a:t>
            </a:r>
          </a:p>
        </p:txBody>
      </p:sp>
      <p:sp>
        <p:nvSpPr>
          <p:cNvPr id="10" name="object 3">
            <a:extLst>
              <a:ext uri="{FF2B5EF4-FFF2-40B4-BE49-F238E27FC236}">
                <a16:creationId xmlns:a16="http://schemas.microsoft.com/office/drawing/2014/main" id="{E31F18B5-ACE8-5F45-9380-8FB88880E4E6}"/>
              </a:ext>
            </a:extLst>
          </p:cNvPr>
          <p:cNvSpPr txBox="1"/>
          <p:nvPr/>
        </p:nvSpPr>
        <p:spPr>
          <a:xfrm>
            <a:off x="167797" y="4734693"/>
            <a:ext cx="5967642" cy="106183"/>
          </a:xfrm>
          <a:prstGeom prst="rect">
            <a:avLst/>
          </a:prstGeom>
        </p:spPr>
        <p:txBody>
          <a:bodyPr vert="horz" wrap="square" lIns="0" tIns="12065" rIns="0" bIns="0" rtlCol="0">
            <a:spAutoFit/>
          </a:bodyPr>
          <a:lstStyle/>
          <a:p>
            <a:pPr marL="12700" marR="5080" indent="34925">
              <a:lnSpc>
                <a:spcPts val="800"/>
              </a:lnSpc>
              <a:spcBef>
                <a:spcPts val="15"/>
              </a:spcBef>
            </a:pPr>
            <a:r>
              <a:rPr lang="en-US" sz="600" spc="-5" dirty="0">
                <a:solidFill>
                  <a:schemeClr val="tx1">
                    <a:lumMod val="50000"/>
                    <a:lumOff val="50000"/>
                  </a:schemeClr>
                </a:solidFill>
                <a:latin typeface="Century Gothic" panose="020B0502020202020204" pitchFamily="34" charset="0"/>
              </a:rPr>
              <a:t>Cell Research volume 30, pages492–506(2020)</a:t>
            </a:r>
            <a:endParaRPr lang="it-IT" sz="600" spc="-5" dirty="0">
              <a:solidFill>
                <a:schemeClr val="tx1">
                  <a:lumMod val="50000"/>
                  <a:lumOff val="50000"/>
                </a:schemeClr>
              </a:solidFill>
              <a:latin typeface="Century Gothic" panose="020B0502020202020204" pitchFamily="34" charset="0"/>
            </a:endParaRPr>
          </a:p>
        </p:txBody>
      </p:sp>
    </p:spTree>
    <p:extLst>
      <p:ext uri="{BB962C8B-B14F-4D97-AF65-F5344CB8AC3E}">
        <p14:creationId xmlns:p14="http://schemas.microsoft.com/office/powerpoint/2010/main" val="538938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a:extLst>
              <a:ext uri="{FF2B5EF4-FFF2-40B4-BE49-F238E27FC236}">
                <a16:creationId xmlns:a16="http://schemas.microsoft.com/office/drawing/2014/main" id="{9881A1CC-DF7E-427B-8893-CD450FA9417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2381" t="29921" r="19524" b="28795"/>
          <a:stretch/>
        </p:blipFill>
        <p:spPr>
          <a:xfrm>
            <a:off x="0" y="1083673"/>
            <a:ext cx="2001415" cy="1422261"/>
          </a:xfrm>
          <a:prstGeom prst="rect">
            <a:avLst/>
          </a:prstGeom>
        </p:spPr>
      </p:pic>
      <p:sp>
        <p:nvSpPr>
          <p:cNvPr id="11" name="object 6">
            <a:extLst>
              <a:ext uri="{FF2B5EF4-FFF2-40B4-BE49-F238E27FC236}">
                <a16:creationId xmlns:a16="http://schemas.microsoft.com/office/drawing/2014/main" id="{219468FE-5992-48CC-937A-63C3724D6440}"/>
              </a:ext>
            </a:extLst>
          </p:cNvPr>
          <p:cNvSpPr/>
          <p:nvPr/>
        </p:nvSpPr>
        <p:spPr>
          <a:xfrm>
            <a:off x="2526482" y="4161669"/>
            <a:ext cx="1354142" cy="403415"/>
          </a:xfrm>
          <a:custGeom>
            <a:avLst/>
            <a:gdLst/>
            <a:ahLst/>
            <a:cxnLst/>
            <a:rect l="l" t="t" r="r" b="b"/>
            <a:pathLst>
              <a:path w="2157095" h="581660">
                <a:moveTo>
                  <a:pt x="2059813" y="0"/>
                </a:moveTo>
                <a:lnTo>
                  <a:pt x="96901" y="0"/>
                </a:lnTo>
                <a:lnTo>
                  <a:pt x="59150" y="7614"/>
                </a:lnTo>
                <a:lnTo>
                  <a:pt x="28352" y="28378"/>
                </a:lnTo>
                <a:lnTo>
                  <a:pt x="7604" y="59171"/>
                </a:lnTo>
                <a:lnTo>
                  <a:pt x="0" y="96875"/>
                </a:lnTo>
                <a:lnTo>
                  <a:pt x="0" y="484378"/>
                </a:lnTo>
                <a:lnTo>
                  <a:pt x="7604" y="522087"/>
                </a:lnTo>
                <a:lnTo>
                  <a:pt x="28352" y="552880"/>
                </a:lnTo>
                <a:lnTo>
                  <a:pt x="59150" y="573640"/>
                </a:lnTo>
                <a:lnTo>
                  <a:pt x="96901" y="581253"/>
                </a:lnTo>
                <a:lnTo>
                  <a:pt x="2059813" y="581253"/>
                </a:lnTo>
                <a:lnTo>
                  <a:pt x="2097563" y="573640"/>
                </a:lnTo>
                <a:lnTo>
                  <a:pt x="2128361" y="552880"/>
                </a:lnTo>
                <a:lnTo>
                  <a:pt x="2149109" y="522087"/>
                </a:lnTo>
                <a:lnTo>
                  <a:pt x="2156714" y="484378"/>
                </a:lnTo>
                <a:lnTo>
                  <a:pt x="2156714" y="96875"/>
                </a:lnTo>
                <a:lnTo>
                  <a:pt x="2149109" y="59171"/>
                </a:lnTo>
                <a:lnTo>
                  <a:pt x="2128361" y="28378"/>
                </a:lnTo>
                <a:lnTo>
                  <a:pt x="2097563" y="7614"/>
                </a:lnTo>
                <a:lnTo>
                  <a:pt x="2059813" y="0"/>
                </a:lnTo>
                <a:close/>
              </a:path>
            </a:pathLst>
          </a:custGeom>
          <a:solidFill>
            <a:srgbClr val="C70023"/>
          </a:solidFill>
          <a:ln>
            <a:noFill/>
          </a:ln>
        </p:spPr>
        <p:txBody>
          <a:bodyPr wrap="square" lIns="0" tIns="0" rIns="0" bIns="0" rtlCol="0" anchor="ctr"/>
          <a:lstStyle/>
          <a:p>
            <a:pPr marL="12700" algn="ctr" defTabSz="685783">
              <a:spcBef>
                <a:spcPts val="100"/>
              </a:spcBef>
            </a:pPr>
            <a:r>
              <a:rPr lang="it-IT" sz="1500" b="1" spc="-5">
                <a:solidFill>
                  <a:srgbClr val="FFFFFF"/>
                </a:solidFill>
                <a:latin typeface="Century Gothic" panose="020B0502020202020204" pitchFamily="34" charset="0"/>
                <a:cs typeface="Franklin Gothic Demi"/>
              </a:rPr>
              <a:t>PROBIOTICO</a:t>
            </a:r>
          </a:p>
        </p:txBody>
      </p:sp>
      <p:sp>
        <p:nvSpPr>
          <p:cNvPr id="12" name="object 6">
            <a:extLst>
              <a:ext uri="{FF2B5EF4-FFF2-40B4-BE49-F238E27FC236}">
                <a16:creationId xmlns:a16="http://schemas.microsoft.com/office/drawing/2014/main" id="{DB64ACC2-BCCE-49F8-9C89-798097A43BE2}"/>
              </a:ext>
            </a:extLst>
          </p:cNvPr>
          <p:cNvSpPr/>
          <p:nvPr/>
        </p:nvSpPr>
        <p:spPr>
          <a:xfrm>
            <a:off x="2526482" y="3100335"/>
            <a:ext cx="1354142" cy="403415"/>
          </a:xfrm>
          <a:custGeom>
            <a:avLst/>
            <a:gdLst/>
            <a:ahLst/>
            <a:cxnLst/>
            <a:rect l="l" t="t" r="r" b="b"/>
            <a:pathLst>
              <a:path w="2157095" h="581660">
                <a:moveTo>
                  <a:pt x="2059813" y="0"/>
                </a:moveTo>
                <a:lnTo>
                  <a:pt x="96901" y="0"/>
                </a:lnTo>
                <a:lnTo>
                  <a:pt x="59150" y="7614"/>
                </a:lnTo>
                <a:lnTo>
                  <a:pt x="28352" y="28378"/>
                </a:lnTo>
                <a:lnTo>
                  <a:pt x="7604" y="59171"/>
                </a:lnTo>
                <a:lnTo>
                  <a:pt x="0" y="96875"/>
                </a:lnTo>
                <a:lnTo>
                  <a:pt x="0" y="484378"/>
                </a:lnTo>
                <a:lnTo>
                  <a:pt x="7604" y="522087"/>
                </a:lnTo>
                <a:lnTo>
                  <a:pt x="28352" y="552880"/>
                </a:lnTo>
                <a:lnTo>
                  <a:pt x="59150" y="573640"/>
                </a:lnTo>
                <a:lnTo>
                  <a:pt x="96901" y="581253"/>
                </a:lnTo>
                <a:lnTo>
                  <a:pt x="2059813" y="581253"/>
                </a:lnTo>
                <a:lnTo>
                  <a:pt x="2097563" y="573640"/>
                </a:lnTo>
                <a:lnTo>
                  <a:pt x="2128361" y="552880"/>
                </a:lnTo>
                <a:lnTo>
                  <a:pt x="2149109" y="522087"/>
                </a:lnTo>
                <a:lnTo>
                  <a:pt x="2156714" y="484378"/>
                </a:lnTo>
                <a:lnTo>
                  <a:pt x="2156714" y="96875"/>
                </a:lnTo>
                <a:lnTo>
                  <a:pt x="2149109" y="59171"/>
                </a:lnTo>
                <a:lnTo>
                  <a:pt x="2128361" y="28378"/>
                </a:lnTo>
                <a:lnTo>
                  <a:pt x="2097563" y="7614"/>
                </a:lnTo>
                <a:lnTo>
                  <a:pt x="2059813" y="0"/>
                </a:lnTo>
                <a:close/>
              </a:path>
            </a:pathLst>
          </a:custGeom>
          <a:solidFill>
            <a:srgbClr val="C70023"/>
          </a:solidFill>
          <a:ln>
            <a:noFill/>
          </a:ln>
        </p:spPr>
        <p:txBody>
          <a:bodyPr wrap="square" lIns="0" tIns="0" rIns="0" bIns="0" rtlCol="0" anchor="ctr"/>
          <a:lstStyle/>
          <a:p>
            <a:pPr marL="12700" algn="ctr" defTabSz="685783">
              <a:spcBef>
                <a:spcPts val="100"/>
              </a:spcBef>
            </a:pPr>
            <a:r>
              <a:rPr lang="it-IT" sz="1500" b="1" spc="-5" dirty="0">
                <a:solidFill>
                  <a:srgbClr val="FFFFFF"/>
                </a:solidFill>
                <a:latin typeface="Century Gothic" panose="020B0502020202020204" pitchFamily="34" charset="0"/>
                <a:cs typeface="Franklin Gothic Demi"/>
              </a:rPr>
              <a:t>SELENIO</a:t>
            </a:r>
          </a:p>
        </p:txBody>
      </p:sp>
      <p:sp>
        <p:nvSpPr>
          <p:cNvPr id="13" name="object 6">
            <a:extLst>
              <a:ext uri="{FF2B5EF4-FFF2-40B4-BE49-F238E27FC236}">
                <a16:creationId xmlns:a16="http://schemas.microsoft.com/office/drawing/2014/main" id="{ED287118-65A4-432C-8C5F-57646A269771}"/>
              </a:ext>
            </a:extLst>
          </p:cNvPr>
          <p:cNvSpPr/>
          <p:nvPr/>
        </p:nvSpPr>
        <p:spPr>
          <a:xfrm>
            <a:off x="2526482" y="3562111"/>
            <a:ext cx="1354142" cy="403415"/>
          </a:xfrm>
          <a:custGeom>
            <a:avLst/>
            <a:gdLst/>
            <a:ahLst/>
            <a:cxnLst/>
            <a:rect l="l" t="t" r="r" b="b"/>
            <a:pathLst>
              <a:path w="2157095" h="581660">
                <a:moveTo>
                  <a:pt x="2059813" y="0"/>
                </a:moveTo>
                <a:lnTo>
                  <a:pt x="96901" y="0"/>
                </a:lnTo>
                <a:lnTo>
                  <a:pt x="59150" y="7614"/>
                </a:lnTo>
                <a:lnTo>
                  <a:pt x="28352" y="28378"/>
                </a:lnTo>
                <a:lnTo>
                  <a:pt x="7604" y="59171"/>
                </a:lnTo>
                <a:lnTo>
                  <a:pt x="0" y="96875"/>
                </a:lnTo>
                <a:lnTo>
                  <a:pt x="0" y="484378"/>
                </a:lnTo>
                <a:lnTo>
                  <a:pt x="7604" y="522087"/>
                </a:lnTo>
                <a:lnTo>
                  <a:pt x="28352" y="552880"/>
                </a:lnTo>
                <a:lnTo>
                  <a:pt x="59150" y="573640"/>
                </a:lnTo>
                <a:lnTo>
                  <a:pt x="96901" y="581253"/>
                </a:lnTo>
                <a:lnTo>
                  <a:pt x="2059813" y="581253"/>
                </a:lnTo>
                <a:lnTo>
                  <a:pt x="2097563" y="573640"/>
                </a:lnTo>
                <a:lnTo>
                  <a:pt x="2128361" y="552880"/>
                </a:lnTo>
                <a:lnTo>
                  <a:pt x="2149109" y="522087"/>
                </a:lnTo>
                <a:lnTo>
                  <a:pt x="2156714" y="484378"/>
                </a:lnTo>
                <a:lnTo>
                  <a:pt x="2156714" y="96875"/>
                </a:lnTo>
                <a:lnTo>
                  <a:pt x="2149109" y="59171"/>
                </a:lnTo>
                <a:lnTo>
                  <a:pt x="2128361" y="28378"/>
                </a:lnTo>
                <a:lnTo>
                  <a:pt x="2097563" y="7614"/>
                </a:lnTo>
                <a:lnTo>
                  <a:pt x="2059813" y="0"/>
                </a:lnTo>
                <a:close/>
              </a:path>
            </a:pathLst>
          </a:custGeom>
          <a:solidFill>
            <a:srgbClr val="C70023"/>
          </a:solidFill>
          <a:ln>
            <a:noFill/>
          </a:ln>
        </p:spPr>
        <p:txBody>
          <a:bodyPr wrap="square" lIns="0" tIns="0" rIns="0" bIns="0" rtlCol="0" anchor="ctr"/>
          <a:lstStyle/>
          <a:p>
            <a:pPr marL="12700" algn="ctr" defTabSz="685783">
              <a:spcBef>
                <a:spcPts val="100"/>
              </a:spcBef>
            </a:pPr>
            <a:r>
              <a:rPr lang="it-IT" sz="1500" b="1" spc="-5">
                <a:solidFill>
                  <a:srgbClr val="FFFFFF"/>
                </a:solidFill>
                <a:latin typeface="Century Gothic" panose="020B0502020202020204" pitchFamily="34" charset="0"/>
                <a:cs typeface="Franklin Gothic Demi"/>
              </a:rPr>
              <a:t>ZINCO</a:t>
            </a:r>
          </a:p>
        </p:txBody>
      </p:sp>
      <p:sp>
        <p:nvSpPr>
          <p:cNvPr id="21" name="object 6">
            <a:extLst>
              <a:ext uri="{FF2B5EF4-FFF2-40B4-BE49-F238E27FC236}">
                <a16:creationId xmlns:a16="http://schemas.microsoft.com/office/drawing/2014/main" id="{5FF3F45D-2B59-4542-A5DE-64BA636AEA32}"/>
              </a:ext>
            </a:extLst>
          </p:cNvPr>
          <p:cNvSpPr/>
          <p:nvPr/>
        </p:nvSpPr>
        <p:spPr>
          <a:xfrm>
            <a:off x="4723695" y="1721467"/>
            <a:ext cx="3499226" cy="905238"/>
          </a:xfrm>
          <a:custGeom>
            <a:avLst/>
            <a:gdLst/>
            <a:ahLst/>
            <a:cxnLst/>
            <a:rect l="l" t="t" r="r" b="b"/>
            <a:pathLst>
              <a:path w="2157095" h="581660">
                <a:moveTo>
                  <a:pt x="2059813" y="0"/>
                </a:moveTo>
                <a:lnTo>
                  <a:pt x="96901" y="0"/>
                </a:lnTo>
                <a:lnTo>
                  <a:pt x="59150" y="7614"/>
                </a:lnTo>
                <a:lnTo>
                  <a:pt x="28352" y="28378"/>
                </a:lnTo>
                <a:lnTo>
                  <a:pt x="7604" y="59171"/>
                </a:lnTo>
                <a:lnTo>
                  <a:pt x="0" y="96875"/>
                </a:lnTo>
                <a:lnTo>
                  <a:pt x="0" y="484378"/>
                </a:lnTo>
                <a:lnTo>
                  <a:pt x="7604" y="522087"/>
                </a:lnTo>
                <a:lnTo>
                  <a:pt x="28352" y="552880"/>
                </a:lnTo>
                <a:lnTo>
                  <a:pt x="59150" y="573640"/>
                </a:lnTo>
                <a:lnTo>
                  <a:pt x="96901" y="581253"/>
                </a:lnTo>
                <a:lnTo>
                  <a:pt x="2059813" y="581253"/>
                </a:lnTo>
                <a:lnTo>
                  <a:pt x="2097563" y="573640"/>
                </a:lnTo>
                <a:lnTo>
                  <a:pt x="2128361" y="552880"/>
                </a:lnTo>
                <a:lnTo>
                  <a:pt x="2149109" y="522087"/>
                </a:lnTo>
                <a:lnTo>
                  <a:pt x="2156714" y="484378"/>
                </a:lnTo>
                <a:lnTo>
                  <a:pt x="2156714" y="96875"/>
                </a:lnTo>
                <a:lnTo>
                  <a:pt x="2149109" y="59171"/>
                </a:lnTo>
                <a:lnTo>
                  <a:pt x="2128361" y="28378"/>
                </a:lnTo>
                <a:lnTo>
                  <a:pt x="2097563" y="7614"/>
                </a:lnTo>
                <a:lnTo>
                  <a:pt x="2059813" y="0"/>
                </a:lnTo>
                <a:close/>
              </a:path>
            </a:pathLst>
          </a:custGeom>
          <a:solidFill>
            <a:srgbClr val="C70023"/>
          </a:solidFill>
          <a:ln>
            <a:noFill/>
          </a:ln>
        </p:spPr>
        <p:txBody>
          <a:bodyPr wrap="square" lIns="0" tIns="0" rIns="0" bIns="0" rtlCol="0" anchor="ctr"/>
          <a:lstStyle/>
          <a:p>
            <a:pPr marL="12700" algn="ctr" defTabSz="685783">
              <a:spcBef>
                <a:spcPts val="100"/>
              </a:spcBef>
            </a:pPr>
            <a:r>
              <a:rPr lang="it-IT" sz="2400" b="1" spc="-5" dirty="0">
                <a:solidFill>
                  <a:srgbClr val="FFFFFF"/>
                </a:solidFill>
                <a:latin typeface="Century Gothic" panose="020B0502020202020204" pitchFamily="34" charset="0"/>
                <a:cs typeface="Franklin Gothic Demi"/>
              </a:rPr>
              <a:t>DOPPIA AZIONE </a:t>
            </a:r>
          </a:p>
        </p:txBody>
      </p:sp>
      <p:sp>
        <p:nvSpPr>
          <p:cNvPr id="2" name="Rectangle 1">
            <a:extLst>
              <a:ext uri="{FF2B5EF4-FFF2-40B4-BE49-F238E27FC236}">
                <a16:creationId xmlns:a16="http://schemas.microsoft.com/office/drawing/2014/main" id="{0AD0E34E-2433-45A6-8EF6-E785E38D1E1D}"/>
              </a:ext>
            </a:extLst>
          </p:cNvPr>
          <p:cNvSpPr/>
          <p:nvPr/>
        </p:nvSpPr>
        <p:spPr>
          <a:xfrm>
            <a:off x="4924831" y="1035203"/>
            <a:ext cx="3096955" cy="646331"/>
          </a:xfrm>
          <a:prstGeom prst="rect">
            <a:avLst/>
          </a:prstGeom>
        </p:spPr>
        <p:txBody>
          <a:bodyPr wrap="square">
            <a:spAutoFit/>
          </a:bodyPr>
          <a:lstStyle/>
          <a:p>
            <a:pPr algn="ctr" defTabSz="685783"/>
            <a:r>
              <a:rPr lang="it-IT" sz="1500" dirty="0">
                <a:solidFill>
                  <a:schemeClr val="accent1">
                    <a:lumMod val="50000"/>
                  </a:schemeClr>
                </a:solidFill>
                <a:latin typeface="Century Gothic" panose="020B0502020202020204" pitchFamily="34" charset="0"/>
                <a:ea typeface="Calibri" panose="020F0502020204030204" pitchFamily="34" charset="0"/>
              </a:rPr>
              <a:t>Nell’intestino risiede il </a:t>
            </a:r>
            <a:r>
              <a:rPr lang="it-IT" sz="2100" b="1" dirty="0">
                <a:solidFill>
                  <a:schemeClr val="accent1">
                    <a:lumMod val="50000"/>
                  </a:schemeClr>
                </a:solidFill>
                <a:latin typeface="Century Gothic" panose="020B0502020202020204" pitchFamily="34" charset="0"/>
                <a:ea typeface="Calibri" panose="020F0502020204030204" pitchFamily="34" charset="0"/>
              </a:rPr>
              <a:t>70%</a:t>
            </a:r>
            <a:r>
              <a:rPr lang="it-IT" sz="1500" dirty="0">
                <a:solidFill>
                  <a:schemeClr val="accent1">
                    <a:lumMod val="50000"/>
                  </a:schemeClr>
                </a:solidFill>
                <a:latin typeface="Century Gothic" panose="020B0502020202020204" pitchFamily="34" charset="0"/>
                <a:ea typeface="Calibri" panose="020F0502020204030204" pitchFamily="34" charset="0"/>
              </a:rPr>
              <a:t> </a:t>
            </a:r>
            <a:br>
              <a:rPr lang="it-IT" sz="1500" dirty="0">
                <a:solidFill>
                  <a:schemeClr val="accent1">
                    <a:lumMod val="50000"/>
                  </a:schemeClr>
                </a:solidFill>
                <a:latin typeface="Century Gothic" panose="020B0502020202020204" pitchFamily="34" charset="0"/>
                <a:ea typeface="Calibri" panose="020F0502020204030204" pitchFamily="34" charset="0"/>
              </a:rPr>
            </a:br>
            <a:r>
              <a:rPr lang="it-IT" sz="1500" dirty="0">
                <a:solidFill>
                  <a:schemeClr val="accent1">
                    <a:lumMod val="50000"/>
                  </a:schemeClr>
                </a:solidFill>
                <a:latin typeface="Century Gothic" panose="020B0502020202020204" pitchFamily="34" charset="0"/>
                <a:ea typeface="Calibri" panose="020F0502020204030204" pitchFamily="34" charset="0"/>
              </a:rPr>
              <a:t>del sistema immunitario.</a:t>
            </a:r>
            <a:endParaRPr lang="en-US" sz="1500" dirty="0">
              <a:solidFill>
                <a:schemeClr val="accent1">
                  <a:lumMod val="50000"/>
                </a:schemeClr>
              </a:solidFill>
              <a:latin typeface="Century Gothic" panose="020B0502020202020204" pitchFamily="34" charset="0"/>
            </a:endParaRPr>
          </a:p>
        </p:txBody>
      </p:sp>
      <p:sp>
        <p:nvSpPr>
          <p:cNvPr id="3" name="Rectangle 2">
            <a:extLst>
              <a:ext uri="{FF2B5EF4-FFF2-40B4-BE49-F238E27FC236}">
                <a16:creationId xmlns:a16="http://schemas.microsoft.com/office/drawing/2014/main" id="{91C228B8-F47F-4B09-B4C8-B3802FE873BA}"/>
              </a:ext>
            </a:extLst>
          </p:cNvPr>
          <p:cNvSpPr/>
          <p:nvPr/>
        </p:nvSpPr>
        <p:spPr>
          <a:xfrm>
            <a:off x="3998712" y="3274079"/>
            <a:ext cx="5131303" cy="568361"/>
          </a:xfrm>
          <a:prstGeom prst="rect">
            <a:avLst/>
          </a:prstGeom>
        </p:spPr>
        <p:txBody>
          <a:bodyPr wrap="square">
            <a:spAutoFit/>
          </a:bodyPr>
          <a:lstStyle/>
          <a:p>
            <a:pPr marL="133350" indent="-133350" defTabSz="685783">
              <a:lnSpc>
                <a:spcPct val="107000"/>
              </a:lnSpc>
              <a:buFont typeface="Arial" panose="020B0604020202020204" pitchFamily="34" charset="0"/>
              <a:buChar char="•"/>
            </a:pPr>
            <a:r>
              <a:rPr lang="it-IT" sz="1500" dirty="0">
                <a:solidFill>
                  <a:srgbClr val="000000"/>
                </a:solidFill>
                <a:latin typeface="Century Gothic" panose="020B0502020202020204" pitchFamily="34" charset="0"/>
                <a:ea typeface="Calibri" panose="020F0502020204030204" pitchFamily="34" charset="0"/>
                <a:cs typeface="Times New Roman" panose="02020603050405020304" pitchFamily="18" charset="0"/>
              </a:rPr>
              <a:t>Lo zinco e il selenio contribuiscono alla </a:t>
            </a:r>
            <a:r>
              <a:rPr lang="it-IT" sz="1500" b="1" dirty="0">
                <a:solidFill>
                  <a:srgbClr val="C00000"/>
                </a:solidFill>
                <a:latin typeface="Century Gothic" panose="020B0502020202020204" pitchFamily="34" charset="0"/>
                <a:ea typeface="Calibri" panose="020F0502020204030204" pitchFamily="34" charset="0"/>
                <a:cs typeface="Times New Roman" panose="02020603050405020304" pitchFamily="18" charset="0"/>
              </a:rPr>
              <a:t>normale funzione del sistema immunitario</a:t>
            </a:r>
            <a:endParaRPr lang="it-IT" sz="1500" dirty="0">
              <a:solidFill>
                <a:srgbClr val="C00000"/>
              </a:solidFill>
              <a:latin typeface="Century Gothic" panose="020B0502020202020204" pitchFamily="34" charset="0"/>
              <a:ea typeface="Calibri" panose="020F0502020204030204" pitchFamily="34" charset="0"/>
              <a:cs typeface="Times New Roman" panose="02020603050405020304" pitchFamily="18" charset="0"/>
            </a:endParaRPr>
          </a:p>
        </p:txBody>
      </p:sp>
      <p:sp>
        <p:nvSpPr>
          <p:cNvPr id="4" name="Freccia a destra 3">
            <a:extLst>
              <a:ext uri="{FF2B5EF4-FFF2-40B4-BE49-F238E27FC236}">
                <a16:creationId xmlns:a16="http://schemas.microsoft.com/office/drawing/2014/main" id="{F70A077F-7E7A-4A50-9947-7B2A47B0F443}"/>
              </a:ext>
            </a:extLst>
          </p:cNvPr>
          <p:cNvSpPr/>
          <p:nvPr/>
        </p:nvSpPr>
        <p:spPr>
          <a:xfrm>
            <a:off x="1698495" y="1674328"/>
            <a:ext cx="504056" cy="393239"/>
          </a:xfrm>
          <a:prstGeom prst="rightArrow">
            <a:avLst/>
          </a:prstGeom>
          <a:solidFill>
            <a:srgbClr val="C70023"/>
          </a:solidFill>
          <a:ln>
            <a:noFill/>
          </a:ln>
        </p:spPr>
        <p:txBody>
          <a:bodyPr wrap="square" lIns="0" tIns="0" rIns="0" bIns="0" rtlCol="0" anchor="ctr"/>
          <a:lstStyle/>
          <a:p>
            <a:pPr marL="12700" algn="ctr" defTabSz="685783">
              <a:spcBef>
                <a:spcPts val="100"/>
              </a:spcBef>
            </a:pPr>
            <a:endParaRPr lang="it-IT" sz="2400" spc="-5">
              <a:solidFill>
                <a:srgbClr val="FFFFFF"/>
              </a:solidFill>
              <a:latin typeface="Franklin Gothic Demi"/>
            </a:endParaRPr>
          </a:p>
        </p:txBody>
      </p:sp>
      <p:sp>
        <p:nvSpPr>
          <p:cNvPr id="15" name="Rectangle 2">
            <a:extLst>
              <a:ext uri="{FF2B5EF4-FFF2-40B4-BE49-F238E27FC236}">
                <a16:creationId xmlns:a16="http://schemas.microsoft.com/office/drawing/2014/main" id="{487FC4AE-82DB-4283-8AF3-594F90174815}"/>
              </a:ext>
            </a:extLst>
          </p:cNvPr>
          <p:cNvSpPr/>
          <p:nvPr/>
        </p:nvSpPr>
        <p:spPr>
          <a:xfrm>
            <a:off x="3998711" y="3854598"/>
            <a:ext cx="5131303" cy="796180"/>
          </a:xfrm>
          <a:prstGeom prst="rect">
            <a:avLst/>
          </a:prstGeom>
        </p:spPr>
        <p:txBody>
          <a:bodyPr wrap="square">
            <a:spAutoFit/>
          </a:bodyPr>
          <a:lstStyle/>
          <a:p>
            <a:pPr marL="133350" indent="-133350" defTabSz="685783">
              <a:lnSpc>
                <a:spcPct val="107000"/>
              </a:lnSpc>
              <a:buFont typeface="+mj-lt"/>
              <a:buAutoNum type="arabicPeriod"/>
            </a:pPr>
            <a:endParaRPr lang="en-US" sz="1350" dirty="0">
              <a:solidFill>
                <a:srgbClr val="6B747B"/>
              </a:solidFill>
              <a:latin typeface="Century Gothic" panose="020B0502020202020204" pitchFamily="34" charset="0"/>
              <a:ea typeface="Calibri" panose="020F0502020204030204" pitchFamily="34" charset="0"/>
              <a:cs typeface="Times New Roman" panose="02020603050405020304" pitchFamily="18" charset="0"/>
            </a:endParaRPr>
          </a:p>
          <a:p>
            <a:pPr marL="133350" indent="-133350" defTabSz="685783">
              <a:lnSpc>
                <a:spcPct val="107000"/>
              </a:lnSpc>
              <a:spcAft>
                <a:spcPts val="600"/>
              </a:spcAft>
              <a:buFont typeface="Arial" panose="020B0604020202020204" pitchFamily="34" charset="0"/>
              <a:buChar char="•"/>
            </a:pPr>
            <a:r>
              <a:rPr lang="it-IT" sz="1500" dirty="0">
                <a:solidFill>
                  <a:srgbClr val="000000"/>
                </a:solidFill>
                <a:latin typeface="Century Gothic" panose="020B0502020202020204" pitchFamily="34" charset="0"/>
                <a:ea typeface="Calibri" panose="020F0502020204030204" pitchFamily="34" charset="0"/>
                <a:cs typeface="Times New Roman" panose="02020603050405020304" pitchFamily="18" charset="0"/>
              </a:rPr>
              <a:t>Le spore di </a:t>
            </a:r>
            <a:r>
              <a:rPr lang="it-IT" sz="1500" dirty="0" err="1">
                <a:solidFill>
                  <a:srgbClr val="000000"/>
                </a:solidFill>
                <a:latin typeface="Century Gothic" panose="020B0502020202020204" pitchFamily="34" charset="0"/>
                <a:ea typeface="Calibri" panose="020F0502020204030204" pitchFamily="34" charset="0"/>
                <a:cs typeface="Times New Roman" panose="02020603050405020304" pitchFamily="18" charset="0"/>
              </a:rPr>
              <a:t>Bacillus</a:t>
            </a:r>
            <a:r>
              <a:rPr lang="it-IT" sz="1500" dirty="0">
                <a:solidFill>
                  <a:srgbClr val="000000"/>
                </a:solidFill>
                <a:latin typeface="Century Gothic" panose="020B0502020202020204" pitchFamily="34" charset="0"/>
                <a:ea typeface="Calibri" panose="020F0502020204030204" pitchFamily="34" charset="0"/>
                <a:cs typeface="Times New Roman" panose="02020603050405020304" pitchFamily="18" charset="0"/>
              </a:rPr>
              <a:t> </a:t>
            </a:r>
            <a:r>
              <a:rPr lang="it-IT" sz="1500" dirty="0" err="1">
                <a:solidFill>
                  <a:srgbClr val="000000"/>
                </a:solidFill>
                <a:latin typeface="Century Gothic" panose="020B0502020202020204" pitchFamily="34" charset="0"/>
                <a:ea typeface="Calibri" panose="020F0502020204030204" pitchFamily="34" charset="0"/>
                <a:cs typeface="Times New Roman" panose="02020603050405020304" pitchFamily="18" charset="0"/>
              </a:rPr>
              <a:t>clausii</a:t>
            </a:r>
            <a:r>
              <a:rPr lang="it-IT" sz="1500" dirty="0">
                <a:solidFill>
                  <a:srgbClr val="000000"/>
                </a:solidFill>
                <a:latin typeface="Century Gothic" panose="020B0502020202020204" pitchFamily="34" charset="0"/>
                <a:ea typeface="Calibri" panose="020F0502020204030204" pitchFamily="34" charset="0"/>
                <a:cs typeface="Times New Roman" panose="02020603050405020304" pitchFamily="18" charset="0"/>
              </a:rPr>
              <a:t> (ceppo SIN) </a:t>
            </a:r>
            <a:br>
              <a:rPr lang="it-IT" sz="1500" dirty="0">
                <a:solidFill>
                  <a:srgbClr val="000000"/>
                </a:solidFill>
                <a:latin typeface="Century Gothic" panose="020B0502020202020204" pitchFamily="34" charset="0"/>
                <a:ea typeface="Calibri" panose="020F0502020204030204" pitchFamily="34" charset="0"/>
                <a:cs typeface="Times New Roman" panose="02020603050405020304" pitchFamily="18" charset="0"/>
              </a:rPr>
            </a:br>
            <a:r>
              <a:rPr lang="it-IT" sz="1500" dirty="0">
                <a:solidFill>
                  <a:srgbClr val="000000"/>
                </a:solidFill>
                <a:latin typeface="Century Gothic" panose="020B0502020202020204" pitchFamily="34" charset="0"/>
                <a:ea typeface="Calibri" panose="020F0502020204030204" pitchFamily="34" charset="0"/>
                <a:cs typeface="Times New Roman" panose="02020603050405020304" pitchFamily="18" charset="0"/>
              </a:rPr>
              <a:t>favoriscono </a:t>
            </a:r>
            <a:r>
              <a:rPr lang="it-IT" sz="1500" b="1" dirty="0">
                <a:solidFill>
                  <a:srgbClr val="C00000"/>
                </a:solidFill>
                <a:latin typeface="Century Gothic" panose="020B0502020202020204" pitchFamily="34" charset="0"/>
                <a:ea typeface="Calibri" panose="020F0502020204030204" pitchFamily="34" charset="0"/>
                <a:cs typeface="Times New Roman" panose="02020603050405020304" pitchFamily="18" charset="0"/>
              </a:rPr>
              <a:t>l’equilibrio della flora intestinale</a:t>
            </a:r>
            <a:endParaRPr lang="en-US" sz="1350" dirty="0">
              <a:solidFill>
                <a:srgbClr val="C00000"/>
              </a:solidFill>
              <a:latin typeface="Century Gothic" panose="020B0502020202020204" pitchFamily="34" charset="0"/>
              <a:ea typeface="Calibri" panose="020F0502020204030204" pitchFamily="34" charset="0"/>
              <a:cs typeface="Times New Roman" panose="02020603050405020304" pitchFamily="18" charset="0"/>
            </a:endParaRPr>
          </a:p>
        </p:txBody>
      </p:sp>
      <p:sp>
        <p:nvSpPr>
          <p:cNvPr id="18" name="Titolo 1">
            <a:extLst>
              <a:ext uri="{FF2B5EF4-FFF2-40B4-BE49-F238E27FC236}">
                <a16:creationId xmlns:a16="http://schemas.microsoft.com/office/drawing/2014/main" id="{DC19919D-2512-FF4F-8B2A-C21A4672261C}"/>
              </a:ext>
            </a:extLst>
          </p:cNvPr>
          <p:cNvSpPr txBox="1">
            <a:spLocks/>
          </p:cNvSpPr>
          <p:nvPr/>
        </p:nvSpPr>
        <p:spPr>
          <a:xfrm>
            <a:off x="241499"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NUOVO POSIZIONAMENTO</a:t>
            </a:r>
          </a:p>
        </p:txBody>
      </p:sp>
      <p:sp>
        <p:nvSpPr>
          <p:cNvPr id="19" name="Titolo 1">
            <a:extLst>
              <a:ext uri="{FF2B5EF4-FFF2-40B4-BE49-F238E27FC236}">
                <a16:creationId xmlns:a16="http://schemas.microsoft.com/office/drawing/2014/main" id="{3AD8CAC1-E72D-4440-80C3-22DE800EA975}"/>
              </a:ext>
            </a:extLst>
          </p:cNvPr>
          <p:cNvSpPr txBox="1">
            <a:spLocks/>
          </p:cNvSpPr>
          <p:nvPr/>
        </p:nvSpPr>
        <p:spPr>
          <a:xfrm>
            <a:off x="241499" y="630191"/>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rgbClr val="0070C0"/>
                </a:solidFill>
                <a:latin typeface="Century Gothic" panose="020B0502020202020204" pitchFamily="34" charset="0"/>
              </a:rPr>
              <a:t>DA MAGGIO NUOVI CLAIMS SUL PACK</a:t>
            </a:r>
          </a:p>
        </p:txBody>
      </p:sp>
      <p:pic>
        <p:nvPicPr>
          <p:cNvPr id="20" name="Immagine 19">
            <a:extLst>
              <a:ext uri="{FF2B5EF4-FFF2-40B4-BE49-F238E27FC236}">
                <a16:creationId xmlns:a16="http://schemas.microsoft.com/office/drawing/2014/main" id="{9B571BB9-311F-3B4D-8F37-D914C06882A1}"/>
              </a:ext>
            </a:extLst>
          </p:cNvPr>
          <p:cNvPicPr>
            <a:picLocks noChangeAspect="1"/>
          </p:cNvPicPr>
          <p:nvPr/>
        </p:nvPicPr>
        <p:blipFill rotWithShape="1">
          <a:blip r:embed="rId3">
            <a:extLst>
              <a:ext uri="{28A0092B-C50C-407E-A947-70E740481C1C}">
                <a14:useLocalDpi xmlns:a14="http://schemas.microsoft.com/office/drawing/2010/main" val="0"/>
              </a:ext>
            </a:extLst>
          </a:blip>
          <a:srcRect t="30637" b="27066"/>
          <a:stretch/>
        </p:blipFill>
        <p:spPr>
          <a:xfrm>
            <a:off x="708773" y="879491"/>
            <a:ext cx="5122126" cy="2162484"/>
          </a:xfrm>
          <a:prstGeom prst="rect">
            <a:avLst/>
          </a:prstGeom>
        </p:spPr>
      </p:pic>
    </p:spTree>
    <p:extLst>
      <p:ext uri="{BB962C8B-B14F-4D97-AF65-F5344CB8AC3E}">
        <p14:creationId xmlns:p14="http://schemas.microsoft.com/office/powerpoint/2010/main" val="73679300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Connecteur droit 9"/>
          <p:cNvCxnSpPr/>
          <p:nvPr/>
        </p:nvCxnSpPr>
        <p:spPr>
          <a:xfrm>
            <a:off x="8958263" y="652364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Rettangolo con angoli arrotondati sullo stesso lato 16">
            <a:extLst>
              <a:ext uri="{FF2B5EF4-FFF2-40B4-BE49-F238E27FC236}">
                <a16:creationId xmlns:a16="http://schemas.microsoft.com/office/drawing/2014/main" id="{FB6344B5-E0F0-6249-9845-1E1C46080574}"/>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9" name="Immagine 18">
            <a:extLst>
              <a:ext uri="{FF2B5EF4-FFF2-40B4-BE49-F238E27FC236}">
                <a16:creationId xmlns:a16="http://schemas.microsoft.com/office/drawing/2014/main" id="{78259DB8-6E0E-E449-8F4A-DDF91DE964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738" y="159438"/>
            <a:ext cx="2344943" cy="628110"/>
          </a:xfrm>
          <a:prstGeom prst="rect">
            <a:avLst/>
          </a:prstGeom>
        </p:spPr>
      </p:pic>
      <p:sp>
        <p:nvSpPr>
          <p:cNvPr id="20" name="Rettangolo 19">
            <a:extLst>
              <a:ext uri="{FF2B5EF4-FFF2-40B4-BE49-F238E27FC236}">
                <a16:creationId xmlns:a16="http://schemas.microsoft.com/office/drawing/2014/main" id="{42D50000-B795-E344-8440-B99473450EA2}"/>
              </a:ext>
            </a:extLst>
          </p:cNvPr>
          <p:cNvSpPr/>
          <p:nvPr/>
        </p:nvSpPr>
        <p:spPr>
          <a:xfrm>
            <a:off x="0" y="808892"/>
            <a:ext cx="9144000" cy="4017576"/>
          </a:xfrm>
          <a:prstGeom prst="rect">
            <a:avLst/>
          </a:prstGeom>
          <a:gradFill>
            <a:gsLst>
              <a:gs pos="0">
                <a:schemeClr val="bg1"/>
              </a:gs>
              <a:gs pos="100000">
                <a:srgbClr val="F3B9A0">
                  <a:alpha val="42745"/>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2" name="Immagine 21">
            <a:extLst>
              <a:ext uri="{FF2B5EF4-FFF2-40B4-BE49-F238E27FC236}">
                <a16:creationId xmlns:a16="http://schemas.microsoft.com/office/drawing/2014/main" id="{3462F1AA-7CBC-FF4C-94DA-00BEA11E5EDB}"/>
              </a:ext>
            </a:extLst>
          </p:cNvPr>
          <p:cNvPicPr>
            <a:picLocks noChangeAspect="1"/>
          </p:cNvPicPr>
          <p:nvPr/>
        </p:nvPicPr>
        <p:blipFill rotWithShape="1">
          <a:blip r:embed="rId3">
            <a:extLst>
              <a:ext uri="{28A0092B-C50C-407E-A947-70E740481C1C}">
                <a14:useLocalDpi xmlns:a14="http://schemas.microsoft.com/office/drawing/2010/main" val="0"/>
              </a:ext>
            </a:extLst>
          </a:blip>
          <a:srcRect r="50034"/>
          <a:stretch/>
        </p:blipFill>
        <p:spPr>
          <a:xfrm>
            <a:off x="2930295" y="4125668"/>
            <a:ext cx="578622" cy="616607"/>
          </a:xfrm>
          <a:prstGeom prst="rect">
            <a:avLst/>
          </a:prstGeom>
        </p:spPr>
      </p:pic>
      <p:graphicFrame>
        <p:nvGraphicFramePr>
          <p:cNvPr id="23" name="Tabella 12">
            <a:extLst>
              <a:ext uri="{FF2B5EF4-FFF2-40B4-BE49-F238E27FC236}">
                <a16:creationId xmlns:a16="http://schemas.microsoft.com/office/drawing/2014/main" id="{F2649224-E7BF-2542-8917-67393BCC0C9F}"/>
              </a:ext>
            </a:extLst>
          </p:cNvPr>
          <p:cNvGraphicFramePr>
            <a:graphicFrameLocks noGrp="1"/>
          </p:cNvGraphicFramePr>
          <p:nvPr>
            <p:extLst>
              <p:ext uri="{D42A27DB-BD31-4B8C-83A1-F6EECF244321}">
                <p14:modId xmlns:p14="http://schemas.microsoft.com/office/powerpoint/2010/main" val="2704832222"/>
              </p:ext>
            </p:extLst>
          </p:nvPr>
        </p:nvGraphicFramePr>
        <p:xfrm>
          <a:off x="4028477" y="808892"/>
          <a:ext cx="4738752" cy="3868666"/>
        </p:xfrm>
        <a:graphic>
          <a:graphicData uri="http://schemas.openxmlformats.org/drawingml/2006/table">
            <a:tbl>
              <a:tblPr firstRow="1" bandRow="1">
                <a:tableStyleId>{69012ECD-51FC-41F1-AA8D-1B2483CD663E}</a:tableStyleId>
              </a:tblPr>
              <a:tblGrid>
                <a:gridCol w="1346826">
                  <a:extLst>
                    <a:ext uri="{9D8B030D-6E8A-4147-A177-3AD203B41FA5}">
                      <a16:colId xmlns:a16="http://schemas.microsoft.com/office/drawing/2014/main" val="20000"/>
                    </a:ext>
                  </a:extLst>
                </a:gridCol>
                <a:gridCol w="3391926">
                  <a:extLst>
                    <a:ext uri="{9D8B030D-6E8A-4147-A177-3AD203B41FA5}">
                      <a16:colId xmlns:a16="http://schemas.microsoft.com/office/drawing/2014/main" val="20001"/>
                    </a:ext>
                  </a:extLst>
                </a:gridCol>
              </a:tblGrid>
              <a:tr h="383038">
                <a:tc gridSpan="2">
                  <a:txBody>
                    <a:bodyPr/>
                    <a:lstStyle>
                      <a:lvl1pPr marL="0" algn="l" defTabSz="914400" rtl="0" eaLnBrk="1" latinLnBrk="0" hangingPunct="1">
                        <a:defRPr sz="1800" b="1" kern="1200">
                          <a:solidFill>
                            <a:schemeClr val="tx1"/>
                          </a:solidFill>
                          <a:latin typeface="Arial"/>
                          <a:cs typeface="Arial"/>
                        </a:defRPr>
                      </a:lvl1pPr>
                      <a:lvl2pPr marL="457200" algn="l" defTabSz="914400" rtl="0" eaLnBrk="1" latinLnBrk="0" hangingPunct="1">
                        <a:defRPr sz="1800" b="1" kern="1200">
                          <a:solidFill>
                            <a:schemeClr val="tx1"/>
                          </a:solidFill>
                          <a:latin typeface="Arial"/>
                          <a:cs typeface="Arial"/>
                        </a:defRPr>
                      </a:lvl2pPr>
                      <a:lvl3pPr marL="914400" algn="l" defTabSz="914400" rtl="0" eaLnBrk="1" latinLnBrk="0" hangingPunct="1">
                        <a:defRPr sz="1800" b="1" kern="1200">
                          <a:solidFill>
                            <a:schemeClr val="tx1"/>
                          </a:solidFill>
                          <a:latin typeface="Arial"/>
                          <a:cs typeface="Arial"/>
                        </a:defRPr>
                      </a:lvl3pPr>
                      <a:lvl4pPr marL="1371600" algn="l" defTabSz="914400" rtl="0" eaLnBrk="1" latinLnBrk="0" hangingPunct="1">
                        <a:defRPr sz="1800" b="1" kern="1200">
                          <a:solidFill>
                            <a:schemeClr val="tx1"/>
                          </a:solidFill>
                          <a:latin typeface="Arial"/>
                          <a:cs typeface="Arial"/>
                        </a:defRPr>
                      </a:lvl4pPr>
                      <a:lvl5pPr marL="1828800" algn="l" defTabSz="914400" rtl="0" eaLnBrk="1" latinLnBrk="0" hangingPunct="1">
                        <a:defRPr sz="1800" b="1" kern="1200">
                          <a:solidFill>
                            <a:schemeClr val="tx1"/>
                          </a:solidFill>
                          <a:latin typeface="Arial"/>
                          <a:cs typeface="Arial"/>
                        </a:defRPr>
                      </a:lvl5pPr>
                      <a:lvl6pPr marL="2286000" algn="l" defTabSz="914400" rtl="0" eaLnBrk="1" latinLnBrk="0" hangingPunct="1">
                        <a:defRPr sz="1800" b="1" kern="1200">
                          <a:solidFill>
                            <a:schemeClr val="tx1"/>
                          </a:solidFill>
                          <a:latin typeface="Arial"/>
                          <a:cs typeface="Arial"/>
                        </a:defRPr>
                      </a:lvl6pPr>
                      <a:lvl7pPr marL="2743200" algn="l" defTabSz="914400" rtl="0" eaLnBrk="1" latinLnBrk="0" hangingPunct="1">
                        <a:defRPr sz="1800" b="1" kern="1200">
                          <a:solidFill>
                            <a:schemeClr val="tx1"/>
                          </a:solidFill>
                          <a:latin typeface="Arial"/>
                          <a:cs typeface="Arial"/>
                        </a:defRPr>
                      </a:lvl7pPr>
                      <a:lvl8pPr marL="3200400" algn="l" defTabSz="914400" rtl="0" eaLnBrk="1" latinLnBrk="0" hangingPunct="1">
                        <a:defRPr sz="1800" b="1" kern="1200">
                          <a:solidFill>
                            <a:schemeClr val="tx1"/>
                          </a:solidFill>
                          <a:latin typeface="Arial"/>
                          <a:cs typeface="Arial"/>
                        </a:defRPr>
                      </a:lvl8pPr>
                      <a:lvl9pPr marL="3657600" algn="l" defTabSz="914400" rtl="0" eaLnBrk="1" latinLnBrk="0" hangingPunct="1">
                        <a:defRPr sz="1800" b="1" kern="1200">
                          <a:solidFill>
                            <a:schemeClr val="tx1"/>
                          </a:solidFill>
                          <a:latin typeface="Arial"/>
                          <a:cs typeface="Arial"/>
                        </a:defRPr>
                      </a:lvl9pPr>
                    </a:lstStyle>
                    <a:p>
                      <a:pPr algn="ctr"/>
                      <a:r>
                        <a:rPr lang="it-IT" sz="1000" b="1" kern="1200" dirty="0">
                          <a:solidFill>
                            <a:schemeClr val="bg1"/>
                          </a:solidFill>
                          <a:latin typeface="Century Gothic" panose="020B0502020202020204" pitchFamily="34" charset="0"/>
                          <a:ea typeface="ＭＳ Ｐゴシック" pitchFamily="34" charset="-128"/>
                          <a:cs typeface="Arial"/>
                        </a:rPr>
                        <a:t>SCHEDA TECNICA ENTEROGERMINA SPORATTIVA</a:t>
                      </a:r>
                    </a:p>
                  </a:txBody>
                  <a:tcPr marL="80703" marR="80703" marT="43405" marB="43405"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solidFill>
                      <a:srgbClr val="C5072D"/>
                    </a:solidFill>
                  </a:tcPr>
                </a:tc>
                <a:tc hMerge="1">
                  <a:txBody>
                    <a:bodyPr/>
                    <a:lstStyle/>
                    <a:p>
                      <a:pPr algn="l"/>
                      <a:endParaRPr lang="it-IT" sz="1800">
                        <a:solidFill>
                          <a:schemeClr val="bg1"/>
                        </a:solidFill>
                      </a:endParaRPr>
                    </a:p>
                  </a:txBody>
                  <a:tcPr marL="80703" marR="80703" marT="43405" marB="43405" anchor="ctr"/>
                </a:tc>
                <a:extLst>
                  <a:ext uri="{0D108BD9-81ED-4DB2-BD59-A6C34878D82A}">
                    <a16:rowId xmlns:a16="http://schemas.microsoft.com/office/drawing/2014/main" val="10000"/>
                  </a:ext>
                </a:extLst>
              </a:tr>
              <a:tr h="317680">
                <a:tc>
                  <a:txBody>
                    <a:bodyPr/>
                    <a:lstStyle/>
                    <a:p>
                      <a:pPr algn="l"/>
                      <a:r>
                        <a:rPr lang="it-IT" sz="1000" b="0" noProof="0" dirty="0">
                          <a:solidFill>
                            <a:schemeClr val="accent1">
                              <a:lumMod val="50000"/>
                            </a:schemeClr>
                          </a:solidFill>
                          <a:latin typeface="Century Gothic" panose="020B0502020202020204" pitchFamily="34" charset="0"/>
                        </a:rPr>
                        <a:t>LANCIO</a:t>
                      </a:r>
                      <a:endParaRPr lang="en-US" sz="1000" b="0" noProof="0" dirty="0">
                        <a:solidFill>
                          <a:schemeClr val="accent1">
                            <a:lumMod val="50000"/>
                          </a:schemeClr>
                        </a:solidFill>
                        <a:latin typeface="Century Gothic" panose="020B0502020202020204" pitchFamily="34" charset="0"/>
                      </a:endParaRP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000" b="0" dirty="0">
                          <a:solidFill>
                            <a:schemeClr val="accent1">
                              <a:lumMod val="50000"/>
                            </a:schemeClr>
                          </a:solidFill>
                          <a:latin typeface="Century Gothic" panose="020B0502020202020204" pitchFamily="34" charset="0"/>
                        </a:rPr>
                        <a:t>Marzo 2020</a:t>
                      </a: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8863680"/>
                  </a:ext>
                </a:extLst>
              </a:tr>
              <a:tr h="853223">
                <a:tc>
                  <a:txBody>
                    <a:bodyPr/>
                    <a:lstStyle>
                      <a:lvl1pPr marL="0" algn="l" defTabSz="914400" rtl="0" eaLnBrk="1" latinLnBrk="0" hangingPunct="1">
                        <a:defRPr sz="1800" kern="1200">
                          <a:solidFill>
                            <a:schemeClr val="tx1"/>
                          </a:solidFill>
                          <a:latin typeface="Arial"/>
                          <a:cs typeface="Arial"/>
                        </a:defRPr>
                      </a:lvl1pPr>
                      <a:lvl2pPr marL="457200" algn="l" defTabSz="914400" rtl="0" eaLnBrk="1" latinLnBrk="0" hangingPunct="1">
                        <a:defRPr sz="1800" kern="1200">
                          <a:solidFill>
                            <a:schemeClr val="tx1"/>
                          </a:solidFill>
                          <a:latin typeface="Arial"/>
                          <a:cs typeface="Arial"/>
                        </a:defRPr>
                      </a:lvl2pPr>
                      <a:lvl3pPr marL="914400" algn="l" defTabSz="914400" rtl="0" eaLnBrk="1" latinLnBrk="0" hangingPunct="1">
                        <a:defRPr sz="1800" kern="1200">
                          <a:solidFill>
                            <a:schemeClr val="tx1"/>
                          </a:solidFill>
                          <a:latin typeface="Arial"/>
                          <a:cs typeface="Arial"/>
                        </a:defRPr>
                      </a:lvl3pPr>
                      <a:lvl4pPr marL="1371600" algn="l" defTabSz="914400" rtl="0" eaLnBrk="1" latinLnBrk="0" hangingPunct="1">
                        <a:defRPr sz="1800" kern="1200">
                          <a:solidFill>
                            <a:schemeClr val="tx1"/>
                          </a:solidFill>
                          <a:latin typeface="Arial"/>
                          <a:cs typeface="Arial"/>
                        </a:defRPr>
                      </a:lvl4pPr>
                      <a:lvl5pPr marL="1828800" algn="l" defTabSz="914400" rtl="0" eaLnBrk="1" latinLnBrk="0" hangingPunct="1">
                        <a:defRPr sz="1800" kern="1200">
                          <a:solidFill>
                            <a:schemeClr val="tx1"/>
                          </a:solidFill>
                          <a:latin typeface="Arial"/>
                          <a:cs typeface="Arial"/>
                        </a:defRPr>
                      </a:lvl5pPr>
                      <a:lvl6pPr marL="2286000" algn="l" defTabSz="914400" rtl="0" eaLnBrk="1" latinLnBrk="0" hangingPunct="1">
                        <a:defRPr sz="1800" kern="1200">
                          <a:solidFill>
                            <a:schemeClr val="tx1"/>
                          </a:solidFill>
                          <a:latin typeface="Arial"/>
                          <a:cs typeface="Arial"/>
                        </a:defRPr>
                      </a:lvl6pPr>
                      <a:lvl7pPr marL="2743200" algn="l" defTabSz="914400" rtl="0" eaLnBrk="1" latinLnBrk="0" hangingPunct="1">
                        <a:defRPr sz="1800" kern="1200">
                          <a:solidFill>
                            <a:schemeClr val="tx1"/>
                          </a:solidFill>
                          <a:latin typeface="Arial"/>
                          <a:cs typeface="Arial"/>
                        </a:defRPr>
                      </a:lvl7pPr>
                      <a:lvl8pPr marL="3200400" algn="l" defTabSz="914400" rtl="0" eaLnBrk="1" latinLnBrk="0" hangingPunct="1">
                        <a:defRPr sz="1800" kern="1200">
                          <a:solidFill>
                            <a:schemeClr val="tx1"/>
                          </a:solidFill>
                          <a:latin typeface="Arial"/>
                          <a:cs typeface="Arial"/>
                        </a:defRPr>
                      </a:lvl8pPr>
                      <a:lvl9pPr marL="3657600" algn="l" defTabSz="914400" rtl="0" eaLnBrk="1" latinLnBrk="0" hangingPunct="1">
                        <a:defRPr sz="1800" kern="1200">
                          <a:solidFill>
                            <a:schemeClr val="tx1"/>
                          </a:solidFill>
                          <a:latin typeface="Arial"/>
                          <a:cs typeface="Arial"/>
                        </a:defRPr>
                      </a:lvl9pPr>
                    </a:lstStyle>
                    <a:p>
                      <a:pPr algn="l"/>
                      <a:r>
                        <a:rPr lang="en-US" sz="1000" b="0" noProof="0" dirty="0">
                          <a:solidFill>
                            <a:schemeClr val="accent1">
                              <a:lumMod val="50000"/>
                            </a:schemeClr>
                          </a:solidFill>
                          <a:latin typeface="Century Gothic" panose="020B0502020202020204" pitchFamily="34" charset="0"/>
                        </a:rPr>
                        <a:t>POSIZIONAMENTO</a:t>
                      </a: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Arial"/>
                        </a:defRPr>
                      </a:lvl1pPr>
                      <a:lvl2pPr marL="457200" algn="l" defTabSz="914400" rtl="0" eaLnBrk="1" latinLnBrk="0" hangingPunct="1">
                        <a:defRPr sz="1800" kern="1200">
                          <a:solidFill>
                            <a:schemeClr val="tx1"/>
                          </a:solidFill>
                          <a:latin typeface="Arial"/>
                          <a:cs typeface="Arial"/>
                        </a:defRPr>
                      </a:lvl2pPr>
                      <a:lvl3pPr marL="914400" algn="l" defTabSz="914400" rtl="0" eaLnBrk="1" latinLnBrk="0" hangingPunct="1">
                        <a:defRPr sz="1800" kern="1200">
                          <a:solidFill>
                            <a:schemeClr val="tx1"/>
                          </a:solidFill>
                          <a:latin typeface="Arial"/>
                          <a:cs typeface="Arial"/>
                        </a:defRPr>
                      </a:lvl3pPr>
                      <a:lvl4pPr marL="1371600" algn="l" defTabSz="914400" rtl="0" eaLnBrk="1" latinLnBrk="0" hangingPunct="1">
                        <a:defRPr sz="1800" kern="1200">
                          <a:solidFill>
                            <a:schemeClr val="tx1"/>
                          </a:solidFill>
                          <a:latin typeface="Arial"/>
                          <a:cs typeface="Arial"/>
                        </a:defRPr>
                      </a:lvl4pPr>
                      <a:lvl5pPr marL="1828800" algn="l" defTabSz="914400" rtl="0" eaLnBrk="1" latinLnBrk="0" hangingPunct="1">
                        <a:defRPr sz="1800" kern="1200">
                          <a:solidFill>
                            <a:schemeClr val="tx1"/>
                          </a:solidFill>
                          <a:latin typeface="Arial"/>
                          <a:cs typeface="Arial"/>
                        </a:defRPr>
                      </a:lvl5pPr>
                      <a:lvl6pPr marL="2286000" algn="l" defTabSz="914400" rtl="0" eaLnBrk="1" latinLnBrk="0" hangingPunct="1">
                        <a:defRPr sz="1800" kern="1200">
                          <a:solidFill>
                            <a:schemeClr val="tx1"/>
                          </a:solidFill>
                          <a:latin typeface="Arial"/>
                          <a:cs typeface="Arial"/>
                        </a:defRPr>
                      </a:lvl6pPr>
                      <a:lvl7pPr marL="2743200" algn="l" defTabSz="914400" rtl="0" eaLnBrk="1" latinLnBrk="0" hangingPunct="1">
                        <a:defRPr sz="1800" kern="1200">
                          <a:solidFill>
                            <a:schemeClr val="tx1"/>
                          </a:solidFill>
                          <a:latin typeface="Arial"/>
                          <a:cs typeface="Arial"/>
                        </a:defRPr>
                      </a:lvl7pPr>
                      <a:lvl8pPr marL="3200400" algn="l" defTabSz="914400" rtl="0" eaLnBrk="1" latinLnBrk="0" hangingPunct="1">
                        <a:defRPr sz="1800" kern="1200">
                          <a:solidFill>
                            <a:schemeClr val="tx1"/>
                          </a:solidFill>
                          <a:latin typeface="Arial"/>
                          <a:cs typeface="Arial"/>
                        </a:defRPr>
                      </a:lvl8pPr>
                      <a:lvl9pPr marL="3657600" algn="l" defTabSz="914400" rtl="0" eaLnBrk="1" latinLnBrk="0" hangingPunct="1">
                        <a:defRPr sz="1800" kern="1200">
                          <a:solidFill>
                            <a:schemeClr val="tx1"/>
                          </a:solidFill>
                          <a:latin typeface="Arial"/>
                          <a:cs typeface="Arial"/>
                        </a:defRPr>
                      </a:lvl9pPr>
                    </a:lstStyle>
                    <a:p>
                      <a:pPr marL="88900" marR="0" indent="-8890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000" b="0" i="0" kern="1200" dirty="0">
                          <a:solidFill>
                            <a:schemeClr val="accent1">
                              <a:lumMod val="50000"/>
                            </a:schemeClr>
                          </a:solidFill>
                          <a:effectLst/>
                          <a:latin typeface="Century Gothic" panose="020B0502020202020204" pitchFamily="34" charset="0"/>
                          <a:ea typeface="+mn-ea"/>
                          <a:cs typeface="+mn-cs"/>
                        </a:rPr>
                        <a:t>Lo zinco e il selenio contribuiscono alla normale funzione del sistema immunitario;</a:t>
                      </a:r>
                    </a:p>
                    <a:p>
                      <a:pPr marL="88900" marR="0" indent="-8890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000" b="0" i="0" kern="1200" dirty="0">
                          <a:solidFill>
                            <a:schemeClr val="accent1">
                              <a:lumMod val="50000"/>
                            </a:schemeClr>
                          </a:solidFill>
                          <a:effectLst/>
                          <a:latin typeface="Century Gothic" panose="020B0502020202020204" pitchFamily="34" charset="0"/>
                          <a:ea typeface="+mn-ea"/>
                          <a:cs typeface="+mn-cs"/>
                        </a:rPr>
                        <a:t>Le spore di </a:t>
                      </a:r>
                      <a:r>
                        <a:rPr lang="it-IT" sz="1000" b="0" i="0" kern="1200" dirty="0" err="1">
                          <a:solidFill>
                            <a:schemeClr val="accent1">
                              <a:lumMod val="50000"/>
                            </a:schemeClr>
                          </a:solidFill>
                          <a:effectLst/>
                          <a:latin typeface="Century Gothic" panose="020B0502020202020204" pitchFamily="34" charset="0"/>
                          <a:ea typeface="+mn-ea"/>
                          <a:cs typeface="+mn-cs"/>
                        </a:rPr>
                        <a:t>Bacillus</a:t>
                      </a:r>
                      <a:r>
                        <a:rPr lang="it-IT" sz="1000" b="0" i="0" kern="1200" dirty="0">
                          <a:solidFill>
                            <a:schemeClr val="accent1">
                              <a:lumMod val="50000"/>
                            </a:schemeClr>
                          </a:solidFill>
                          <a:effectLst/>
                          <a:latin typeface="Century Gothic" panose="020B0502020202020204" pitchFamily="34" charset="0"/>
                          <a:ea typeface="+mn-ea"/>
                          <a:cs typeface="+mn-cs"/>
                        </a:rPr>
                        <a:t> </a:t>
                      </a:r>
                      <a:r>
                        <a:rPr lang="it-IT" sz="1000" b="0" i="0" kern="1200" dirty="0" err="1">
                          <a:solidFill>
                            <a:schemeClr val="accent1">
                              <a:lumMod val="50000"/>
                            </a:schemeClr>
                          </a:solidFill>
                          <a:effectLst/>
                          <a:latin typeface="Century Gothic" panose="020B0502020202020204" pitchFamily="34" charset="0"/>
                          <a:ea typeface="+mn-ea"/>
                          <a:cs typeface="+mn-cs"/>
                        </a:rPr>
                        <a:t>clausii</a:t>
                      </a:r>
                      <a:r>
                        <a:rPr lang="it-IT" sz="1000" b="0" i="0" kern="1200" dirty="0">
                          <a:solidFill>
                            <a:schemeClr val="accent1">
                              <a:lumMod val="50000"/>
                            </a:schemeClr>
                          </a:solidFill>
                          <a:effectLst/>
                          <a:latin typeface="Century Gothic" panose="020B0502020202020204" pitchFamily="34" charset="0"/>
                          <a:ea typeface="+mn-ea"/>
                          <a:cs typeface="+mn-cs"/>
                        </a:rPr>
                        <a:t> (ceppo SIN) favoriscono l’equilibrio della flora batterica intestinale</a:t>
                      </a: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33389">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000" b="0" noProof="0" dirty="0">
                          <a:solidFill>
                            <a:schemeClr val="accent1">
                              <a:lumMod val="50000"/>
                            </a:schemeClr>
                          </a:solidFill>
                          <a:latin typeface="Century Gothic" panose="020B0502020202020204" pitchFamily="34" charset="0"/>
                        </a:rPr>
                        <a:t>POSOLOGIA</a:t>
                      </a: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it-IT" sz="1000" b="0" i="0" kern="1200" dirty="0">
                          <a:solidFill>
                            <a:schemeClr val="accent1">
                              <a:lumMod val="50000"/>
                            </a:schemeClr>
                          </a:solidFill>
                          <a:effectLst/>
                          <a:latin typeface="Century Gothic" panose="020B0502020202020204" pitchFamily="34" charset="0"/>
                          <a:ea typeface="+mn-ea"/>
                          <a:cs typeface="+mn-cs"/>
                        </a:rPr>
                        <a:t>Il contenuto della bustina deve essere assunto direttamente in bocca in modo semplice, pratico e veloce, senza bisogno di essere diluito in acqua.</a:t>
                      </a:r>
                      <a:endParaRPr lang="en-US" sz="1000" b="0" kern="1200" noProof="0" dirty="0">
                        <a:solidFill>
                          <a:schemeClr val="accent1">
                            <a:lumMod val="50000"/>
                          </a:schemeClr>
                        </a:solidFill>
                        <a:latin typeface="Century Gothic" panose="020B0502020202020204" pitchFamily="34" charset="0"/>
                        <a:ea typeface="+mn-ea"/>
                        <a:cs typeface="Arial"/>
                      </a:endParaRP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741836">
                <a:tc>
                  <a:txBody>
                    <a:bodyPr/>
                    <a:lstStyle>
                      <a:lvl1pPr marL="0" algn="l" defTabSz="914400" rtl="0" eaLnBrk="1" latinLnBrk="0" hangingPunct="1">
                        <a:defRPr sz="1800" kern="1200">
                          <a:solidFill>
                            <a:schemeClr val="tx1"/>
                          </a:solidFill>
                          <a:latin typeface="Arial"/>
                          <a:cs typeface="Arial"/>
                        </a:defRPr>
                      </a:lvl1pPr>
                      <a:lvl2pPr marL="457200" algn="l" defTabSz="914400" rtl="0" eaLnBrk="1" latinLnBrk="0" hangingPunct="1">
                        <a:defRPr sz="1800" kern="1200">
                          <a:solidFill>
                            <a:schemeClr val="tx1"/>
                          </a:solidFill>
                          <a:latin typeface="Arial"/>
                          <a:cs typeface="Arial"/>
                        </a:defRPr>
                      </a:lvl2pPr>
                      <a:lvl3pPr marL="914400" algn="l" defTabSz="914400" rtl="0" eaLnBrk="1" latinLnBrk="0" hangingPunct="1">
                        <a:defRPr sz="1800" kern="1200">
                          <a:solidFill>
                            <a:schemeClr val="tx1"/>
                          </a:solidFill>
                          <a:latin typeface="Arial"/>
                          <a:cs typeface="Arial"/>
                        </a:defRPr>
                      </a:lvl3pPr>
                      <a:lvl4pPr marL="1371600" algn="l" defTabSz="914400" rtl="0" eaLnBrk="1" latinLnBrk="0" hangingPunct="1">
                        <a:defRPr sz="1800" kern="1200">
                          <a:solidFill>
                            <a:schemeClr val="tx1"/>
                          </a:solidFill>
                          <a:latin typeface="Arial"/>
                          <a:cs typeface="Arial"/>
                        </a:defRPr>
                      </a:lvl4pPr>
                      <a:lvl5pPr marL="1828800" algn="l" defTabSz="914400" rtl="0" eaLnBrk="1" latinLnBrk="0" hangingPunct="1">
                        <a:defRPr sz="1800" kern="1200">
                          <a:solidFill>
                            <a:schemeClr val="tx1"/>
                          </a:solidFill>
                          <a:latin typeface="Arial"/>
                          <a:cs typeface="Arial"/>
                        </a:defRPr>
                      </a:lvl5pPr>
                      <a:lvl6pPr marL="2286000" algn="l" defTabSz="914400" rtl="0" eaLnBrk="1" latinLnBrk="0" hangingPunct="1">
                        <a:defRPr sz="1800" kern="1200">
                          <a:solidFill>
                            <a:schemeClr val="tx1"/>
                          </a:solidFill>
                          <a:latin typeface="Arial"/>
                          <a:cs typeface="Arial"/>
                        </a:defRPr>
                      </a:lvl6pPr>
                      <a:lvl7pPr marL="2743200" algn="l" defTabSz="914400" rtl="0" eaLnBrk="1" latinLnBrk="0" hangingPunct="1">
                        <a:defRPr sz="1800" kern="1200">
                          <a:solidFill>
                            <a:schemeClr val="tx1"/>
                          </a:solidFill>
                          <a:latin typeface="Arial"/>
                          <a:cs typeface="Arial"/>
                        </a:defRPr>
                      </a:lvl7pPr>
                      <a:lvl8pPr marL="3200400" algn="l" defTabSz="914400" rtl="0" eaLnBrk="1" latinLnBrk="0" hangingPunct="1">
                        <a:defRPr sz="1800" kern="1200">
                          <a:solidFill>
                            <a:schemeClr val="tx1"/>
                          </a:solidFill>
                          <a:latin typeface="Arial"/>
                          <a:cs typeface="Arial"/>
                        </a:defRPr>
                      </a:lvl8pPr>
                      <a:lvl9pPr marL="3657600" algn="l" defTabSz="914400" rtl="0" eaLnBrk="1" latinLnBrk="0" hangingPunct="1">
                        <a:defRPr sz="1800" kern="1200">
                          <a:solidFill>
                            <a:schemeClr val="tx1"/>
                          </a:solidFill>
                          <a:latin typeface="Arial"/>
                          <a:cs typeface="Arial"/>
                        </a:defRPr>
                      </a:lvl9pPr>
                    </a:lstStyle>
                    <a:p>
                      <a:pPr algn="l"/>
                      <a:r>
                        <a:rPr lang="en-US" sz="1000" b="0" noProof="0" dirty="0">
                          <a:solidFill>
                            <a:schemeClr val="accent1">
                              <a:lumMod val="50000"/>
                            </a:schemeClr>
                          </a:solidFill>
                          <a:latin typeface="Century Gothic" panose="020B0502020202020204" pitchFamily="34" charset="0"/>
                        </a:rPr>
                        <a:t>FORMULAZIONE</a:t>
                      </a: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Arial"/>
                        </a:defRPr>
                      </a:lvl1pPr>
                      <a:lvl2pPr marL="457200" algn="l" defTabSz="914400" rtl="0" eaLnBrk="1" latinLnBrk="0" hangingPunct="1">
                        <a:defRPr sz="1800" kern="1200">
                          <a:solidFill>
                            <a:schemeClr val="tx1"/>
                          </a:solidFill>
                          <a:latin typeface="Arial"/>
                          <a:cs typeface="Arial"/>
                        </a:defRPr>
                      </a:lvl2pPr>
                      <a:lvl3pPr marL="914400" algn="l" defTabSz="914400" rtl="0" eaLnBrk="1" latinLnBrk="0" hangingPunct="1">
                        <a:defRPr sz="1800" kern="1200">
                          <a:solidFill>
                            <a:schemeClr val="tx1"/>
                          </a:solidFill>
                          <a:latin typeface="Arial"/>
                          <a:cs typeface="Arial"/>
                        </a:defRPr>
                      </a:lvl3pPr>
                      <a:lvl4pPr marL="1371600" algn="l" defTabSz="914400" rtl="0" eaLnBrk="1" latinLnBrk="0" hangingPunct="1">
                        <a:defRPr sz="1800" kern="1200">
                          <a:solidFill>
                            <a:schemeClr val="tx1"/>
                          </a:solidFill>
                          <a:latin typeface="Arial"/>
                          <a:cs typeface="Arial"/>
                        </a:defRPr>
                      </a:lvl4pPr>
                      <a:lvl5pPr marL="1828800" algn="l" defTabSz="914400" rtl="0" eaLnBrk="1" latinLnBrk="0" hangingPunct="1">
                        <a:defRPr sz="1800" kern="1200">
                          <a:solidFill>
                            <a:schemeClr val="tx1"/>
                          </a:solidFill>
                          <a:latin typeface="Arial"/>
                          <a:cs typeface="Arial"/>
                        </a:defRPr>
                      </a:lvl5pPr>
                      <a:lvl6pPr marL="2286000" algn="l" defTabSz="914400" rtl="0" eaLnBrk="1" latinLnBrk="0" hangingPunct="1">
                        <a:defRPr sz="1800" kern="1200">
                          <a:solidFill>
                            <a:schemeClr val="tx1"/>
                          </a:solidFill>
                          <a:latin typeface="Arial"/>
                          <a:cs typeface="Arial"/>
                        </a:defRPr>
                      </a:lvl6pPr>
                      <a:lvl7pPr marL="2743200" algn="l" defTabSz="914400" rtl="0" eaLnBrk="1" latinLnBrk="0" hangingPunct="1">
                        <a:defRPr sz="1800" kern="1200">
                          <a:solidFill>
                            <a:schemeClr val="tx1"/>
                          </a:solidFill>
                          <a:latin typeface="Arial"/>
                          <a:cs typeface="Arial"/>
                        </a:defRPr>
                      </a:lvl7pPr>
                      <a:lvl8pPr marL="3200400" algn="l" defTabSz="914400" rtl="0" eaLnBrk="1" latinLnBrk="0" hangingPunct="1">
                        <a:defRPr sz="1800" kern="1200">
                          <a:solidFill>
                            <a:schemeClr val="tx1"/>
                          </a:solidFill>
                          <a:latin typeface="Arial"/>
                          <a:cs typeface="Arial"/>
                        </a:defRPr>
                      </a:lvl8pPr>
                      <a:lvl9pPr marL="3657600" algn="l" defTabSz="914400" rtl="0" eaLnBrk="1" latinLnBrk="0" hangingPunct="1">
                        <a:defRPr sz="1800" kern="1200">
                          <a:solidFill>
                            <a:schemeClr val="tx1"/>
                          </a:solidFill>
                          <a:latin typeface="Arial"/>
                          <a:cs typeface="Arial"/>
                        </a:defRPr>
                      </a:lvl9pPr>
                    </a:lstStyle>
                    <a:p>
                      <a:r>
                        <a:rPr lang="it-IT" sz="1000" b="0" kern="1200" dirty="0">
                          <a:solidFill>
                            <a:schemeClr val="accent1">
                              <a:lumMod val="50000"/>
                            </a:schemeClr>
                          </a:solidFill>
                          <a:effectLst/>
                          <a:latin typeface="Century Gothic" panose="020B0502020202020204" pitchFamily="34" charset="0"/>
                          <a:ea typeface="+mn-ea"/>
                          <a:cs typeface="Arial"/>
                        </a:rPr>
                        <a:t>Spore di </a:t>
                      </a:r>
                      <a:r>
                        <a:rPr lang="it-IT" sz="1000" b="0" kern="1200" dirty="0" err="1">
                          <a:solidFill>
                            <a:schemeClr val="accent1">
                              <a:lumMod val="50000"/>
                            </a:schemeClr>
                          </a:solidFill>
                          <a:effectLst/>
                          <a:latin typeface="Century Gothic" panose="020B0502020202020204" pitchFamily="34" charset="0"/>
                          <a:ea typeface="+mn-ea"/>
                          <a:cs typeface="Arial"/>
                        </a:rPr>
                        <a:t>Bacillus</a:t>
                      </a:r>
                      <a:r>
                        <a:rPr lang="it-IT" sz="1000" b="0" kern="1200" dirty="0">
                          <a:solidFill>
                            <a:schemeClr val="accent1">
                              <a:lumMod val="50000"/>
                            </a:schemeClr>
                          </a:solidFill>
                          <a:effectLst/>
                          <a:latin typeface="Century Gothic" panose="020B0502020202020204" pitchFamily="34" charset="0"/>
                          <a:ea typeface="+mn-ea"/>
                          <a:cs typeface="Arial"/>
                        </a:rPr>
                        <a:t> </a:t>
                      </a:r>
                      <a:r>
                        <a:rPr lang="it-IT" sz="1000" b="0" kern="1200" dirty="0" err="1">
                          <a:solidFill>
                            <a:schemeClr val="accent1">
                              <a:lumMod val="50000"/>
                            </a:schemeClr>
                          </a:solidFill>
                          <a:effectLst/>
                          <a:latin typeface="Century Gothic" panose="020B0502020202020204" pitchFamily="34" charset="0"/>
                          <a:ea typeface="+mn-ea"/>
                          <a:cs typeface="Arial"/>
                        </a:rPr>
                        <a:t>clausii</a:t>
                      </a:r>
                      <a:r>
                        <a:rPr lang="it-IT" sz="1000" b="0" kern="1200" dirty="0">
                          <a:solidFill>
                            <a:schemeClr val="accent1">
                              <a:lumMod val="50000"/>
                            </a:schemeClr>
                          </a:solidFill>
                          <a:effectLst/>
                          <a:latin typeface="Century Gothic" panose="020B0502020202020204" pitchFamily="34" charset="0"/>
                          <a:ea typeface="+mn-ea"/>
                          <a:cs typeface="Arial"/>
                        </a:rPr>
                        <a:t> (ceppo SIN) 6 Miliardi U.F.C.</a:t>
                      </a:r>
                    </a:p>
                    <a:p>
                      <a:r>
                        <a:rPr lang="it-IT" sz="1000" b="0" kern="1200" dirty="0">
                          <a:solidFill>
                            <a:schemeClr val="accent1">
                              <a:lumMod val="50000"/>
                            </a:schemeClr>
                          </a:solidFill>
                          <a:effectLst/>
                          <a:latin typeface="Century Gothic" panose="020B0502020202020204" pitchFamily="34" charset="0"/>
                          <a:ea typeface="+mn-ea"/>
                          <a:cs typeface="Arial"/>
                        </a:rPr>
                        <a:t>Zinco (zinco gluconato) 5mg</a:t>
                      </a:r>
                    </a:p>
                    <a:p>
                      <a:r>
                        <a:rPr lang="it-IT" sz="1000" b="0" kern="1200" dirty="0">
                          <a:solidFill>
                            <a:schemeClr val="accent1">
                              <a:lumMod val="50000"/>
                            </a:schemeClr>
                          </a:solidFill>
                          <a:effectLst/>
                          <a:latin typeface="Century Gothic" panose="020B0502020202020204" pitchFamily="34" charset="0"/>
                          <a:ea typeface="+mn-ea"/>
                          <a:cs typeface="Arial"/>
                        </a:rPr>
                        <a:t>Selenio (sodio </a:t>
                      </a:r>
                      <a:r>
                        <a:rPr lang="it-IT" sz="1000" b="0" kern="1200" dirty="0" err="1">
                          <a:solidFill>
                            <a:schemeClr val="accent1">
                              <a:lumMod val="50000"/>
                            </a:schemeClr>
                          </a:solidFill>
                          <a:effectLst/>
                          <a:latin typeface="Century Gothic" panose="020B0502020202020204" pitchFamily="34" charset="0"/>
                          <a:ea typeface="+mn-ea"/>
                          <a:cs typeface="Arial"/>
                        </a:rPr>
                        <a:t>selenito</a:t>
                      </a:r>
                      <a:r>
                        <a:rPr lang="it-IT" sz="1000" b="0" kern="1200" dirty="0">
                          <a:solidFill>
                            <a:schemeClr val="accent1">
                              <a:lumMod val="50000"/>
                            </a:schemeClr>
                          </a:solidFill>
                          <a:effectLst/>
                          <a:latin typeface="Century Gothic" panose="020B0502020202020204" pitchFamily="34" charset="0"/>
                          <a:ea typeface="+mn-ea"/>
                          <a:cs typeface="Arial"/>
                        </a:rPr>
                        <a:t>) 62,5 µg</a:t>
                      </a: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14627">
                <a:tc>
                  <a:txBody>
                    <a:bodyPr/>
                    <a:lstStyle>
                      <a:lvl1pPr marL="0" algn="l" defTabSz="914400" rtl="0" eaLnBrk="1" latinLnBrk="0" hangingPunct="1">
                        <a:defRPr sz="1800" kern="1200">
                          <a:solidFill>
                            <a:schemeClr val="tx1"/>
                          </a:solidFill>
                          <a:latin typeface="Arial"/>
                          <a:cs typeface="Arial"/>
                        </a:defRPr>
                      </a:lvl1pPr>
                      <a:lvl2pPr marL="457200" algn="l" defTabSz="914400" rtl="0" eaLnBrk="1" latinLnBrk="0" hangingPunct="1">
                        <a:defRPr sz="1800" kern="1200">
                          <a:solidFill>
                            <a:schemeClr val="tx1"/>
                          </a:solidFill>
                          <a:latin typeface="Arial"/>
                          <a:cs typeface="Arial"/>
                        </a:defRPr>
                      </a:lvl2pPr>
                      <a:lvl3pPr marL="914400" algn="l" defTabSz="914400" rtl="0" eaLnBrk="1" latinLnBrk="0" hangingPunct="1">
                        <a:defRPr sz="1800" kern="1200">
                          <a:solidFill>
                            <a:schemeClr val="tx1"/>
                          </a:solidFill>
                          <a:latin typeface="Arial"/>
                          <a:cs typeface="Arial"/>
                        </a:defRPr>
                      </a:lvl3pPr>
                      <a:lvl4pPr marL="1371600" algn="l" defTabSz="914400" rtl="0" eaLnBrk="1" latinLnBrk="0" hangingPunct="1">
                        <a:defRPr sz="1800" kern="1200">
                          <a:solidFill>
                            <a:schemeClr val="tx1"/>
                          </a:solidFill>
                          <a:latin typeface="Arial"/>
                          <a:cs typeface="Arial"/>
                        </a:defRPr>
                      </a:lvl4pPr>
                      <a:lvl5pPr marL="1828800" algn="l" defTabSz="914400" rtl="0" eaLnBrk="1" latinLnBrk="0" hangingPunct="1">
                        <a:defRPr sz="1800" kern="1200">
                          <a:solidFill>
                            <a:schemeClr val="tx1"/>
                          </a:solidFill>
                          <a:latin typeface="Arial"/>
                          <a:cs typeface="Arial"/>
                        </a:defRPr>
                      </a:lvl5pPr>
                      <a:lvl6pPr marL="2286000" algn="l" defTabSz="914400" rtl="0" eaLnBrk="1" latinLnBrk="0" hangingPunct="1">
                        <a:defRPr sz="1800" kern="1200">
                          <a:solidFill>
                            <a:schemeClr val="tx1"/>
                          </a:solidFill>
                          <a:latin typeface="Arial"/>
                          <a:cs typeface="Arial"/>
                        </a:defRPr>
                      </a:lvl6pPr>
                      <a:lvl7pPr marL="2743200" algn="l" defTabSz="914400" rtl="0" eaLnBrk="1" latinLnBrk="0" hangingPunct="1">
                        <a:defRPr sz="1800" kern="1200">
                          <a:solidFill>
                            <a:schemeClr val="tx1"/>
                          </a:solidFill>
                          <a:latin typeface="Arial"/>
                          <a:cs typeface="Arial"/>
                        </a:defRPr>
                      </a:lvl7pPr>
                      <a:lvl8pPr marL="3200400" algn="l" defTabSz="914400" rtl="0" eaLnBrk="1" latinLnBrk="0" hangingPunct="1">
                        <a:defRPr sz="1800" kern="1200">
                          <a:solidFill>
                            <a:schemeClr val="tx1"/>
                          </a:solidFill>
                          <a:latin typeface="Arial"/>
                          <a:cs typeface="Arial"/>
                        </a:defRPr>
                      </a:lvl8pPr>
                      <a:lvl9pPr marL="3657600" algn="l" defTabSz="914400" rtl="0" eaLnBrk="1" latinLnBrk="0" hangingPunct="1">
                        <a:defRPr sz="1800" kern="1200">
                          <a:solidFill>
                            <a:schemeClr val="tx1"/>
                          </a:solidFill>
                          <a:latin typeface="Arial"/>
                          <a:cs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noProof="0" dirty="0">
                          <a:solidFill>
                            <a:schemeClr val="accent1">
                              <a:lumMod val="50000"/>
                            </a:schemeClr>
                          </a:solidFill>
                          <a:latin typeface="Century Gothic" panose="020B0502020202020204" pitchFamily="34" charset="0"/>
                        </a:rPr>
                        <a:t>FORMATO</a:t>
                      </a: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Arial"/>
                        </a:defRPr>
                      </a:lvl1pPr>
                      <a:lvl2pPr marL="457200" algn="l" defTabSz="914400" rtl="0" eaLnBrk="1" latinLnBrk="0" hangingPunct="1">
                        <a:defRPr sz="1800" kern="1200">
                          <a:solidFill>
                            <a:schemeClr val="tx1"/>
                          </a:solidFill>
                          <a:latin typeface="Arial"/>
                          <a:cs typeface="Arial"/>
                        </a:defRPr>
                      </a:lvl2pPr>
                      <a:lvl3pPr marL="914400" algn="l" defTabSz="914400" rtl="0" eaLnBrk="1" latinLnBrk="0" hangingPunct="1">
                        <a:defRPr sz="1800" kern="1200">
                          <a:solidFill>
                            <a:schemeClr val="tx1"/>
                          </a:solidFill>
                          <a:latin typeface="Arial"/>
                          <a:cs typeface="Arial"/>
                        </a:defRPr>
                      </a:lvl3pPr>
                      <a:lvl4pPr marL="1371600" algn="l" defTabSz="914400" rtl="0" eaLnBrk="1" latinLnBrk="0" hangingPunct="1">
                        <a:defRPr sz="1800" kern="1200">
                          <a:solidFill>
                            <a:schemeClr val="tx1"/>
                          </a:solidFill>
                          <a:latin typeface="Arial"/>
                          <a:cs typeface="Arial"/>
                        </a:defRPr>
                      </a:lvl4pPr>
                      <a:lvl5pPr marL="1828800" algn="l" defTabSz="914400" rtl="0" eaLnBrk="1" latinLnBrk="0" hangingPunct="1">
                        <a:defRPr sz="1800" kern="1200">
                          <a:solidFill>
                            <a:schemeClr val="tx1"/>
                          </a:solidFill>
                          <a:latin typeface="Arial"/>
                          <a:cs typeface="Arial"/>
                        </a:defRPr>
                      </a:lvl5pPr>
                      <a:lvl6pPr marL="2286000" algn="l" defTabSz="914400" rtl="0" eaLnBrk="1" latinLnBrk="0" hangingPunct="1">
                        <a:defRPr sz="1800" kern="1200">
                          <a:solidFill>
                            <a:schemeClr val="tx1"/>
                          </a:solidFill>
                          <a:latin typeface="Arial"/>
                          <a:cs typeface="Arial"/>
                        </a:defRPr>
                      </a:lvl6pPr>
                      <a:lvl7pPr marL="2743200" algn="l" defTabSz="914400" rtl="0" eaLnBrk="1" latinLnBrk="0" hangingPunct="1">
                        <a:defRPr sz="1800" kern="1200">
                          <a:solidFill>
                            <a:schemeClr val="tx1"/>
                          </a:solidFill>
                          <a:latin typeface="Arial"/>
                          <a:cs typeface="Arial"/>
                        </a:defRPr>
                      </a:lvl7pPr>
                      <a:lvl8pPr marL="3200400" algn="l" defTabSz="914400" rtl="0" eaLnBrk="1" latinLnBrk="0" hangingPunct="1">
                        <a:defRPr sz="1800" kern="1200">
                          <a:solidFill>
                            <a:schemeClr val="tx1"/>
                          </a:solidFill>
                          <a:latin typeface="Arial"/>
                          <a:cs typeface="Arial"/>
                        </a:defRPr>
                      </a:lvl8pPr>
                      <a:lvl9pPr marL="3657600" algn="l" defTabSz="914400" rtl="0" eaLnBrk="1" latinLnBrk="0" hangingPunct="1">
                        <a:defRPr sz="1800" kern="1200">
                          <a:solidFill>
                            <a:schemeClr val="tx1"/>
                          </a:solidFill>
                          <a:latin typeface="Arial"/>
                          <a:cs typeface="Arial"/>
                        </a:defRPr>
                      </a:lvl9pPr>
                    </a:lstStyle>
                    <a:p>
                      <a:pPr algn="l"/>
                      <a:r>
                        <a:rPr lang="en-US" sz="1000" b="0" noProof="0" dirty="0">
                          <a:solidFill>
                            <a:schemeClr val="accent1">
                              <a:lumMod val="50000"/>
                            </a:schemeClr>
                          </a:solidFill>
                          <a:latin typeface="Century Gothic" panose="020B0502020202020204" pitchFamily="34" charset="0"/>
                        </a:rPr>
                        <a:t>12 </a:t>
                      </a:r>
                      <a:r>
                        <a:rPr lang="en-US" sz="1000" b="0" noProof="0" dirty="0" err="1">
                          <a:solidFill>
                            <a:schemeClr val="accent1">
                              <a:lumMod val="50000"/>
                            </a:schemeClr>
                          </a:solidFill>
                          <a:latin typeface="Century Gothic" panose="020B0502020202020204" pitchFamily="34" charset="0"/>
                        </a:rPr>
                        <a:t>bustine</a:t>
                      </a:r>
                      <a:endParaRPr lang="en-US" sz="1000" b="0" noProof="0" dirty="0">
                        <a:solidFill>
                          <a:schemeClr val="accent1">
                            <a:lumMod val="50000"/>
                          </a:schemeClr>
                        </a:solidFill>
                        <a:latin typeface="Century Gothic" panose="020B0502020202020204" pitchFamily="34" charset="0"/>
                      </a:endParaRP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12328">
                <a:tc>
                  <a:txBody>
                    <a:bodyPr/>
                    <a:lstStyle/>
                    <a:p>
                      <a:pPr marL="0" algn="l" defTabSz="685800" rtl="0" eaLnBrk="1" latinLnBrk="0" hangingPunct="1"/>
                      <a:r>
                        <a:rPr lang="it-IT" sz="1000" b="0" kern="1200" dirty="0">
                          <a:solidFill>
                            <a:schemeClr val="accent1">
                              <a:lumMod val="50000"/>
                            </a:schemeClr>
                          </a:solidFill>
                          <a:latin typeface="Century Gothic" panose="020B0502020202020204" pitchFamily="34" charset="0"/>
                          <a:ea typeface="+mn-ea"/>
                          <a:cs typeface="+mn-cs"/>
                        </a:rPr>
                        <a:t>TARGET</a:t>
                      </a: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kern="1200" noProof="0" dirty="0" err="1">
                          <a:solidFill>
                            <a:schemeClr val="accent1">
                              <a:lumMod val="50000"/>
                            </a:schemeClr>
                          </a:solidFill>
                          <a:latin typeface="Century Gothic" panose="020B0502020202020204" pitchFamily="34" charset="0"/>
                          <a:ea typeface="+mn-ea"/>
                          <a:cs typeface="Arial"/>
                        </a:rPr>
                        <a:t>Adulti</a:t>
                      </a:r>
                      <a:endParaRPr lang="en-US" sz="1000" b="0" kern="1200" noProof="0" dirty="0">
                        <a:solidFill>
                          <a:schemeClr val="accent1">
                            <a:lumMod val="50000"/>
                          </a:schemeClr>
                        </a:solidFill>
                        <a:latin typeface="Century Gothic" panose="020B0502020202020204" pitchFamily="34" charset="0"/>
                        <a:ea typeface="+mn-ea"/>
                        <a:cs typeface="Arial"/>
                      </a:endParaRP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12328">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it-IT" sz="1000" b="0" kern="1200" dirty="0">
                          <a:solidFill>
                            <a:schemeClr val="accent1">
                              <a:lumMod val="50000"/>
                            </a:schemeClr>
                          </a:solidFill>
                          <a:latin typeface="Century Gothic" panose="020B0502020202020204" pitchFamily="34" charset="0"/>
                          <a:ea typeface="+mn-ea"/>
                          <a:cs typeface="+mn-cs"/>
                        </a:rPr>
                        <a:t>STATUS</a:t>
                      </a: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000" b="0" kern="1200" noProof="0" dirty="0" err="1">
                          <a:solidFill>
                            <a:schemeClr val="accent1">
                              <a:lumMod val="50000"/>
                            </a:schemeClr>
                          </a:solidFill>
                          <a:latin typeface="Century Gothic" panose="020B0502020202020204" pitchFamily="34" charset="0"/>
                          <a:ea typeface="+mn-ea"/>
                          <a:cs typeface="+mn-cs"/>
                        </a:rPr>
                        <a:t>Integratore</a:t>
                      </a:r>
                      <a:r>
                        <a:rPr lang="en-US" sz="1000" b="0" kern="1200" noProof="0" dirty="0">
                          <a:solidFill>
                            <a:schemeClr val="accent1">
                              <a:lumMod val="50000"/>
                            </a:schemeClr>
                          </a:solidFill>
                          <a:latin typeface="Century Gothic" panose="020B0502020202020204" pitchFamily="34" charset="0"/>
                          <a:ea typeface="+mn-ea"/>
                          <a:cs typeface="+mn-cs"/>
                        </a:rPr>
                        <a:t> </a:t>
                      </a:r>
                      <a:r>
                        <a:rPr lang="en-US" sz="1000" b="0" kern="1200" noProof="0" dirty="0" err="1">
                          <a:solidFill>
                            <a:schemeClr val="accent1">
                              <a:lumMod val="50000"/>
                            </a:schemeClr>
                          </a:solidFill>
                          <a:latin typeface="Century Gothic" panose="020B0502020202020204" pitchFamily="34" charset="0"/>
                          <a:ea typeface="+mn-ea"/>
                          <a:cs typeface="+mn-cs"/>
                        </a:rPr>
                        <a:t>alimentare</a:t>
                      </a:r>
                      <a:endParaRPr lang="en-US" sz="1000" b="0" kern="1200" noProof="0" dirty="0">
                        <a:solidFill>
                          <a:schemeClr val="accent1">
                            <a:lumMod val="50000"/>
                          </a:schemeClr>
                        </a:solidFill>
                        <a:latin typeface="Century Gothic" panose="020B0502020202020204" pitchFamily="34" charset="0"/>
                        <a:ea typeface="+mn-ea"/>
                        <a:cs typeface="+mn-cs"/>
                      </a:endParaRPr>
                    </a:p>
                  </a:txBody>
                  <a:tcPr anchor="ctr">
                    <a:lnL w="12700" cap="flat" cmpd="sng" algn="ctr">
                      <a:solidFill>
                        <a:srgbClr val="C5072D"/>
                      </a:solidFill>
                      <a:prstDash val="solid"/>
                      <a:round/>
                      <a:headEnd type="none" w="med" len="med"/>
                      <a:tailEnd type="none" w="med" len="med"/>
                    </a:lnL>
                    <a:lnR w="12700" cap="flat" cmpd="sng" algn="ctr">
                      <a:solidFill>
                        <a:srgbClr val="C5072D"/>
                      </a:solidFill>
                      <a:prstDash val="solid"/>
                      <a:round/>
                      <a:headEnd type="none" w="med" len="med"/>
                      <a:tailEnd type="none" w="med" len="med"/>
                    </a:lnR>
                    <a:lnT w="12700" cap="flat" cmpd="sng" algn="ctr">
                      <a:solidFill>
                        <a:srgbClr val="C5072D"/>
                      </a:solidFill>
                      <a:prstDash val="solid"/>
                      <a:round/>
                      <a:headEnd type="none" w="med" len="med"/>
                      <a:tailEnd type="none" w="med" len="med"/>
                    </a:lnT>
                    <a:lnB w="12700" cap="flat" cmpd="sng" algn="ctr">
                      <a:solidFill>
                        <a:srgbClr val="C5072D"/>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pic>
        <p:nvPicPr>
          <p:cNvPr id="24" name="Immagine 23">
            <a:extLst>
              <a:ext uri="{FF2B5EF4-FFF2-40B4-BE49-F238E27FC236}">
                <a16:creationId xmlns:a16="http://schemas.microsoft.com/office/drawing/2014/main" id="{4496693F-BDF3-764D-87B0-6E8F21F2FE23}"/>
              </a:ext>
            </a:extLst>
          </p:cNvPr>
          <p:cNvPicPr>
            <a:picLocks noChangeAspect="1"/>
          </p:cNvPicPr>
          <p:nvPr/>
        </p:nvPicPr>
        <p:blipFill rotWithShape="1">
          <a:blip r:embed="rId4">
            <a:extLst>
              <a:ext uri="{28A0092B-C50C-407E-A947-70E740481C1C}">
                <a14:useLocalDpi xmlns:a14="http://schemas.microsoft.com/office/drawing/2010/main" val="0"/>
              </a:ext>
            </a:extLst>
          </a:blip>
          <a:srcRect l="22960" t="32499" r="23065" b="27346"/>
          <a:stretch/>
        </p:blipFill>
        <p:spPr>
          <a:xfrm>
            <a:off x="-1" y="1469655"/>
            <a:ext cx="3984450" cy="2964317"/>
          </a:xfrm>
          <a:prstGeom prst="rect">
            <a:avLst/>
          </a:prstGeom>
        </p:spPr>
      </p:pic>
    </p:spTree>
    <p:extLst>
      <p:ext uri="{BB962C8B-B14F-4D97-AF65-F5344CB8AC3E}">
        <p14:creationId xmlns:p14="http://schemas.microsoft.com/office/powerpoint/2010/main" val="312971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C64528D8-0E3E-3C47-A89D-8A6B4C522227}"/>
              </a:ext>
            </a:extLst>
          </p:cNvPr>
          <p:cNvPicPr>
            <a:picLocks noChangeAspect="1"/>
          </p:cNvPicPr>
          <p:nvPr/>
        </p:nvPicPr>
        <p:blipFill>
          <a:blip r:embed="rId3">
            <a:extLst>
              <a:ext uri="{28A0092B-C50C-407E-A947-70E740481C1C}">
                <a14:useLocalDpi xmlns:a14="http://schemas.microsoft.com/office/drawing/2010/main" val="0"/>
              </a:ext>
            </a:extLst>
          </a:blip>
          <a:srcRect l="16059" r="16059"/>
          <a:stretch/>
        </p:blipFill>
        <p:spPr>
          <a:xfrm>
            <a:off x="-1" y="-1"/>
            <a:ext cx="9180201" cy="4787369"/>
          </a:xfrm>
          <a:prstGeom prst="rect">
            <a:avLst/>
          </a:prstGeom>
        </p:spPr>
      </p:pic>
      <p:pic>
        <p:nvPicPr>
          <p:cNvPr id="3" name="Immagine 2">
            <a:extLst>
              <a:ext uri="{FF2B5EF4-FFF2-40B4-BE49-F238E27FC236}">
                <a16:creationId xmlns:a16="http://schemas.microsoft.com/office/drawing/2014/main" id="{FFF1CC36-E561-8F49-A220-7CC1B7EF2364}"/>
              </a:ext>
            </a:extLst>
          </p:cNvPr>
          <p:cNvPicPr>
            <a:picLocks noChangeAspect="1"/>
          </p:cNvPicPr>
          <p:nvPr/>
        </p:nvPicPr>
        <p:blipFill rotWithShape="1">
          <a:blip r:embed="rId4">
            <a:extLst>
              <a:ext uri="{28A0092B-C50C-407E-A947-70E740481C1C}">
                <a14:useLocalDpi xmlns:a14="http://schemas.microsoft.com/office/drawing/2010/main" val="0"/>
              </a:ext>
            </a:extLst>
          </a:blip>
          <a:srcRect t="24512" b="28078"/>
          <a:stretch/>
        </p:blipFill>
        <p:spPr>
          <a:xfrm>
            <a:off x="3020656" y="1240207"/>
            <a:ext cx="6777532" cy="3213212"/>
          </a:xfrm>
          <a:prstGeom prst="rect">
            <a:avLst/>
          </a:prstGeom>
        </p:spPr>
      </p:pic>
    </p:spTree>
    <p:extLst>
      <p:ext uri="{BB962C8B-B14F-4D97-AF65-F5344CB8AC3E}">
        <p14:creationId xmlns:p14="http://schemas.microsoft.com/office/powerpoint/2010/main" val="401241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magine 17">
            <a:extLst>
              <a:ext uri="{FF2B5EF4-FFF2-40B4-BE49-F238E27FC236}">
                <a16:creationId xmlns:a16="http://schemas.microsoft.com/office/drawing/2014/main" id="{DE269146-D5BB-BB4B-9100-B5825E3BB224}"/>
              </a:ext>
            </a:extLst>
          </p:cNvPr>
          <p:cNvPicPr>
            <a:picLocks noChangeAspect="1"/>
          </p:cNvPicPr>
          <p:nvPr/>
        </p:nvPicPr>
        <p:blipFill rotWithShape="1">
          <a:blip r:embed="rId3">
            <a:extLst>
              <a:ext uri="{28A0092B-C50C-407E-A947-70E740481C1C}">
                <a14:useLocalDpi xmlns:a14="http://schemas.microsoft.com/office/drawing/2010/main" val="0"/>
              </a:ext>
            </a:extLst>
          </a:blip>
          <a:srcRect l="43325" t="33456" r="3447" b="19136"/>
          <a:stretch/>
        </p:blipFill>
        <p:spPr>
          <a:xfrm>
            <a:off x="0" y="560750"/>
            <a:ext cx="7120722" cy="4232923"/>
          </a:xfrm>
          <a:prstGeom prst="rect">
            <a:avLst/>
          </a:prstGeom>
        </p:spPr>
      </p:pic>
      <p:sp>
        <p:nvSpPr>
          <p:cNvPr id="21" name="Rettangolo con angoli arrotondati sullo stesso lato 20">
            <a:extLst>
              <a:ext uri="{FF2B5EF4-FFF2-40B4-BE49-F238E27FC236}">
                <a16:creationId xmlns:a16="http://schemas.microsoft.com/office/drawing/2014/main" id="{04ECD051-E4C0-B546-A1E5-DAB13E1D5710}"/>
              </a:ext>
            </a:extLst>
          </p:cNvPr>
          <p:cNvSpPr/>
          <p:nvPr/>
        </p:nvSpPr>
        <p:spPr>
          <a:xfrm rot="16200000">
            <a:off x="5078844" y="240967"/>
            <a:ext cx="2292935" cy="5837381"/>
          </a:xfrm>
          <a:prstGeom prst="round2SameRect">
            <a:avLst>
              <a:gd name="adj1" fmla="val 8611"/>
              <a:gd name="adj2" fmla="val 0"/>
            </a:avLst>
          </a:prstGeom>
          <a:solidFill>
            <a:srgbClr val="7E57C6">
              <a:alpha val="647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 name="Rettangolo 1"/>
          <p:cNvSpPr/>
          <p:nvPr/>
        </p:nvSpPr>
        <p:spPr>
          <a:xfrm>
            <a:off x="3349482" y="840696"/>
            <a:ext cx="5957900" cy="997774"/>
          </a:xfrm>
          <a:prstGeom prst="rect">
            <a:avLst/>
          </a:prstGeom>
        </p:spPr>
        <p:txBody>
          <a:bodyPr wrap="square">
            <a:spAutoFit/>
          </a:bodyPr>
          <a:lstStyle/>
          <a:p>
            <a:pPr marL="134938" indent="-134938">
              <a:lnSpc>
                <a:spcPts val="1800"/>
              </a:lnSpc>
              <a:buFont typeface="Arial" panose="020B0604020202020204" pitchFamily="34" charset="0"/>
              <a:buChar char="•"/>
            </a:pPr>
            <a:r>
              <a:rPr lang="it-IT" sz="1400" b="1" dirty="0">
                <a:solidFill>
                  <a:schemeClr val="accent1">
                    <a:lumMod val="50000"/>
                  </a:schemeClr>
                </a:solidFill>
                <a:latin typeface="Century Gothic" panose="020B0502020202020204" pitchFamily="34" charset="0"/>
              </a:rPr>
              <a:t>Il gonfiore è uno dei fastidi più comuni e fastidiosi </a:t>
            </a:r>
            <a:br>
              <a:rPr lang="it-IT" sz="1400" b="1" dirty="0">
                <a:solidFill>
                  <a:schemeClr val="accent1">
                    <a:lumMod val="50000"/>
                  </a:schemeClr>
                </a:solidFill>
                <a:latin typeface="Century Gothic" panose="020B0502020202020204" pitchFamily="34" charset="0"/>
              </a:rPr>
            </a:br>
            <a:r>
              <a:rPr lang="it-IT" sz="1400" b="1" dirty="0">
                <a:solidFill>
                  <a:schemeClr val="accent1">
                    <a:lumMod val="50000"/>
                  </a:schemeClr>
                </a:solidFill>
                <a:latin typeface="Century Gothic" panose="020B0502020202020204" pitchFamily="34" charset="0"/>
              </a:rPr>
              <a:t>riportati al medico o al farmacista</a:t>
            </a:r>
          </a:p>
          <a:p>
            <a:pPr marL="134938" indent="-134938">
              <a:lnSpc>
                <a:spcPts val="1800"/>
              </a:lnSpc>
              <a:buFont typeface="Arial" panose="020B0604020202020204" pitchFamily="34" charset="0"/>
              <a:buChar char="•"/>
            </a:pPr>
            <a:r>
              <a:rPr lang="it-IT" sz="1400" b="1" dirty="0">
                <a:solidFill>
                  <a:schemeClr val="accent1">
                    <a:lumMod val="50000"/>
                  </a:schemeClr>
                </a:solidFill>
                <a:latin typeface="Century Gothic" panose="020B0502020202020204" pitchFamily="34" charset="0"/>
              </a:rPr>
              <a:t>Studi condotti nella popolazione generale stimano </a:t>
            </a:r>
            <a:br>
              <a:rPr lang="it-IT" sz="1400" b="1" dirty="0">
                <a:solidFill>
                  <a:schemeClr val="accent1">
                    <a:lumMod val="50000"/>
                  </a:schemeClr>
                </a:solidFill>
                <a:latin typeface="Century Gothic" panose="020B0502020202020204" pitchFamily="34" charset="0"/>
              </a:rPr>
            </a:br>
            <a:r>
              <a:rPr lang="it-IT" sz="1400" b="1" dirty="0">
                <a:solidFill>
                  <a:schemeClr val="accent1">
                    <a:lumMod val="50000"/>
                  </a:schemeClr>
                </a:solidFill>
                <a:latin typeface="Century Gothic" panose="020B0502020202020204" pitchFamily="34" charset="0"/>
              </a:rPr>
              <a:t>che 1 individuo sano su 5 riferisca questo sintomo</a:t>
            </a:r>
          </a:p>
        </p:txBody>
      </p:sp>
      <p:sp>
        <p:nvSpPr>
          <p:cNvPr id="16" name="Rettangolo 15"/>
          <p:cNvSpPr/>
          <p:nvPr/>
        </p:nvSpPr>
        <p:spPr>
          <a:xfrm>
            <a:off x="3490833" y="4543220"/>
            <a:ext cx="5006110" cy="184666"/>
          </a:xfrm>
          <a:prstGeom prst="rect">
            <a:avLst/>
          </a:prstGeom>
        </p:spPr>
        <p:txBody>
          <a:bodyPr wrap="square">
            <a:spAutoFit/>
          </a:bodyPr>
          <a:lstStyle/>
          <a:p>
            <a:r>
              <a:rPr lang="en-US" sz="600" dirty="0">
                <a:solidFill>
                  <a:schemeClr val="accent1">
                    <a:lumMod val="50000"/>
                  </a:schemeClr>
                </a:solidFill>
                <a:latin typeface="Century Gothic" panose="020B0502020202020204" pitchFamily="34" charset="0"/>
              </a:rPr>
              <a:t>Bloating and functional gastro-intestinal disorders: where are we and where are we going? </a:t>
            </a:r>
            <a:r>
              <a:rPr lang="it-IT" sz="600" dirty="0">
                <a:solidFill>
                  <a:schemeClr val="accent1">
                    <a:lumMod val="50000"/>
                  </a:schemeClr>
                </a:solidFill>
                <a:latin typeface="Century Gothic" panose="020B0502020202020204" pitchFamily="34" charset="0"/>
              </a:rPr>
              <a:t>Paola </a:t>
            </a:r>
            <a:r>
              <a:rPr lang="it-IT" sz="600" dirty="0" err="1">
                <a:solidFill>
                  <a:schemeClr val="accent1">
                    <a:lumMod val="50000"/>
                  </a:schemeClr>
                </a:solidFill>
                <a:latin typeface="Century Gothic" panose="020B0502020202020204" pitchFamily="34" charset="0"/>
              </a:rPr>
              <a:t>Iovino</a:t>
            </a:r>
            <a:r>
              <a:rPr lang="it-IT" sz="600" dirty="0">
                <a:solidFill>
                  <a:schemeClr val="accent1">
                    <a:lumMod val="50000"/>
                  </a:schemeClr>
                </a:solidFill>
                <a:latin typeface="Century Gothic" panose="020B0502020202020204" pitchFamily="34" charset="0"/>
              </a:rPr>
              <a:t> et al 2014</a:t>
            </a:r>
          </a:p>
        </p:txBody>
      </p:sp>
      <p:sp>
        <p:nvSpPr>
          <p:cNvPr id="19" name="Rettangolo 18">
            <a:extLst>
              <a:ext uri="{FF2B5EF4-FFF2-40B4-BE49-F238E27FC236}">
                <a16:creationId xmlns:a16="http://schemas.microsoft.com/office/drawing/2014/main" id="{87E0A1E0-4227-FB41-BDAC-DA82BE4D89BD}"/>
              </a:ext>
            </a:extLst>
          </p:cNvPr>
          <p:cNvSpPr/>
          <p:nvPr/>
        </p:nvSpPr>
        <p:spPr>
          <a:xfrm>
            <a:off x="3490833" y="2085455"/>
            <a:ext cx="5347854" cy="2148409"/>
          </a:xfrm>
          <a:prstGeom prst="rect">
            <a:avLst/>
          </a:prstGeom>
        </p:spPr>
        <p:txBody>
          <a:bodyPr wrap="square">
            <a:spAutoFit/>
          </a:bodyPr>
          <a:lstStyle/>
          <a:p>
            <a:pPr>
              <a:lnSpc>
                <a:spcPts val="1800"/>
              </a:lnSpc>
            </a:pPr>
            <a:r>
              <a:rPr lang="it-IT" sz="1400" dirty="0">
                <a:solidFill>
                  <a:schemeClr val="bg1"/>
                </a:solidFill>
                <a:latin typeface="Century Gothic" panose="020B0502020202020204" pitchFamily="34" charset="0"/>
              </a:rPr>
              <a:t>Questo fastidio viene riconosciuto come una sensazione </a:t>
            </a:r>
            <a:br>
              <a:rPr lang="it-IT" sz="1400" dirty="0">
                <a:solidFill>
                  <a:schemeClr val="bg1"/>
                </a:solidFill>
                <a:latin typeface="Century Gothic" panose="020B0502020202020204" pitchFamily="34" charset="0"/>
              </a:rPr>
            </a:br>
            <a:r>
              <a:rPr lang="it-IT" sz="1400" dirty="0">
                <a:solidFill>
                  <a:schemeClr val="bg1"/>
                </a:solidFill>
                <a:latin typeface="Century Gothic" panose="020B0502020202020204" pitchFamily="34" charset="0"/>
              </a:rPr>
              <a:t>di </a:t>
            </a:r>
            <a:r>
              <a:rPr lang="it-IT" sz="1400" b="1" dirty="0">
                <a:solidFill>
                  <a:schemeClr val="bg1"/>
                </a:solidFill>
                <a:latin typeface="Century Gothic" panose="020B0502020202020204" pitchFamily="34" charset="0"/>
              </a:rPr>
              <a:t>addome disteso </a:t>
            </a:r>
            <a:r>
              <a:rPr lang="it-IT" sz="1400" dirty="0">
                <a:solidFill>
                  <a:schemeClr val="bg1"/>
                </a:solidFill>
                <a:latin typeface="Century Gothic" panose="020B0502020202020204" pitchFamily="34" charset="0"/>
              </a:rPr>
              <a:t>o di </a:t>
            </a:r>
            <a:r>
              <a:rPr lang="it-IT" sz="1400" b="1" dirty="0">
                <a:solidFill>
                  <a:schemeClr val="bg1"/>
                </a:solidFill>
                <a:latin typeface="Century Gothic" panose="020B0502020202020204" pitchFamily="34" charset="0"/>
              </a:rPr>
              <a:t>tensione addominale </a:t>
            </a:r>
            <a:r>
              <a:rPr lang="it-IT" sz="1400" dirty="0">
                <a:solidFill>
                  <a:schemeClr val="bg1"/>
                </a:solidFill>
                <a:latin typeface="Century Gothic" panose="020B0502020202020204" pitchFamily="34" charset="0"/>
              </a:rPr>
              <a:t>o </a:t>
            </a:r>
            <a:r>
              <a:rPr lang="it-IT" sz="1400" b="1" dirty="0">
                <a:solidFill>
                  <a:schemeClr val="bg1"/>
                </a:solidFill>
                <a:latin typeface="Century Gothic" panose="020B0502020202020204" pitchFamily="34" charset="0"/>
              </a:rPr>
              <a:t>eccessivo </a:t>
            </a:r>
            <a:br>
              <a:rPr lang="it-IT" sz="1400" b="1" dirty="0">
                <a:solidFill>
                  <a:schemeClr val="bg1"/>
                </a:solidFill>
                <a:latin typeface="Century Gothic" panose="020B0502020202020204" pitchFamily="34" charset="0"/>
              </a:rPr>
            </a:br>
            <a:r>
              <a:rPr lang="it-IT" sz="1400" b="1" dirty="0">
                <a:solidFill>
                  <a:schemeClr val="bg1"/>
                </a:solidFill>
                <a:latin typeface="Century Gothic" panose="020B0502020202020204" pitchFamily="34" charset="0"/>
              </a:rPr>
              <a:t>gas nell'addome</a:t>
            </a:r>
            <a:r>
              <a:rPr lang="it-IT" sz="1400" dirty="0">
                <a:solidFill>
                  <a:schemeClr val="bg1"/>
                </a:solidFill>
                <a:latin typeface="Century Gothic" panose="020B0502020202020204" pitchFamily="34" charset="0"/>
              </a:rPr>
              <a:t>. </a:t>
            </a:r>
          </a:p>
          <a:p>
            <a:pPr>
              <a:lnSpc>
                <a:spcPts val="1800"/>
              </a:lnSpc>
            </a:pPr>
            <a:r>
              <a:rPr lang="it-IT" sz="1400" dirty="0">
                <a:solidFill>
                  <a:schemeClr val="bg1"/>
                </a:solidFill>
                <a:latin typeface="Century Gothic" panose="020B0502020202020204" pitchFamily="34" charset="0"/>
              </a:rPr>
              <a:t>Il gonfiore è definito come la sensazione soggettiva </a:t>
            </a:r>
            <a:br>
              <a:rPr lang="it-IT" sz="1400" dirty="0">
                <a:solidFill>
                  <a:schemeClr val="bg1"/>
                </a:solidFill>
                <a:latin typeface="Century Gothic" panose="020B0502020202020204" pitchFamily="34" charset="0"/>
              </a:rPr>
            </a:br>
            <a:r>
              <a:rPr lang="it-IT" sz="1400" dirty="0">
                <a:solidFill>
                  <a:schemeClr val="bg1"/>
                </a:solidFill>
                <a:latin typeface="Century Gothic" panose="020B0502020202020204" pitchFamily="34" charset="0"/>
              </a:rPr>
              <a:t>di aumento della pressione all'interno dell'addome. </a:t>
            </a:r>
          </a:p>
          <a:p>
            <a:pPr>
              <a:lnSpc>
                <a:spcPts val="1800"/>
              </a:lnSpc>
            </a:pPr>
            <a:r>
              <a:rPr lang="it-IT" sz="1400" i="1" dirty="0">
                <a:solidFill>
                  <a:schemeClr val="bg1"/>
                </a:solidFill>
                <a:latin typeface="Century Gothic" panose="020B0502020202020204" pitchFamily="34" charset="0"/>
              </a:rPr>
              <a:t>Di solito è associato a disturbi gastrointestinali funzionali, </a:t>
            </a:r>
            <a:br>
              <a:rPr lang="it-IT" sz="1400" i="1" dirty="0">
                <a:solidFill>
                  <a:schemeClr val="bg1"/>
                </a:solidFill>
                <a:latin typeface="Century Gothic" panose="020B0502020202020204" pitchFamily="34" charset="0"/>
              </a:rPr>
            </a:br>
            <a:r>
              <a:rPr lang="it-IT" sz="1400" i="1" dirty="0">
                <a:solidFill>
                  <a:schemeClr val="bg1"/>
                </a:solidFill>
                <a:latin typeface="Century Gothic" panose="020B0502020202020204" pitchFamily="34" charset="0"/>
              </a:rPr>
              <a:t>come la sindrome dell'intestino irritabile, </a:t>
            </a:r>
            <a:r>
              <a:rPr lang="it-IT" sz="1400" b="1" i="1" dirty="0">
                <a:solidFill>
                  <a:schemeClr val="bg1"/>
                </a:solidFill>
                <a:latin typeface="Century Gothic" panose="020B0502020202020204" pitchFamily="34" charset="0"/>
              </a:rPr>
              <a:t>ma quando </a:t>
            </a:r>
            <a:br>
              <a:rPr lang="it-IT" sz="1400" b="1" i="1" dirty="0">
                <a:solidFill>
                  <a:schemeClr val="bg1"/>
                </a:solidFill>
                <a:latin typeface="Century Gothic" panose="020B0502020202020204" pitchFamily="34" charset="0"/>
              </a:rPr>
            </a:br>
            <a:r>
              <a:rPr lang="it-IT" sz="1400" b="1" i="1" dirty="0">
                <a:solidFill>
                  <a:schemeClr val="bg1"/>
                </a:solidFill>
                <a:latin typeface="Century Gothic" panose="020B0502020202020204" pitchFamily="34" charset="0"/>
              </a:rPr>
              <a:t>il gonfiore non fa parte di un altro disturbo funzionale </a:t>
            </a:r>
            <a:br>
              <a:rPr lang="it-IT" sz="1400" b="1" i="1" dirty="0">
                <a:solidFill>
                  <a:schemeClr val="bg1"/>
                </a:solidFill>
                <a:latin typeface="Century Gothic" panose="020B0502020202020204" pitchFamily="34" charset="0"/>
              </a:rPr>
            </a:br>
            <a:r>
              <a:rPr lang="it-IT" sz="1400" b="1" i="1" dirty="0">
                <a:solidFill>
                  <a:schemeClr val="bg1"/>
                </a:solidFill>
                <a:latin typeface="Century Gothic" panose="020B0502020202020204" pitchFamily="34" charset="0"/>
              </a:rPr>
              <a:t>o gastrointestinale</a:t>
            </a:r>
            <a:r>
              <a:rPr lang="it-IT" sz="1400" i="1" dirty="0">
                <a:solidFill>
                  <a:schemeClr val="bg1"/>
                </a:solidFill>
                <a:latin typeface="Century Gothic" panose="020B0502020202020204" pitchFamily="34" charset="0"/>
              </a:rPr>
              <a:t> viene chiamato </a:t>
            </a:r>
            <a:r>
              <a:rPr lang="it-IT" sz="1400" b="1" i="1" dirty="0">
                <a:solidFill>
                  <a:schemeClr val="bg1"/>
                </a:solidFill>
                <a:latin typeface="Century Gothic" panose="020B0502020202020204" pitchFamily="34" charset="0"/>
              </a:rPr>
              <a:t>«gonfiore funzionale».</a:t>
            </a:r>
          </a:p>
        </p:txBody>
      </p:sp>
      <p:sp>
        <p:nvSpPr>
          <p:cNvPr id="23" name="Titolo 1">
            <a:extLst>
              <a:ext uri="{FF2B5EF4-FFF2-40B4-BE49-F238E27FC236}">
                <a16:creationId xmlns:a16="http://schemas.microsoft.com/office/drawing/2014/main" id="{892D8CFC-3CD7-D246-B298-A835C9B259A4}"/>
              </a:ext>
            </a:extLst>
          </p:cNvPr>
          <p:cNvSpPr txBox="1">
            <a:spLocks/>
          </p:cNvSpPr>
          <p:nvPr/>
        </p:nvSpPr>
        <p:spPr>
          <a:xfrm>
            <a:off x="241499"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IL GONFIORE</a:t>
            </a:r>
          </a:p>
        </p:txBody>
      </p:sp>
    </p:spTree>
    <p:extLst>
      <p:ext uri="{BB962C8B-B14F-4D97-AF65-F5344CB8AC3E}">
        <p14:creationId xmlns:p14="http://schemas.microsoft.com/office/powerpoint/2010/main" val="10672009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ttangolo 29">
            <a:extLst>
              <a:ext uri="{FF2B5EF4-FFF2-40B4-BE49-F238E27FC236}">
                <a16:creationId xmlns:a16="http://schemas.microsoft.com/office/drawing/2014/main" id="{64ED1819-5739-9A45-A6D3-1866FA15C909}"/>
              </a:ext>
            </a:extLst>
          </p:cNvPr>
          <p:cNvSpPr/>
          <p:nvPr/>
        </p:nvSpPr>
        <p:spPr>
          <a:xfrm>
            <a:off x="0" y="2722484"/>
            <a:ext cx="9144000" cy="1556388"/>
          </a:xfrm>
          <a:prstGeom prst="rect">
            <a:avLst/>
          </a:prstGeom>
          <a:solidFill>
            <a:srgbClr val="E993B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2" name="Rettangolo 51">
            <a:extLst>
              <a:ext uri="{FF2B5EF4-FFF2-40B4-BE49-F238E27FC236}">
                <a16:creationId xmlns:a16="http://schemas.microsoft.com/office/drawing/2014/main" id="{37F6B268-60F0-374B-AD4F-4C791B639F45}"/>
              </a:ext>
            </a:extLst>
          </p:cNvPr>
          <p:cNvSpPr/>
          <p:nvPr/>
        </p:nvSpPr>
        <p:spPr>
          <a:xfrm>
            <a:off x="5677105" y="3114692"/>
            <a:ext cx="2084846" cy="9789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31" name="Picture 7"/>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2477" b="3987"/>
          <a:stretch/>
        </p:blipFill>
        <p:spPr bwMode="auto">
          <a:xfrm>
            <a:off x="1439212" y="3114969"/>
            <a:ext cx="2093280" cy="9789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6" name="object 2"/>
          <p:cNvSpPr txBox="1"/>
          <p:nvPr/>
        </p:nvSpPr>
        <p:spPr>
          <a:xfrm>
            <a:off x="189159" y="918669"/>
            <a:ext cx="5450915" cy="1646028"/>
          </a:xfrm>
          <a:prstGeom prst="rect">
            <a:avLst/>
          </a:prstGeom>
        </p:spPr>
        <p:txBody>
          <a:bodyPr vert="horz" wrap="square" lIns="0" tIns="47625" rIns="0" bIns="0" rtlCol="0">
            <a:spAutoFit/>
          </a:bodyPr>
          <a:lstStyle/>
          <a:p>
            <a:pPr marL="12700" marR="5080">
              <a:lnSpc>
                <a:spcPts val="1800"/>
              </a:lnSpc>
              <a:spcBef>
                <a:spcPts val="375"/>
              </a:spcBef>
            </a:pPr>
            <a:r>
              <a:rPr sz="1400" b="1" spc="-5" dirty="0" err="1">
                <a:solidFill>
                  <a:schemeClr val="tx2"/>
                </a:solidFill>
                <a:latin typeface="Century Gothic" panose="020B0502020202020204" pitchFamily="34" charset="0"/>
                <a:cs typeface="Arial"/>
              </a:rPr>
              <a:t>Enterogermina</a:t>
            </a:r>
            <a:r>
              <a:rPr sz="1400" b="1" spc="-5" dirty="0">
                <a:solidFill>
                  <a:schemeClr val="tx2"/>
                </a:solidFill>
                <a:latin typeface="Century Gothic" panose="020B0502020202020204" pitchFamily="34" charset="0"/>
                <a:cs typeface="Arial"/>
              </a:rPr>
              <a:t> </a:t>
            </a:r>
            <a:r>
              <a:rPr lang="it-IT" sz="1400" b="1" spc="-5" dirty="0">
                <a:solidFill>
                  <a:schemeClr val="tx2"/>
                </a:solidFill>
                <a:latin typeface="Century Gothic" panose="020B0502020202020204" pitchFamily="34" charset="0"/>
                <a:cs typeface="Arial"/>
              </a:rPr>
              <a:t>Viaggi </a:t>
            </a:r>
            <a:r>
              <a:rPr lang="it-IT" sz="1400" dirty="0">
                <a:solidFill>
                  <a:schemeClr val="tx2"/>
                </a:solidFill>
                <a:latin typeface="Century Gothic" panose="020B0502020202020204" pitchFamily="34" charset="0"/>
              </a:rPr>
              <a:t>è un integratore alimentare indicato </a:t>
            </a:r>
            <a:br>
              <a:rPr lang="it-IT" sz="1400" dirty="0">
                <a:solidFill>
                  <a:schemeClr val="tx2"/>
                </a:solidFill>
                <a:latin typeface="Century Gothic" panose="020B0502020202020204" pitchFamily="34" charset="0"/>
              </a:rPr>
            </a:br>
            <a:r>
              <a:rPr lang="it-IT" sz="1400" dirty="0">
                <a:solidFill>
                  <a:schemeClr val="tx2"/>
                </a:solidFill>
                <a:latin typeface="Century Gothic" panose="020B0502020202020204" pitchFamily="34" charset="0"/>
              </a:rPr>
              <a:t>per favorire l’equilibrio della flora batterica intestinale grazie alla sua formulazione specifica a base di </a:t>
            </a:r>
            <a:r>
              <a:rPr lang="it-IT" sz="1400" i="1" dirty="0">
                <a:solidFill>
                  <a:schemeClr val="tx2"/>
                </a:solidFill>
                <a:latin typeface="Century Gothic" panose="020B0502020202020204" pitchFamily="34" charset="0"/>
              </a:rPr>
              <a:t>S. </a:t>
            </a:r>
            <a:r>
              <a:rPr lang="it-IT" sz="1400" i="1" dirty="0" err="1">
                <a:solidFill>
                  <a:schemeClr val="tx2"/>
                </a:solidFill>
                <a:latin typeface="Century Gothic" panose="020B0502020202020204" pitchFamily="34" charset="0"/>
              </a:rPr>
              <a:t>boulardii</a:t>
            </a:r>
            <a:r>
              <a:rPr lang="it-IT" sz="1400" i="1" dirty="0">
                <a:solidFill>
                  <a:schemeClr val="tx2"/>
                </a:solidFill>
                <a:latin typeface="Century Gothic" panose="020B0502020202020204" pitchFamily="34" charset="0"/>
              </a:rPr>
              <a:t> </a:t>
            </a:r>
            <a:r>
              <a:rPr lang="it-IT" sz="1400" dirty="0">
                <a:solidFill>
                  <a:schemeClr val="tx2"/>
                </a:solidFill>
                <a:latin typeface="Century Gothic" panose="020B0502020202020204" pitchFamily="34" charset="0"/>
              </a:rPr>
              <a:t>arricchita con Vitamina A, Vitamina D e Vitamine del gruppo B </a:t>
            </a:r>
            <a:br>
              <a:rPr lang="it-IT" sz="1400" dirty="0">
                <a:solidFill>
                  <a:schemeClr val="tx2"/>
                </a:solidFill>
                <a:latin typeface="Century Gothic" panose="020B0502020202020204" pitchFamily="34" charset="0"/>
              </a:rPr>
            </a:br>
            <a:r>
              <a:rPr lang="it-IT" sz="1400" dirty="0">
                <a:solidFill>
                  <a:schemeClr val="tx2"/>
                </a:solidFill>
                <a:latin typeface="Century Gothic" panose="020B0502020202020204" pitchFamily="34" charset="0"/>
              </a:rPr>
              <a:t>(Vitamine B6, B9 e B12). La speciale formulazione in bustine orosolubili rende il prodotto particolarmente adatto </a:t>
            </a:r>
            <a:br>
              <a:rPr lang="it-IT" sz="1400" dirty="0">
                <a:solidFill>
                  <a:schemeClr val="tx2"/>
                </a:solidFill>
                <a:latin typeface="Century Gothic" panose="020B0502020202020204" pitchFamily="34" charset="0"/>
              </a:rPr>
            </a:br>
            <a:r>
              <a:rPr lang="it-IT" sz="1400" dirty="0">
                <a:solidFill>
                  <a:schemeClr val="tx2"/>
                </a:solidFill>
                <a:latin typeface="Century Gothic" panose="020B0502020202020204" pitchFamily="34" charset="0"/>
              </a:rPr>
              <a:t>ad essere portato con sé durante viaggi o vacanze. </a:t>
            </a:r>
            <a:endParaRPr sz="1400" dirty="0">
              <a:solidFill>
                <a:schemeClr val="tx2"/>
              </a:solidFill>
              <a:latin typeface="Century Gothic" panose="020B0502020202020204" pitchFamily="34" charset="0"/>
              <a:cs typeface="Arial"/>
            </a:endParaRPr>
          </a:p>
        </p:txBody>
      </p:sp>
      <p:pic>
        <p:nvPicPr>
          <p:cNvPr id="29" name="Immagine 28"/>
          <p:cNvPicPr>
            <a:picLocks noChangeAspect="1"/>
          </p:cNvPicPr>
          <p:nvPr/>
        </p:nvPicPr>
        <p:blipFill rotWithShape="1">
          <a:blip r:embed="rId3" cstate="print">
            <a:extLst>
              <a:ext uri="{28A0092B-C50C-407E-A947-70E740481C1C}">
                <a14:useLocalDpi xmlns:a14="http://schemas.microsoft.com/office/drawing/2010/main" val="0"/>
              </a:ext>
            </a:extLst>
          </a:blip>
          <a:srcRect t="20541" r="13137" b="22806"/>
          <a:stretch/>
        </p:blipFill>
        <p:spPr>
          <a:xfrm>
            <a:off x="4984680" y="441778"/>
            <a:ext cx="3862542" cy="2439852"/>
          </a:xfrm>
          <a:prstGeom prst="rect">
            <a:avLst/>
          </a:prstGeom>
        </p:spPr>
      </p:pic>
      <p:pic>
        <p:nvPicPr>
          <p:cNvPr id="2355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3596" b="4215"/>
          <a:stretch/>
        </p:blipFill>
        <p:spPr bwMode="auto">
          <a:xfrm>
            <a:off x="5885418" y="3122979"/>
            <a:ext cx="1733997" cy="9706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Rettangolo con angoli arrotondati sullo stesso lato 23">
            <a:extLst>
              <a:ext uri="{FF2B5EF4-FFF2-40B4-BE49-F238E27FC236}">
                <a16:creationId xmlns:a16="http://schemas.microsoft.com/office/drawing/2014/main" id="{D502CEBD-D9EB-594B-879D-214AE903364D}"/>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7" name="Picture 3">
            <a:extLst>
              <a:ext uri="{FF2B5EF4-FFF2-40B4-BE49-F238E27FC236}">
                <a16:creationId xmlns:a16="http://schemas.microsoft.com/office/drawing/2014/main" id="{813E37D9-6CE5-0B4D-B2A3-708C8AB2543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180768" y="181883"/>
            <a:ext cx="2282904" cy="6384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Rettangolo 37">
            <a:extLst>
              <a:ext uri="{FF2B5EF4-FFF2-40B4-BE49-F238E27FC236}">
                <a16:creationId xmlns:a16="http://schemas.microsoft.com/office/drawing/2014/main" id="{122FBA21-57A3-B644-8179-80759FBDEE67}"/>
              </a:ext>
            </a:extLst>
          </p:cNvPr>
          <p:cNvSpPr/>
          <p:nvPr/>
        </p:nvSpPr>
        <p:spPr>
          <a:xfrm>
            <a:off x="-1" y="2744727"/>
            <a:ext cx="9144000" cy="338554"/>
          </a:xfrm>
          <a:prstGeom prst="rect">
            <a:avLst/>
          </a:prstGeom>
        </p:spPr>
        <p:txBody>
          <a:bodyPr wrap="square">
            <a:spAutoFit/>
          </a:bodyPr>
          <a:lstStyle/>
          <a:p>
            <a:pPr algn="ctr">
              <a:spcBef>
                <a:spcPts val="100"/>
              </a:spcBef>
            </a:pPr>
            <a:r>
              <a:rPr lang="it-IT" sz="1600" b="1" dirty="0">
                <a:solidFill>
                  <a:srgbClr val="D8117D"/>
                </a:solidFill>
                <a:latin typeface="Century Gothic" panose="020B0502020202020204" pitchFamily="34" charset="0"/>
              </a:rPr>
              <a:t>Per la regolarità del transito intestinale</a:t>
            </a:r>
          </a:p>
        </p:txBody>
      </p:sp>
      <p:sp>
        <p:nvSpPr>
          <p:cNvPr id="39" name="Rettangolo 38">
            <a:extLst>
              <a:ext uri="{FF2B5EF4-FFF2-40B4-BE49-F238E27FC236}">
                <a16:creationId xmlns:a16="http://schemas.microsoft.com/office/drawing/2014/main" id="{E408FE84-D828-6341-AB9A-E450F1FEF359}"/>
              </a:ext>
            </a:extLst>
          </p:cNvPr>
          <p:cNvSpPr/>
          <p:nvPr/>
        </p:nvSpPr>
        <p:spPr>
          <a:xfrm>
            <a:off x="1439213" y="4133366"/>
            <a:ext cx="2084846" cy="496145"/>
          </a:xfrm>
          <a:prstGeom prst="rect">
            <a:avLst/>
          </a:prstGeom>
          <a:solidFill>
            <a:srgbClr val="D81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1" name="Rettangolo 40">
            <a:extLst>
              <a:ext uri="{FF2B5EF4-FFF2-40B4-BE49-F238E27FC236}">
                <a16:creationId xmlns:a16="http://schemas.microsoft.com/office/drawing/2014/main" id="{672FC5D7-E096-9B49-A79C-D3F19087AE65}"/>
              </a:ext>
            </a:extLst>
          </p:cNvPr>
          <p:cNvSpPr/>
          <p:nvPr/>
        </p:nvSpPr>
        <p:spPr>
          <a:xfrm>
            <a:off x="1697609" y="4124244"/>
            <a:ext cx="1568057" cy="505267"/>
          </a:xfrm>
          <a:prstGeom prst="rect">
            <a:avLst/>
          </a:prstGeom>
        </p:spPr>
        <p:txBody>
          <a:bodyPr wrap="none">
            <a:spAutoFit/>
          </a:bodyPr>
          <a:lstStyle/>
          <a:p>
            <a:pPr marL="12700" algn="ctr">
              <a:spcBef>
                <a:spcPts val="100"/>
              </a:spcBef>
            </a:pPr>
            <a:r>
              <a:rPr lang="it-IT" sz="1300" b="1" i="1" dirty="0" err="1">
                <a:solidFill>
                  <a:schemeClr val="bg1"/>
                </a:solidFill>
                <a:latin typeface="Century Gothic" panose="020B0502020202020204" pitchFamily="34" charset="0"/>
              </a:rPr>
              <a:t>Saccharomyces</a:t>
            </a:r>
            <a:r>
              <a:rPr lang="it-IT" sz="1300" b="1" i="1" dirty="0">
                <a:solidFill>
                  <a:schemeClr val="bg1"/>
                </a:solidFill>
                <a:latin typeface="Century Gothic" panose="020B0502020202020204" pitchFamily="34" charset="0"/>
              </a:rPr>
              <a:t> </a:t>
            </a:r>
          </a:p>
          <a:p>
            <a:pPr marL="12700" algn="ctr">
              <a:spcBef>
                <a:spcPts val="100"/>
              </a:spcBef>
            </a:pPr>
            <a:r>
              <a:rPr lang="it-IT" sz="1300" b="1" i="1" dirty="0" err="1">
                <a:solidFill>
                  <a:schemeClr val="bg1"/>
                </a:solidFill>
                <a:latin typeface="Century Gothic" panose="020B0502020202020204" pitchFamily="34" charset="0"/>
              </a:rPr>
              <a:t>Boulardii</a:t>
            </a:r>
            <a:r>
              <a:rPr lang="it-IT" sz="1300" b="1" i="1" dirty="0">
                <a:solidFill>
                  <a:schemeClr val="bg1"/>
                </a:solidFill>
                <a:latin typeface="Century Gothic" panose="020B0502020202020204" pitchFamily="34" charset="0"/>
              </a:rPr>
              <a:t> </a:t>
            </a:r>
          </a:p>
        </p:txBody>
      </p:sp>
      <p:sp>
        <p:nvSpPr>
          <p:cNvPr id="45" name="Rettangolo 44">
            <a:extLst>
              <a:ext uri="{FF2B5EF4-FFF2-40B4-BE49-F238E27FC236}">
                <a16:creationId xmlns:a16="http://schemas.microsoft.com/office/drawing/2014/main" id="{73A791D5-A130-644D-BBA9-960C920078D8}"/>
              </a:ext>
            </a:extLst>
          </p:cNvPr>
          <p:cNvSpPr/>
          <p:nvPr/>
        </p:nvSpPr>
        <p:spPr>
          <a:xfrm>
            <a:off x="3555228" y="4133366"/>
            <a:ext cx="2084846" cy="496145"/>
          </a:xfrm>
          <a:prstGeom prst="rect">
            <a:avLst/>
          </a:prstGeom>
          <a:solidFill>
            <a:srgbClr val="D81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7" name="Rettangolo 46">
            <a:extLst>
              <a:ext uri="{FF2B5EF4-FFF2-40B4-BE49-F238E27FC236}">
                <a16:creationId xmlns:a16="http://schemas.microsoft.com/office/drawing/2014/main" id="{EE13ACE0-83F7-BA40-ADF2-786F76DD687E}"/>
              </a:ext>
            </a:extLst>
          </p:cNvPr>
          <p:cNvSpPr/>
          <p:nvPr/>
        </p:nvSpPr>
        <p:spPr>
          <a:xfrm>
            <a:off x="4021376" y="4247880"/>
            <a:ext cx="1152560" cy="292388"/>
          </a:xfrm>
          <a:prstGeom prst="rect">
            <a:avLst/>
          </a:prstGeom>
        </p:spPr>
        <p:txBody>
          <a:bodyPr wrap="none">
            <a:spAutoFit/>
          </a:bodyPr>
          <a:lstStyle/>
          <a:p>
            <a:pPr marL="12700" marR="5080" indent="5715" algn="ctr">
              <a:spcBef>
                <a:spcPts val="100"/>
              </a:spcBef>
            </a:pPr>
            <a:r>
              <a:rPr lang="it-IT" sz="1300" b="1" dirty="0">
                <a:solidFill>
                  <a:schemeClr val="bg1"/>
                </a:solidFill>
                <a:latin typeface="Century Gothic" panose="020B0502020202020204" pitchFamily="34" charset="0"/>
                <a:cs typeface="Franklin Gothic Demi"/>
              </a:rPr>
              <a:t>PREBIOTICO</a:t>
            </a:r>
          </a:p>
        </p:txBody>
      </p:sp>
      <p:sp>
        <p:nvSpPr>
          <p:cNvPr id="48" name="Rettangolo 47">
            <a:extLst>
              <a:ext uri="{FF2B5EF4-FFF2-40B4-BE49-F238E27FC236}">
                <a16:creationId xmlns:a16="http://schemas.microsoft.com/office/drawing/2014/main" id="{CFBC9112-A09E-CD48-A8C7-C91B9EEE5623}"/>
              </a:ext>
            </a:extLst>
          </p:cNvPr>
          <p:cNvSpPr/>
          <p:nvPr/>
        </p:nvSpPr>
        <p:spPr>
          <a:xfrm>
            <a:off x="5677105" y="4133366"/>
            <a:ext cx="2084846" cy="496145"/>
          </a:xfrm>
          <a:prstGeom prst="rect">
            <a:avLst/>
          </a:prstGeom>
          <a:solidFill>
            <a:srgbClr val="D81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9" name="Rettangolo 48">
            <a:extLst>
              <a:ext uri="{FF2B5EF4-FFF2-40B4-BE49-F238E27FC236}">
                <a16:creationId xmlns:a16="http://schemas.microsoft.com/office/drawing/2014/main" id="{FF903FC8-4937-4D4A-A837-771C55DF1F72}"/>
              </a:ext>
            </a:extLst>
          </p:cNvPr>
          <p:cNvSpPr/>
          <p:nvPr/>
        </p:nvSpPr>
        <p:spPr>
          <a:xfrm>
            <a:off x="6233022" y="4247880"/>
            <a:ext cx="973023" cy="292388"/>
          </a:xfrm>
          <a:prstGeom prst="rect">
            <a:avLst/>
          </a:prstGeom>
        </p:spPr>
        <p:txBody>
          <a:bodyPr wrap="none">
            <a:spAutoFit/>
          </a:bodyPr>
          <a:lstStyle/>
          <a:p>
            <a:pPr marL="12700" marR="5080" indent="5715" algn="ctr">
              <a:spcBef>
                <a:spcPts val="100"/>
              </a:spcBef>
            </a:pPr>
            <a:r>
              <a:rPr lang="it-IT" sz="1300" b="1" dirty="0">
                <a:solidFill>
                  <a:schemeClr val="bg1"/>
                </a:solidFill>
                <a:latin typeface="Century Gothic" panose="020B0502020202020204" pitchFamily="34" charset="0"/>
                <a:cs typeface="Franklin Gothic Demi"/>
              </a:rPr>
              <a:t>VITAMINE</a:t>
            </a:r>
          </a:p>
        </p:txBody>
      </p:sp>
      <p:pic>
        <p:nvPicPr>
          <p:cNvPr id="50" name="Immagine 49">
            <a:extLst>
              <a:ext uri="{FF2B5EF4-FFF2-40B4-BE49-F238E27FC236}">
                <a16:creationId xmlns:a16="http://schemas.microsoft.com/office/drawing/2014/main" id="{3262C389-C885-EA48-B17C-A151C859577E}"/>
              </a:ext>
            </a:extLst>
          </p:cNvPr>
          <p:cNvPicPr>
            <a:picLocks noChangeAspect="1"/>
          </p:cNvPicPr>
          <p:nvPr/>
        </p:nvPicPr>
        <p:blipFill rotWithShape="1">
          <a:blip r:embed="rId6">
            <a:extLst>
              <a:ext uri="{28A0092B-C50C-407E-A947-70E740481C1C}">
                <a14:useLocalDpi xmlns:a14="http://schemas.microsoft.com/office/drawing/2010/main" val="0"/>
              </a:ext>
            </a:extLst>
          </a:blip>
          <a:srcRect b="29664"/>
          <a:stretch/>
        </p:blipFill>
        <p:spPr>
          <a:xfrm>
            <a:off x="3555228" y="3116903"/>
            <a:ext cx="2084846" cy="978977"/>
          </a:xfrm>
          <a:prstGeom prst="rect">
            <a:avLst/>
          </a:prstGeom>
        </p:spPr>
      </p:pic>
    </p:spTree>
    <p:extLst>
      <p:ext uri="{BB962C8B-B14F-4D97-AF65-F5344CB8AC3E}">
        <p14:creationId xmlns:p14="http://schemas.microsoft.com/office/powerpoint/2010/main" val="36442354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tangolo 13">
            <a:extLst>
              <a:ext uri="{FF2B5EF4-FFF2-40B4-BE49-F238E27FC236}">
                <a16:creationId xmlns:a16="http://schemas.microsoft.com/office/drawing/2014/main" id="{7977EDB9-034E-0B48-AD3B-E4C30CC935B8}"/>
              </a:ext>
            </a:extLst>
          </p:cNvPr>
          <p:cNvSpPr/>
          <p:nvPr/>
        </p:nvSpPr>
        <p:spPr>
          <a:xfrm>
            <a:off x="0" y="808892"/>
            <a:ext cx="9144000" cy="4017576"/>
          </a:xfrm>
          <a:prstGeom prst="rect">
            <a:avLst/>
          </a:prstGeom>
          <a:gradFill>
            <a:gsLst>
              <a:gs pos="0">
                <a:schemeClr val="bg1"/>
              </a:gs>
              <a:gs pos="100000">
                <a:srgbClr val="E993B5">
                  <a:alpha val="55999"/>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cxnSp>
        <p:nvCxnSpPr>
          <p:cNvPr id="16" name="Connecteur droit 9"/>
          <p:cNvCxnSpPr/>
          <p:nvPr/>
        </p:nvCxnSpPr>
        <p:spPr>
          <a:xfrm>
            <a:off x="8958263" y="652364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aphicFrame>
        <p:nvGraphicFramePr>
          <p:cNvPr id="6" name="Tabella 12"/>
          <p:cNvGraphicFramePr>
            <a:graphicFrameLocks noGrp="1"/>
          </p:cNvGraphicFramePr>
          <p:nvPr>
            <p:extLst>
              <p:ext uri="{D42A27DB-BD31-4B8C-83A1-F6EECF244321}">
                <p14:modId xmlns:p14="http://schemas.microsoft.com/office/powerpoint/2010/main" val="1810426840"/>
              </p:ext>
            </p:extLst>
          </p:nvPr>
        </p:nvGraphicFramePr>
        <p:xfrm>
          <a:off x="4067943" y="1153257"/>
          <a:ext cx="4843446" cy="2820129"/>
        </p:xfrm>
        <a:graphic>
          <a:graphicData uri="http://schemas.openxmlformats.org/drawingml/2006/table">
            <a:tbl>
              <a:tblPr firstRow="1" bandRow="1">
                <a:tableStyleId>{0E3FDE45-AF77-4B5C-9715-49D594BDF05E}</a:tableStyleId>
              </a:tblPr>
              <a:tblGrid>
                <a:gridCol w="1937379">
                  <a:extLst>
                    <a:ext uri="{9D8B030D-6E8A-4147-A177-3AD203B41FA5}">
                      <a16:colId xmlns:a16="http://schemas.microsoft.com/office/drawing/2014/main" val="20000"/>
                    </a:ext>
                  </a:extLst>
                </a:gridCol>
                <a:gridCol w="2906067">
                  <a:extLst>
                    <a:ext uri="{9D8B030D-6E8A-4147-A177-3AD203B41FA5}">
                      <a16:colId xmlns:a16="http://schemas.microsoft.com/office/drawing/2014/main" val="20001"/>
                    </a:ext>
                  </a:extLst>
                </a:gridCol>
              </a:tblGrid>
              <a:tr h="440073">
                <a:tc gridSpan="2">
                  <a:txBody>
                    <a:bodyPr/>
                    <a:lstStyle/>
                    <a:p>
                      <a:pPr algn="ctr"/>
                      <a:r>
                        <a:rPr lang="it-IT" sz="1200" b="1" kern="1200" dirty="0">
                          <a:solidFill>
                            <a:schemeClr val="bg1"/>
                          </a:solidFill>
                          <a:latin typeface="Century Gothic" panose="020B0502020202020204" pitchFamily="34" charset="0"/>
                          <a:ea typeface="ＭＳ Ｐゴシック" pitchFamily="34" charset="-128"/>
                          <a:cs typeface="+mn-cs"/>
                        </a:rPr>
                        <a:t>SCHEDA TECNICA ENTEROGERMINA VIAGGI</a:t>
                      </a:r>
                    </a:p>
                  </a:txBody>
                  <a:tcPr marL="87430" marR="87430" marT="43445" marB="43445" anchor="ctr">
                    <a:lnL w="12700" cap="flat" cmpd="sng" algn="ctr">
                      <a:solidFill>
                        <a:srgbClr val="D8117D"/>
                      </a:solidFill>
                      <a:prstDash val="solid"/>
                      <a:round/>
                      <a:headEnd type="none" w="med" len="med"/>
                      <a:tailEnd type="none" w="med" len="med"/>
                    </a:lnL>
                    <a:lnR w="12700" cap="flat" cmpd="sng" algn="ctr">
                      <a:solidFill>
                        <a:srgbClr val="D8117D"/>
                      </a:solidFill>
                      <a:prstDash val="solid"/>
                      <a:round/>
                      <a:headEnd type="none" w="med" len="med"/>
                      <a:tailEnd type="none" w="med" len="med"/>
                    </a:lnR>
                    <a:lnT w="12700" cap="flat" cmpd="sng" algn="ctr">
                      <a:solidFill>
                        <a:srgbClr val="D8117D"/>
                      </a:solidFill>
                      <a:prstDash val="solid"/>
                      <a:round/>
                      <a:headEnd type="none" w="med" len="med"/>
                      <a:tailEnd type="none" w="med" len="med"/>
                    </a:lnT>
                    <a:lnB w="12700" cap="flat" cmpd="sng" algn="ctr">
                      <a:solidFill>
                        <a:srgbClr val="D8117D"/>
                      </a:solidFill>
                      <a:prstDash val="solid"/>
                      <a:round/>
                      <a:headEnd type="none" w="med" len="med"/>
                      <a:tailEnd type="none" w="med" len="med"/>
                    </a:lnB>
                    <a:lnTlToBr w="12700" cmpd="sng">
                      <a:noFill/>
                      <a:prstDash val="solid"/>
                    </a:lnTlToBr>
                    <a:lnBlToTr w="12700" cmpd="sng">
                      <a:noFill/>
                      <a:prstDash val="solid"/>
                    </a:lnBlToTr>
                    <a:solidFill>
                      <a:srgbClr val="D8117D"/>
                    </a:solidFill>
                  </a:tcPr>
                </a:tc>
                <a:tc hMerge="1">
                  <a:txBody>
                    <a:bodyPr/>
                    <a:lstStyle/>
                    <a:p>
                      <a:endParaRPr lang="it-IT"/>
                    </a:p>
                  </a:txBody>
                  <a:tcPr/>
                </a:tc>
                <a:extLst>
                  <a:ext uri="{0D108BD9-81ED-4DB2-BD59-A6C34878D82A}">
                    <a16:rowId xmlns:a16="http://schemas.microsoft.com/office/drawing/2014/main" val="10000"/>
                  </a:ext>
                </a:extLst>
              </a:tr>
              <a:tr h="569432">
                <a:tc>
                  <a:txBody>
                    <a:bodyPr/>
                    <a:lstStyle/>
                    <a:p>
                      <a:r>
                        <a:rPr lang="it-IT" sz="1200" b="0" kern="1200" dirty="0">
                          <a:solidFill>
                            <a:srgbClr val="002060"/>
                          </a:solidFill>
                          <a:latin typeface="Century Gothic" panose="020B0502020202020204" pitchFamily="34" charset="0"/>
                          <a:ea typeface="ＭＳ Ｐゴシック" pitchFamily="34" charset="-128"/>
                          <a:cs typeface="+mn-cs"/>
                        </a:rPr>
                        <a:t>INGREDIENTI</a:t>
                      </a:r>
                    </a:p>
                  </a:txBody>
                  <a:tcPr marL="87430" marR="87430" marT="43445" marB="43445">
                    <a:lnL w="12700" cap="flat" cmpd="sng" algn="ctr">
                      <a:solidFill>
                        <a:srgbClr val="D8117D"/>
                      </a:solidFill>
                      <a:prstDash val="solid"/>
                      <a:round/>
                      <a:headEnd type="none" w="med" len="med"/>
                      <a:tailEnd type="none" w="med" len="med"/>
                    </a:lnL>
                    <a:lnR w="12700" cap="flat" cmpd="sng" algn="ctr">
                      <a:solidFill>
                        <a:srgbClr val="D8117D"/>
                      </a:solidFill>
                      <a:prstDash val="solid"/>
                      <a:round/>
                      <a:headEnd type="none" w="med" len="med"/>
                      <a:tailEnd type="none" w="med" len="med"/>
                    </a:lnR>
                    <a:lnT w="12700" cap="flat" cmpd="sng" algn="ctr">
                      <a:solidFill>
                        <a:srgbClr val="D8117D"/>
                      </a:solidFill>
                      <a:prstDash val="solid"/>
                      <a:round/>
                      <a:headEnd type="none" w="med" len="med"/>
                      <a:tailEnd type="none" w="med" len="med"/>
                    </a:lnT>
                    <a:lnB w="12700" cap="flat" cmpd="sng" algn="ctr">
                      <a:solidFill>
                        <a:srgbClr val="D8117D"/>
                      </a:solidFill>
                      <a:prstDash val="solid"/>
                      <a:round/>
                      <a:headEnd type="none" w="med" len="med"/>
                      <a:tailEnd type="none" w="med" len="med"/>
                    </a:lnB>
                    <a:lnTlToBr w="12700" cmpd="sng">
                      <a:noFill/>
                      <a:prstDash val="solid"/>
                    </a:lnTlToBr>
                    <a:lnBlToTr w="12700" cmpd="sng">
                      <a:noFill/>
                      <a:prstDash val="solid"/>
                    </a:lnBlToTr>
                    <a:solidFill>
                      <a:schemeClr val="bg1">
                        <a:alpha val="35000"/>
                      </a:schemeClr>
                    </a:solidFill>
                  </a:tcPr>
                </a:tc>
                <a:tc>
                  <a:txBody>
                    <a:bodyPr/>
                    <a:lstStyle/>
                    <a:p>
                      <a:pPr marL="0" marR="0" indent="0" algn="l" defTabSz="951510" rtl="0" eaLnBrk="1" fontAlgn="auto" latinLnBrk="0" hangingPunct="1">
                        <a:lnSpc>
                          <a:spcPct val="100000"/>
                        </a:lnSpc>
                        <a:spcBef>
                          <a:spcPts val="0"/>
                        </a:spcBef>
                        <a:spcAft>
                          <a:spcPts val="0"/>
                        </a:spcAft>
                        <a:buClrTx/>
                        <a:buSzTx/>
                        <a:buFontTx/>
                        <a:buNone/>
                        <a:tabLst/>
                        <a:defRPr/>
                      </a:pPr>
                      <a:r>
                        <a:rPr lang="en-US" sz="1200" b="0" kern="1200" noProof="0" dirty="0">
                          <a:solidFill>
                            <a:srgbClr val="002060"/>
                          </a:solidFill>
                          <a:latin typeface="Century Gothic" panose="020B0502020202020204" pitchFamily="34" charset="0"/>
                          <a:ea typeface="ＭＳ Ｐゴシック" pitchFamily="34" charset="-128"/>
                          <a:cs typeface="+mn-cs"/>
                        </a:rPr>
                        <a:t>6 </a:t>
                      </a:r>
                      <a:r>
                        <a:rPr lang="en-US" sz="1200" b="0" kern="1200" noProof="0" dirty="0" err="1">
                          <a:solidFill>
                            <a:srgbClr val="002060"/>
                          </a:solidFill>
                          <a:latin typeface="Century Gothic" panose="020B0502020202020204" pitchFamily="34" charset="0"/>
                          <a:ea typeface="ＭＳ Ｐゴシック" pitchFamily="34" charset="-128"/>
                          <a:cs typeface="+mn-cs"/>
                        </a:rPr>
                        <a:t>miliardI</a:t>
                      </a:r>
                      <a:r>
                        <a:rPr lang="en-US" sz="1200" b="0" kern="1200" noProof="0" dirty="0">
                          <a:solidFill>
                            <a:srgbClr val="002060"/>
                          </a:solidFill>
                          <a:latin typeface="Century Gothic" panose="020B0502020202020204" pitchFamily="34" charset="0"/>
                          <a:ea typeface="ＭＳ Ｐゴシック" pitchFamily="34" charset="-128"/>
                          <a:cs typeface="+mn-cs"/>
                        </a:rPr>
                        <a:t> di S. </a:t>
                      </a:r>
                      <a:r>
                        <a:rPr lang="en-US" sz="1200" b="0" kern="1200" noProof="0" dirty="0" err="1">
                          <a:solidFill>
                            <a:srgbClr val="002060"/>
                          </a:solidFill>
                          <a:latin typeface="Century Gothic" panose="020B0502020202020204" pitchFamily="34" charset="0"/>
                          <a:ea typeface="ＭＳ Ｐゴシック" pitchFamily="34" charset="-128"/>
                          <a:cs typeface="+mn-cs"/>
                        </a:rPr>
                        <a:t>Boulardii</a:t>
                      </a:r>
                      <a:r>
                        <a:rPr lang="en-US" sz="1200" b="0" kern="1200" noProof="0" dirty="0">
                          <a:solidFill>
                            <a:srgbClr val="002060"/>
                          </a:solidFill>
                          <a:latin typeface="Century Gothic" panose="020B0502020202020204" pitchFamily="34" charset="0"/>
                          <a:ea typeface="ＭＳ Ｐゴシック" pitchFamily="34" charset="-128"/>
                          <a:cs typeface="+mn-cs"/>
                        </a:rPr>
                        <a:t>, cellule </a:t>
                      </a:r>
                      <a:r>
                        <a:rPr lang="en-US" sz="1200" b="0" kern="1200" noProof="0" dirty="0" err="1">
                          <a:solidFill>
                            <a:srgbClr val="002060"/>
                          </a:solidFill>
                          <a:latin typeface="Century Gothic" panose="020B0502020202020204" pitchFamily="34" charset="0"/>
                          <a:ea typeface="ＭＳ Ｐゴシック" pitchFamily="34" charset="-128"/>
                          <a:cs typeface="+mn-cs"/>
                        </a:rPr>
                        <a:t>vive</a:t>
                      </a:r>
                      <a:r>
                        <a:rPr lang="en-US" sz="1200" b="0" kern="1200" noProof="0" dirty="0">
                          <a:solidFill>
                            <a:srgbClr val="002060"/>
                          </a:solidFill>
                          <a:latin typeface="Century Gothic" panose="020B0502020202020204" pitchFamily="34" charset="0"/>
                          <a:ea typeface="ＭＳ Ｐゴシック" pitchFamily="34" charset="-128"/>
                          <a:cs typeface="+mn-cs"/>
                        </a:rPr>
                        <a:t> </a:t>
                      </a:r>
                    </a:p>
                    <a:p>
                      <a:pPr marL="0" marR="0" indent="0" algn="l" defTabSz="951510" rtl="0" eaLnBrk="1" fontAlgn="auto" latinLnBrk="0" hangingPunct="1">
                        <a:lnSpc>
                          <a:spcPct val="100000"/>
                        </a:lnSpc>
                        <a:spcBef>
                          <a:spcPts val="0"/>
                        </a:spcBef>
                        <a:spcAft>
                          <a:spcPts val="0"/>
                        </a:spcAft>
                        <a:buClrTx/>
                        <a:buSzTx/>
                        <a:buFontTx/>
                        <a:buNone/>
                        <a:tabLst/>
                        <a:defRPr/>
                      </a:pPr>
                      <a:r>
                        <a:rPr lang="en-US" sz="1200" b="0" kern="1200" noProof="0" dirty="0">
                          <a:solidFill>
                            <a:srgbClr val="002060"/>
                          </a:solidFill>
                          <a:latin typeface="Century Gothic" panose="020B0502020202020204" pitchFamily="34" charset="0"/>
                          <a:ea typeface="ＭＳ Ｐゴシック" pitchFamily="34" charset="-128"/>
                          <a:cs typeface="+mn-cs"/>
                        </a:rPr>
                        <a:t>500 mg di </a:t>
                      </a:r>
                      <a:r>
                        <a:rPr lang="en-US" sz="1200" b="0" kern="1200" noProof="0" dirty="0" err="1">
                          <a:solidFill>
                            <a:srgbClr val="002060"/>
                          </a:solidFill>
                          <a:latin typeface="Century Gothic" panose="020B0502020202020204" pitchFamily="34" charset="0"/>
                          <a:ea typeface="ＭＳ Ｐゴシック" pitchFamily="34" charset="-128"/>
                          <a:cs typeface="+mn-cs"/>
                        </a:rPr>
                        <a:t>Frutto-oligosaccaridi</a:t>
                      </a:r>
                      <a:r>
                        <a:rPr lang="en-US" sz="1200" b="0" kern="1200" noProof="0" dirty="0">
                          <a:solidFill>
                            <a:srgbClr val="002060"/>
                          </a:solidFill>
                          <a:latin typeface="Century Gothic" panose="020B0502020202020204" pitchFamily="34" charset="0"/>
                          <a:ea typeface="ＭＳ Ｐゴシック" pitchFamily="34" charset="-128"/>
                          <a:cs typeface="+mn-cs"/>
                        </a:rPr>
                        <a:t> (FOS)</a:t>
                      </a:r>
                    </a:p>
                  </a:txBody>
                  <a:tcPr marL="87430" marR="87430" marT="43445" marB="43445">
                    <a:lnL w="12700" cap="flat" cmpd="sng" algn="ctr">
                      <a:solidFill>
                        <a:srgbClr val="D8117D"/>
                      </a:solidFill>
                      <a:prstDash val="solid"/>
                      <a:round/>
                      <a:headEnd type="none" w="med" len="med"/>
                      <a:tailEnd type="none" w="med" len="med"/>
                    </a:lnL>
                    <a:lnR w="12700" cap="flat" cmpd="sng" algn="ctr">
                      <a:solidFill>
                        <a:srgbClr val="D8117D"/>
                      </a:solidFill>
                      <a:prstDash val="solid"/>
                      <a:round/>
                      <a:headEnd type="none" w="med" len="med"/>
                      <a:tailEnd type="none" w="med" len="med"/>
                    </a:lnR>
                    <a:lnT w="12700" cap="flat" cmpd="sng" algn="ctr">
                      <a:solidFill>
                        <a:srgbClr val="D8117D"/>
                      </a:solidFill>
                      <a:prstDash val="solid"/>
                      <a:round/>
                      <a:headEnd type="none" w="med" len="med"/>
                      <a:tailEnd type="none" w="med" len="med"/>
                    </a:lnT>
                    <a:lnB w="12700" cap="flat" cmpd="sng" algn="ctr">
                      <a:solidFill>
                        <a:srgbClr val="D8117D"/>
                      </a:solidFill>
                      <a:prstDash val="solid"/>
                      <a:round/>
                      <a:headEnd type="none" w="med" len="med"/>
                      <a:tailEnd type="none" w="med" len="med"/>
                    </a:lnB>
                    <a:lnTlToBr w="12700" cmpd="sng">
                      <a:noFill/>
                      <a:prstDash val="solid"/>
                    </a:lnTlToBr>
                    <a:lnBlToTr w="12700" cmpd="sng">
                      <a:noFill/>
                      <a:prstDash val="solid"/>
                    </a:lnBlToTr>
                    <a:solidFill>
                      <a:schemeClr val="bg1">
                        <a:alpha val="35000"/>
                      </a:schemeClr>
                    </a:solidFill>
                  </a:tcPr>
                </a:tc>
                <a:extLst>
                  <a:ext uri="{0D108BD9-81ED-4DB2-BD59-A6C34878D82A}">
                    <a16:rowId xmlns:a16="http://schemas.microsoft.com/office/drawing/2014/main" val="10001"/>
                  </a:ext>
                </a:extLst>
              </a:tr>
              <a:tr h="841271">
                <a:tc>
                  <a:txBody>
                    <a:bodyPr/>
                    <a:lstStyle/>
                    <a:p>
                      <a:r>
                        <a:rPr lang="it-IT" sz="1200" b="0" kern="1200" dirty="0">
                          <a:solidFill>
                            <a:srgbClr val="002060"/>
                          </a:solidFill>
                          <a:latin typeface="Century Gothic" panose="020B0502020202020204" pitchFamily="34" charset="0"/>
                          <a:ea typeface="ＭＳ Ｐゴシック" pitchFamily="34" charset="-128"/>
                          <a:cs typeface="+mn-cs"/>
                        </a:rPr>
                        <a:t>VITAMINE</a:t>
                      </a:r>
                    </a:p>
                  </a:txBody>
                  <a:tcPr marL="87430" marR="87430" marT="43445" marB="43445">
                    <a:lnL w="12700" cap="flat" cmpd="sng" algn="ctr">
                      <a:solidFill>
                        <a:srgbClr val="D8117D"/>
                      </a:solidFill>
                      <a:prstDash val="solid"/>
                      <a:round/>
                      <a:headEnd type="none" w="med" len="med"/>
                      <a:tailEnd type="none" w="med" len="med"/>
                    </a:lnL>
                    <a:lnR w="12700" cap="flat" cmpd="sng" algn="ctr">
                      <a:solidFill>
                        <a:srgbClr val="D8117D"/>
                      </a:solidFill>
                      <a:prstDash val="solid"/>
                      <a:round/>
                      <a:headEnd type="none" w="med" len="med"/>
                      <a:tailEnd type="none" w="med" len="med"/>
                    </a:lnR>
                    <a:lnT w="12700" cap="flat" cmpd="sng" algn="ctr">
                      <a:solidFill>
                        <a:srgbClr val="D8117D"/>
                      </a:solidFill>
                      <a:prstDash val="solid"/>
                      <a:round/>
                      <a:headEnd type="none" w="med" len="med"/>
                      <a:tailEnd type="none" w="med" len="med"/>
                    </a:lnT>
                    <a:lnB w="12700" cap="flat" cmpd="sng" algn="ctr">
                      <a:solidFill>
                        <a:srgbClr val="D8117D"/>
                      </a:solidFill>
                      <a:prstDash val="solid"/>
                      <a:round/>
                      <a:headEnd type="none" w="med" len="med"/>
                      <a:tailEnd type="none" w="med" len="med"/>
                    </a:lnB>
                    <a:lnTlToBr w="12700" cmpd="sng">
                      <a:noFill/>
                      <a:prstDash val="solid"/>
                    </a:lnTlToBr>
                    <a:lnBlToTr w="12700" cmpd="sng">
                      <a:noFill/>
                      <a:prstDash val="solid"/>
                    </a:lnBlToTr>
                    <a:solidFill>
                      <a:schemeClr val="bg1">
                        <a:alpha val="35000"/>
                      </a:schemeClr>
                    </a:solidFill>
                  </a:tcPr>
                </a:tc>
                <a:tc>
                  <a:txBody>
                    <a:bodyPr/>
                    <a:lstStyle/>
                    <a:p>
                      <a:r>
                        <a:rPr lang="it-IT" sz="1200" b="0" kern="1200" dirty="0">
                          <a:solidFill>
                            <a:srgbClr val="002060"/>
                          </a:solidFill>
                          <a:latin typeface="Century Gothic" panose="020B0502020202020204" pitchFamily="34" charset="0"/>
                          <a:ea typeface="ＭＳ Ｐゴシック" pitchFamily="34" charset="-128"/>
                          <a:cs typeface="+mn-cs"/>
                        </a:rPr>
                        <a:t>VITAMINA</a:t>
                      </a:r>
                      <a:r>
                        <a:rPr lang="it-IT" sz="1200" b="0" kern="1200" baseline="0" dirty="0">
                          <a:solidFill>
                            <a:srgbClr val="002060"/>
                          </a:solidFill>
                          <a:latin typeface="Century Gothic" panose="020B0502020202020204" pitchFamily="34" charset="0"/>
                          <a:ea typeface="ＭＳ Ｐゴシック" pitchFamily="34" charset="-128"/>
                          <a:cs typeface="+mn-cs"/>
                        </a:rPr>
                        <a:t> B6 </a:t>
                      </a:r>
                    </a:p>
                    <a:p>
                      <a:r>
                        <a:rPr lang="it-IT" sz="1200" b="0" kern="1200" baseline="0" dirty="0">
                          <a:solidFill>
                            <a:srgbClr val="002060"/>
                          </a:solidFill>
                          <a:latin typeface="Century Gothic" panose="020B0502020202020204" pitchFamily="34" charset="0"/>
                          <a:ea typeface="ＭＳ Ｐゴシック" pitchFamily="34" charset="-128"/>
                          <a:cs typeface="+mn-cs"/>
                        </a:rPr>
                        <a:t>VITAMINA A</a:t>
                      </a:r>
                    </a:p>
                    <a:p>
                      <a:r>
                        <a:rPr lang="it-IT" sz="1200" b="0" kern="1200" baseline="0" dirty="0">
                          <a:solidFill>
                            <a:srgbClr val="002060"/>
                          </a:solidFill>
                          <a:latin typeface="Century Gothic" panose="020B0502020202020204" pitchFamily="34" charset="0"/>
                          <a:ea typeface="ＭＳ Ｐゴシック" pitchFamily="34" charset="-128"/>
                          <a:cs typeface="+mn-cs"/>
                        </a:rPr>
                        <a:t>FOLATO (VIT. B9)</a:t>
                      </a:r>
                    </a:p>
                    <a:p>
                      <a:r>
                        <a:rPr lang="it-IT" sz="1200" b="0" kern="1200" baseline="0" dirty="0">
                          <a:solidFill>
                            <a:srgbClr val="002060"/>
                          </a:solidFill>
                          <a:latin typeface="Century Gothic" panose="020B0502020202020204" pitchFamily="34" charset="0"/>
                          <a:ea typeface="ＭＳ Ｐゴシック" pitchFamily="34" charset="-128"/>
                          <a:cs typeface="+mn-cs"/>
                        </a:rPr>
                        <a:t>VITAMINA B 6</a:t>
                      </a:r>
                    </a:p>
                    <a:p>
                      <a:r>
                        <a:rPr lang="it-IT" sz="1200" b="0" kern="1200" baseline="0" dirty="0">
                          <a:solidFill>
                            <a:srgbClr val="002060"/>
                          </a:solidFill>
                          <a:latin typeface="Century Gothic" panose="020B0502020202020204" pitchFamily="34" charset="0"/>
                          <a:ea typeface="ＭＳ Ｐゴシック" pitchFamily="34" charset="-128"/>
                          <a:cs typeface="+mn-cs"/>
                        </a:rPr>
                        <a:t>VITAMINA B12</a:t>
                      </a:r>
                    </a:p>
                  </a:txBody>
                  <a:tcPr marL="87430" marR="87430" marT="43445" marB="43445">
                    <a:lnL w="12700" cap="flat" cmpd="sng" algn="ctr">
                      <a:solidFill>
                        <a:srgbClr val="D8117D"/>
                      </a:solidFill>
                      <a:prstDash val="solid"/>
                      <a:round/>
                      <a:headEnd type="none" w="med" len="med"/>
                      <a:tailEnd type="none" w="med" len="med"/>
                    </a:lnL>
                    <a:lnR w="12700" cap="flat" cmpd="sng" algn="ctr">
                      <a:solidFill>
                        <a:srgbClr val="D8117D"/>
                      </a:solidFill>
                      <a:prstDash val="solid"/>
                      <a:round/>
                      <a:headEnd type="none" w="med" len="med"/>
                      <a:tailEnd type="none" w="med" len="med"/>
                    </a:lnR>
                    <a:lnT w="12700" cap="flat" cmpd="sng" algn="ctr">
                      <a:solidFill>
                        <a:srgbClr val="D8117D"/>
                      </a:solidFill>
                      <a:prstDash val="solid"/>
                      <a:round/>
                      <a:headEnd type="none" w="med" len="med"/>
                      <a:tailEnd type="none" w="med" len="med"/>
                    </a:lnT>
                    <a:lnB w="12700" cap="flat" cmpd="sng" algn="ctr">
                      <a:solidFill>
                        <a:srgbClr val="D8117D"/>
                      </a:solidFill>
                      <a:prstDash val="solid"/>
                      <a:round/>
                      <a:headEnd type="none" w="med" len="med"/>
                      <a:tailEnd type="none" w="med" len="med"/>
                    </a:lnB>
                    <a:lnTlToBr w="12700" cmpd="sng">
                      <a:noFill/>
                      <a:prstDash val="solid"/>
                    </a:lnTlToBr>
                    <a:lnBlToTr w="12700" cmpd="sng">
                      <a:noFill/>
                      <a:prstDash val="solid"/>
                    </a:lnBlToTr>
                    <a:solidFill>
                      <a:schemeClr val="bg1">
                        <a:alpha val="35000"/>
                      </a:schemeClr>
                    </a:solidFill>
                  </a:tcPr>
                </a:tc>
                <a:extLst>
                  <a:ext uri="{0D108BD9-81ED-4DB2-BD59-A6C34878D82A}">
                    <a16:rowId xmlns:a16="http://schemas.microsoft.com/office/drawing/2014/main" val="10002"/>
                  </a:ext>
                </a:extLst>
              </a:tr>
              <a:tr h="212621">
                <a:tc>
                  <a:txBody>
                    <a:bodyPr/>
                    <a:lstStyle/>
                    <a:p>
                      <a:r>
                        <a:rPr lang="it-IT" sz="1200" b="0" kern="1200">
                          <a:solidFill>
                            <a:srgbClr val="002060"/>
                          </a:solidFill>
                          <a:latin typeface="Century Gothic" panose="020B0502020202020204" pitchFamily="34" charset="0"/>
                          <a:ea typeface="ＭＳ Ｐゴシック" pitchFamily="34" charset="-128"/>
                          <a:cs typeface="+mn-cs"/>
                        </a:rPr>
                        <a:t>STATUS</a:t>
                      </a:r>
                    </a:p>
                  </a:txBody>
                  <a:tcPr marL="87430" marR="87430" marT="43445" marB="43445">
                    <a:lnL w="12700" cap="flat" cmpd="sng" algn="ctr">
                      <a:solidFill>
                        <a:srgbClr val="D8117D"/>
                      </a:solidFill>
                      <a:prstDash val="solid"/>
                      <a:round/>
                      <a:headEnd type="none" w="med" len="med"/>
                      <a:tailEnd type="none" w="med" len="med"/>
                    </a:lnL>
                    <a:lnR w="12700" cap="flat" cmpd="sng" algn="ctr">
                      <a:solidFill>
                        <a:srgbClr val="D8117D"/>
                      </a:solidFill>
                      <a:prstDash val="solid"/>
                      <a:round/>
                      <a:headEnd type="none" w="med" len="med"/>
                      <a:tailEnd type="none" w="med" len="med"/>
                    </a:lnR>
                    <a:lnT w="12700" cap="flat" cmpd="sng" algn="ctr">
                      <a:solidFill>
                        <a:srgbClr val="D8117D"/>
                      </a:solidFill>
                      <a:prstDash val="solid"/>
                      <a:round/>
                      <a:headEnd type="none" w="med" len="med"/>
                      <a:tailEnd type="none" w="med" len="med"/>
                    </a:lnT>
                    <a:lnB w="12700" cap="flat" cmpd="sng" algn="ctr">
                      <a:solidFill>
                        <a:srgbClr val="D8117D"/>
                      </a:solidFill>
                      <a:prstDash val="solid"/>
                      <a:round/>
                      <a:headEnd type="none" w="med" len="med"/>
                      <a:tailEnd type="none" w="med" len="med"/>
                    </a:lnB>
                    <a:lnTlToBr w="12700" cmpd="sng">
                      <a:noFill/>
                      <a:prstDash val="solid"/>
                    </a:lnTlToBr>
                    <a:lnBlToTr w="12700" cmpd="sng">
                      <a:noFill/>
                      <a:prstDash val="solid"/>
                    </a:lnBlToTr>
                    <a:solidFill>
                      <a:schemeClr val="bg1">
                        <a:alpha val="35000"/>
                      </a:schemeClr>
                    </a:solidFill>
                  </a:tcPr>
                </a:tc>
                <a:tc>
                  <a:txBody>
                    <a:bodyPr/>
                    <a:lstStyle/>
                    <a:p>
                      <a:r>
                        <a:rPr lang="it-IT" sz="1200" b="0" kern="1200" dirty="0">
                          <a:solidFill>
                            <a:srgbClr val="002060"/>
                          </a:solidFill>
                          <a:latin typeface="Century Gothic" panose="020B0502020202020204" pitchFamily="34" charset="0"/>
                          <a:ea typeface="ＭＳ Ｐゴシック" pitchFamily="34" charset="-128"/>
                          <a:cs typeface="+mn-cs"/>
                        </a:rPr>
                        <a:t>Integratore alimentare</a:t>
                      </a:r>
                    </a:p>
                  </a:txBody>
                  <a:tcPr marL="87430" marR="87430" marT="43445" marB="43445">
                    <a:lnL w="12700" cap="flat" cmpd="sng" algn="ctr">
                      <a:solidFill>
                        <a:srgbClr val="D8117D"/>
                      </a:solidFill>
                      <a:prstDash val="solid"/>
                      <a:round/>
                      <a:headEnd type="none" w="med" len="med"/>
                      <a:tailEnd type="none" w="med" len="med"/>
                    </a:lnL>
                    <a:lnR w="12700" cap="flat" cmpd="sng" algn="ctr">
                      <a:solidFill>
                        <a:srgbClr val="D8117D"/>
                      </a:solidFill>
                      <a:prstDash val="solid"/>
                      <a:round/>
                      <a:headEnd type="none" w="med" len="med"/>
                      <a:tailEnd type="none" w="med" len="med"/>
                    </a:lnR>
                    <a:lnT w="12700" cap="flat" cmpd="sng" algn="ctr">
                      <a:solidFill>
                        <a:srgbClr val="D8117D"/>
                      </a:solidFill>
                      <a:prstDash val="solid"/>
                      <a:round/>
                      <a:headEnd type="none" w="med" len="med"/>
                      <a:tailEnd type="none" w="med" len="med"/>
                    </a:lnT>
                    <a:lnB w="12700" cap="flat" cmpd="sng" algn="ctr">
                      <a:solidFill>
                        <a:srgbClr val="D8117D"/>
                      </a:solidFill>
                      <a:prstDash val="solid"/>
                      <a:round/>
                      <a:headEnd type="none" w="med" len="med"/>
                      <a:tailEnd type="none" w="med" len="med"/>
                    </a:lnB>
                    <a:lnTlToBr w="12700" cmpd="sng">
                      <a:noFill/>
                      <a:prstDash val="solid"/>
                    </a:lnTlToBr>
                    <a:lnBlToTr w="12700" cmpd="sng">
                      <a:noFill/>
                      <a:prstDash val="solid"/>
                    </a:lnBlToTr>
                    <a:solidFill>
                      <a:schemeClr val="bg1">
                        <a:alpha val="35000"/>
                      </a:schemeClr>
                    </a:solidFill>
                  </a:tcPr>
                </a:tc>
                <a:extLst>
                  <a:ext uri="{0D108BD9-81ED-4DB2-BD59-A6C34878D82A}">
                    <a16:rowId xmlns:a16="http://schemas.microsoft.com/office/drawing/2014/main" val="10003"/>
                  </a:ext>
                </a:extLst>
              </a:tr>
              <a:tr h="212633">
                <a:tc>
                  <a:txBody>
                    <a:bodyPr/>
                    <a:lstStyle/>
                    <a:p>
                      <a:r>
                        <a:rPr lang="it-IT" sz="1200" b="0" kern="1200">
                          <a:solidFill>
                            <a:srgbClr val="002060"/>
                          </a:solidFill>
                          <a:latin typeface="Century Gothic" panose="020B0502020202020204" pitchFamily="34" charset="0"/>
                          <a:ea typeface="ＭＳ Ｐゴシック" pitchFamily="34" charset="-128"/>
                          <a:cs typeface="+mn-cs"/>
                        </a:rPr>
                        <a:t>FORMATO</a:t>
                      </a:r>
                    </a:p>
                  </a:txBody>
                  <a:tcPr marL="87423" marR="87423" marT="43451" marB="43451">
                    <a:lnL w="12700" cap="flat" cmpd="sng" algn="ctr">
                      <a:solidFill>
                        <a:srgbClr val="D8117D"/>
                      </a:solidFill>
                      <a:prstDash val="solid"/>
                      <a:round/>
                      <a:headEnd type="none" w="med" len="med"/>
                      <a:tailEnd type="none" w="med" len="med"/>
                    </a:lnL>
                    <a:lnR w="12700" cap="flat" cmpd="sng" algn="ctr">
                      <a:solidFill>
                        <a:srgbClr val="D8117D"/>
                      </a:solidFill>
                      <a:prstDash val="solid"/>
                      <a:round/>
                      <a:headEnd type="none" w="med" len="med"/>
                      <a:tailEnd type="none" w="med" len="med"/>
                    </a:lnR>
                    <a:lnT w="12700" cap="flat" cmpd="sng" algn="ctr">
                      <a:solidFill>
                        <a:srgbClr val="D8117D"/>
                      </a:solidFill>
                      <a:prstDash val="solid"/>
                      <a:round/>
                      <a:headEnd type="none" w="med" len="med"/>
                      <a:tailEnd type="none" w="med" len="med"/>
                    </a:lnT>
                    <a:lnB w="12700" cap="flat" cmpd="sng" algn="ctr">
                      <a:solidFill>
                        <a:srgbClr val="D8117D"/>
                      </a:solidFill>
                      <a:prstDash val="solid"/>
                      <a:round/>
                      <a:headEnd type="none" w="med" len="med"/>
                      <a:tailEnd type="none" w="med" len="med"/>
                    </a:lnB>
                    <a:lnTlToBr w="12700" cmpd="sng">
                      <a:noFill/>
                      <a:prstDash val="solid"/>
                    </a:lnTlToBr>
                    <a:lnBlToTr w="12700" cmpd="sng">
                      <a:noFill/>
                      <a:prstDash val="solid"/>
                    </a:lnBlToTr>
                    <a:solidFill>
                      <a:schemeClr val="bg1">
                        <a:alpha val="35000"/>
                      </a:schemeClr>
                    </a:solidFill>
                  </a:tcPr>
                </a:tc>
                <a:tc>
                  <a:txBody>
                    <a:bodyPr/>
                    <a:lstStyle/>
                    <a:p>
                      <a:pPr marL="0" indent="0">
                        <a:buFont typeface="Arial" panose="020B0604020202020204" pitchFamily="34" charset="0"/>
                        <a:buNone/>
                      </a:pPr>
                      <a:r>
                        <a:rPr lang="it-IT" sz="1200" b="0" kern="1200" dirty="0">
                          <a:solidFill>
                            <a:srgbClr val="002060"/>
                          </a:solidFill>
                          <a:latin typeface="Century Gothic" panose="020B0502020202020204" pitchFamily="34" charset="0"/>
                          <a:ea typeface="ＭＳ Ｐゴシック" pitchFamily="34" charset="-128"/>
                          <a:cs typeface="+mn-cs"/>
                        </a:rPr>
                        <a:t>Bustine in polvere accoppiate</a:t>
                      </a:r>
                    </a:p>
                  </a:txBody>
                  <a:tcPr marL="87423" marR="87423" marT="43451" marB="43451">
                    <a:lnL w="12700" cap="flat" cmpd="sng" algn="ctr">
                      <a:solidFill>
                        <a:srgbClr val="D8117D"/>
                      </a:solidFill>
                      <a:prstDash val="solid"/>
                      <a:round/>
                      <a:headEnd type="none" w="med" len="med"/>
                      <a:tailEnd type="none" w="med" len="med"/>
                    </a:lnL>
                    <a:lnR w="12700" cap="flat" cmpd="sng" algn="ctr">
                      <a:solidFill>
                        <a:srgbClr val="D8117D"/>
                      </a:solidFill>
                      <a:prstDash val="solid"/>
                      <a:round/>
                      <a:headEnd type="none" w="med" len="med"/>
                      <a:tailEnd type="none" w="med" len="med"/>
                    </a:lnR>
                    <a:lnT w="12700" cap="flat" cmpd="sng" algn="ctr">
                      <a:solidFill>
                        <a:srgbClr val="D8117D"/>
                      </a:solidFill>
                      <a:prstDash val="solid"/>
                      <a:round/>
                      <a:headEnd type="none" w="med" len="med"/>
                      <a:tailEnd type="none" w="med" len="med"/>
                    </a:lnT>
                    <a:lnB w="12700" cap="flat" cmpd="sng" algn="ctr">
                      <a:solidFill>
                        <a:srgbClr val="D8117D"/>
                      </a:solidFill>
                      <a:prstDash val="solid"/>
                      <a:round/>
                      <a:headEnd type="none" w="med" len="med"/>
                      <a:tailEnd type="none" w="med" len="med"/>
                    </a:lnB>
                    <a:lnTlToBr w="12700" cmpd="sng">
                      <a:noFill/>
                      <a:prstDash val="solid"/>
                    </a:lnTlToBr>
                    <a:lnBlToTr w="12700" cmpd="sng">
                      <a:noFill/>
                      <a:prstDash val="solid"/>
                    </a:lnBlToTr>
                    <a:solidFill>
                      <a:schemeClr val="bg1">
                        <a:alpha val="35000"/>
                      </a:schemeClr>
                    </a:solidFill>
                  </a:tcPr>
                </a:tc>
                <a:extLst>
                  <a:ext uri="{0D108BD9-81ED-4DB2-BD59-A6C34878D82A}">
                    <a16:rowId xmlns:a16="http://schemas.microsoft.com/office/drawing/2014/main" val="10004"/>
                  </a:ext>
                </a:extLst>
              </a:tr>
              <a:tr h="246088">
                <a:tc>
                  <a:txBody>
                    <a:bodyPr/>
                    <a:lstStyle/>
                    <a:p>
                      <a:r>
                        <a:rPr lang="it-IT" sz="1200" b="0" kern="1200">
                          <a:solidFill>
                            <a:srgbClr val="002060"/>
                          </a:solidFill>
                          <a:latin typeface="Century Gothic" panose="020B0502020202020204" pitchFamily="34" charset="0"/>
                          <a:ea typeface="ＭＳ Ｐゴシック" pitchFamily="34" charset="-128"/>
                          <a:cs typeface="+mn-cs"/>
                        </a:rPr>
                        <a:t>POSOLOGIA</a:t>
                      </a:r>
                    </a:p>
                  </a:txBody>
                  <a:tcPr marL="87423" marR="87423" marT="43451" marB="43451">
                    <a:lnL w="12700" cap="flat" cmpd="sng" algn="ctr">
                      <a:solidFill>
                        <a:srgbClr val="D8117D"/>
                      </a:solidFill>
                      <a:prstDash val="solid"/>
                      <a:round/>
                      <a:headEnd type="none" w="med" len="med"/>
                      <a:tailEnd type="none" w="med" len="med"/>
                    </a:lnL>
                    <a:lnR w="12700" cap="flat" cmpd="sng" algn="ctr">
                      <a:solidFill>
                        <a:srgbClr val="D8117D"/>
                      </a:solidFill>
                      <a:prstDash val="solid"/>
                      <a:round/>
                      <a:headEnd type="none" w="med" len="med"/>
                      <a:tailEnd type="none" w="med" len="med"/>
                    </a:lnR>
                    <a:lnT w="12700" cap="flat" cmpd="sng" algn="ctr">
                      <a:solidFill>
                        <a:srgbClr val="D8117D"/>
                      </a:solidFill>
                      <a:prstDash val="solid"/>
                      <a:round/>
                      <a:headEnd type="none" w="med" len="med"/>
                      <a:tailEnd type="none" w="med" len="med"/>
                    </a:lnT>
                    <a:lnB w="12700" cap="flat" cmpd="sng" algn="ctr">
                      <a:solidFill>
                        <a:srgbClr val="D8117D"/>
                      </a:solidFill>
                      <a:prstDash val="solid"/>
                      <a:round/>
                      <a:headEnd type="none" w="med" len="med"/>
                      <a:tailEnd type="none" w="med" len="med"/>
                    </a:lnB>
                    <a:lnTlToBr w="12700" cmpd="sng">
                      <a:noFill/>
                      <a:prstDash val="solid"/>
                    </a:lnTlToBr>
                    <a:lnBlToTr w="12700" cmpd="sng">
                      <a:noFill/>
                      <a:prstDash val="solid"/>
                    </a:lnBlToTr>
                    <a:solidFill>
                      <a:schemeClr val="bg1">
                        <a:alpha val="35000"/>
                      </a:schemeClr>
                    </a:solidFill>
                  </a:tcPr>
                </a:tc>
                <a:tc>
                  <a:txBody>
                    <a:bodyPr/>
                    <a:lstStyle/>
                    <a:p>
                      <a:pPr marL="0" indent="0">
                        <a:buFont typeface="Arial" panose="020B0604020202020204" pitchFamily="34" charset="0"/>
                        <a:buNone/>
                      </a:pPr>
                      <a:r>
                        <a:rPr lang="it-IT" sz="1200" b="0" kern="1200" dirty="0">
                          <a:solidFill>
                            <a:srgbClr val="002060"/>
                          </a:solidFill>
                          <a:latin typeface="Century Gothic" panose="020B0502020202020204" pitchFamily="34" charset="0"/>
                          <a:ea typeface="ＭＳ Ｐゴシック" pitchFamily="34" charset="-128"/>
                          <a:cs typeface="+mn-cs"/>
                          <a:sym typeface="Wingdings" pitchFamily="2" charset="2"/>
                        </a:rPr>
                        <a:t>1</a:t>
                      </a:r>
                      <a:r>
                        <a:rPr lang="it-IT" sz="1200" b="0" kern="1200" baseline="0" dirty="0">
                          <a:solidFill>
                            <a:srgbClr val="002060"/>
                          </a:solidFill>
                          <a:latin typeface="Century Gothic" panose="020B0502020202020204" pitchFamily="34" charset="0"/>
                          <a:ea typeface="ＭＳ Ｐゴシック" pitchFamily="34" charset="-128"/>
                          <a:cs typeface="+mn-cs"/>
                          <a:sym typeface="Wingdings" pitchFamily="2" charset="2"/>
                        </a:rPr>
                        <a:t> Bustina al giorno</a:t>
                      </a:r>
                      <a:endParaRPr lang="it-IT" sz="1200" b="0" kern="1200" dirty="0">
                        <a:solidFill>
                          <a:srgbClr val="002060"/>
                        </a:solidFill>
                        <a:latin typeface="Century Gothic" panose="020B0502020202020204" pitchFamily="34" charset="0"/>
                        <a:ea typeface="ＭＳ Ｐゴシック" pitchFamily="34" charset="-128"/>
                        <a:cs typeface="+mn-cs"/>
                        <a:sym typeface="Wingdings" pitchFamily="2" charset="2"/>
                      </a:endParaRPr>
                    </a:p>
                  </a:txBody>
                  <a:tcPr marL="87423" marR="87423" marT="43451" marB="43451">
                    <a:lnL w="12700" cap="flat" cmpd="sng" algn="ctr">
                      <a:solidFill>
                        <a:srgbClr val="D8117D"/>
                      </a:solidFill>
                      <a:prstDash val="solid"/>
                      <a:round/>
                      <a:headEnd type="none" w="med" len="med"/>
                      <a:tailEnd type="none" w="med" len="med"/>
                    </a:lnL>
                    <a:lnR w="12700" cap="flat" cmpd="sng" algn="ctr">
                      <a:solidFill>
                        <a:srgbClr val="D8117D"/>
                      </a:solidFill>
                      <a:prstDash val="solid"/>
                      <a:round/>
                      <a:headEnd type="none" w="med" len="med"/>
                      <a:tailEnd type="none" w="med" len="med"/>
                    </a:lnR>
                    <a:lnT w="12700" cap="flat" cmpd="sng" algn="ctr">
                      <a:solidFill>
                        <a:srgbClr val="D8117D"/>
                      </a:solidFill>
                      <a:prstDash val="solid"/>
                      <a:round/>
                      <a:headEnd type="none" w="med" len="med"/>
                      <a:tailEnd type="none" w="med" len="med"/>
                    </a:lnT>
                    <a:lnB w="12700" cap="flat" cmpd="sng" algn="ctr">
                      <a:solidFill>
                        <a:srgbClr val="D8117D"/>
                      </a:solidFill>
                      <a:prstDash val="solid"/>
                      <a:round/>
                      <a:headEnd type="none" w="med" len="med"/>
                      <a:tailEnd type="none" w="med" len="med"/>
                    </a:lnB>
                    <a:lnTlToBr w="12700" cmpd="sng">
                      <a:noFill/>
                      <a:prstDash val="solid"/>
                    </a:lnTlToBr>
                    <a:lnBlToTr w="12700" cmpd="sng">
                      <a:noFill/>
                      <a:prstDash val="solid"/>
                    </a:lnBlToTr>
                    <a:solidFill>
                      <a:schemeClr val="bg1">
                        <a:alpha val="35000"/>
                      </a:schemeClr>
                    </a:solidFill>
                  </a:tcPr>
                </a:tc>
                <a:extLst>
                  <a:ext uri="{0D108BD9-81ED-4DB2-BD59-A6C34878D82A}">
                    <a16:rowId xmlns:a16="http://schemas.microsoft.com/office/drawing/2014/main" val="10006"/>
                  </a:ext>
                </a:extLst>
              </a:tr>
            </a:tbl>
          </a:graphicData>
        </a:graphic>
      </p:graphicFrame>
      <p:pic>
        <p:nvPicPr>
          <p:cNvPr id="11" name="Immagine 10"/>
          <p:cNvPicPr>
            <a:picLocks noChangeAspect="1"/>
          </p:cNvPicPr>
          <p:nvPr/>
        </p:nvPicPr>
        <p:blipFill rotWithShape="1">
          <a:blip r:embed="rId2">
            <a:extLst>
              <a:ext uri="{28A0092B-C50C-407E-A947-70E740481C1C}">
                <a14:useLocalDpi xmlns:a14="http://schemas.microsoft.com/office/drawing/2010/main" val="0"/>
              </a:ext>
            </a:extLst>
          </a:blip>
          <a:srcRect l="14890" t="14890" r="15692" b="14578"/>
          <a:stretch/>
        </p:blipFill>
        <p:spPr>
          <a:xfrm>
            <a:off x="150914" y="875386"/>
            <a:ext cx="3766116" cy="3826571"/>
          </a:xfrm>
          <a:prstGeom prst="rect">
            <a:avLst/>
          </a:prstGeom>
        </p:spPr>
      </p:pic>
      <p:sp>
        <p:nvSpPr>
          <p:cNvPr id="10" name="Rettangolo con angoli arrotondati sullo stesso lato 9">
            <a:extLst>
              <a:ext uri="{FF2B5EF4-FFF2-40B4-BE49-F238E27FC236}">
                <a16:creationId xmlns:a16="http://schemas.microsoft.com/office/drawing/2014/main" id="{C447AC80-FFC4-5F4F-AA5C-35BCBE1E8364}"/>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3" name="Picture 3">
            <a:extLst>
              <a:ext uri="{FF2B5EF4-FFF2-40B4-BE49-F238E27FC236}">
                <a16:creationId xmlns:a16="http://schemas.microsoft.com/office/drawing/2014/main" id="{B70EE62B-8616-C949-8CCD-BF895000D6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80768" y="181883"/>
            <a:ext cx="2282904" cy="6384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9577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ttangolo 97">
            <a:extLst>
              <a:ext uri="{FF2B5EF4-FFF2-40B4-BE49-F238E27FC236}">
                <a16:creationId xmlns:a16="http://schemas.microsoft.com/office/drawing/2014/main" id="{6A85B12F-9FEC-0E48-B24A-578552C1DB47}"/>
              </a:ext>
            </a:extLst>
          </p:cNvPr>
          <p:cNvSpPr/>
          <p:nvPr/>
        </p:nvSpPr>
        <p:spPr>
          <a:xfrm>
            <a:off x="0" y="808892"/>
            <a:ext cx="9144000" cy="4017576"/>
          </a:xfrm>
          <a:prstGeom prst="rect">
            <a:avLst/>
          </a:prstGeom>
          <a:gradFill>
            <a:gsLst>
              <a:gs pos="0">
                <a:schemeClr val="bg1"/>
              </a:gs>
              <a:gs pos="100000">
                <a:srgbClr val="E993B5">
                  <a:alpha val="55999"/>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4" name="AutoShape 8" descr="RÃ©sultat de recherche d'images pour &quot;vitamina b6&quot;"/>
          <p:cNvSpPr>
            <a:spLocks noChangeAspect="1" noChangeArrowheads="1"/>
          </p:cNvSpPr>
          <p:nvPr/>
        </p:nvSpPr>
        <p:spPr bwMode="auto">
          <a:xfrm>
            <a:off x="155575" y="-108346"/>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9" name="Rettangolo con angoli arrotondati sullo stesso lato 38">
            <a:extLst>
              <a:ext uri="{FF2B5EF4-FFF2-40B4-BE49-F238E27FC236}">
                <a16:creationId xmlns:a16="http://schemas.microsoft.com/office/drawing/2014/main" id="{3E500CF9-A095-5E4E-A8BF-7767A2F3228C}"/>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1" name="Titolo 1">
            <a:extLst>
              <a:ext uri="{FF2B5EF4-FFF2-40B4-BE49-F238E27FC236}">
                <a16:creationId xmlns:a16="http://schemas.microsoft.com/office/drawing/2014/main" id="{58F0D662-510C-9549-BE2E-F21D93CADC14}"/>
              </a:ext>
            </a:extLst>
          </p:cNvPr>
          <p:cNvSpPr txBox="1">
            <a:spLocks/>
          </p:cNvSpPr>
          <p:nvPr/>
        </p:nvSpPr>
        <p:spPr>
          <a:xfrm>
            <a:off x="2818695"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COSA CONTIENE</a:t>
            </a:r>
          </a:p>
        </p:txBody>
      </p:sp>
      <p:pic>
        <p:nvPicPr>
          <p:cNvPr id="43" name="Picture 3">
            <a:extLst>
              <a:ext uri="{FF2B5EF4-FFF2-40B4-BE49-F238E27FC236}">
                <a16:creationId xmlns:a16="http://schemas.microsoft.com/office/drawing/2014/main" id="{979A2615-D2D5-2647-92BC-23EF2EB9E3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80768" y="181883"/>
            <a:ext cx="2282904" cy="6384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8" name="object 9">
            <a:extLst>
              <a:ext uri="{FF2B5EF4-FFF2-40B4-BE49-F238E27FC236}">
                <a16:creationId xmlns:a16="http://schemas.microsoft.com/office/drawing/2014/main" id="{BE6098D9-69E6-6B44-BF0B-1E7A5061F6C4}"/>
              </a:ext>
            </a:extLst>
          </p:cNvPr>
          <p:cNvSpPr txBox="1"/>
          <p:nvPr/>
        </p:nvSpPr>
        <p:spPr>
          <a:xfrm>
            <a:off x="236345" y="1499522"/>
            <a:ext cx="2464435" cy="228268"/>
          </a:xfrm>
          <a:prstGeom prst="rect">
            <a:avLst/>
          </a:prstGeom>
        </p:spPr>
        <p:txBody>
          <a:bodyPr vert="horz" wrap="square" lIns="0" tIns="12700" rIns="0" bIns="0" rtlCol="0" anchor="ctr">
            <a:spAutoFit/>
          </a:bodyPr>
          <a:lstStyle/>
          <a:p>
            <a:pPr marL="12700">
              <a:lnSpc>
                <a:spcPct val="100000"/>
              </a:lnSpc>
              <a:spcBef>
                <a:spcPts val="100"/>
              </a:spcBef>
            </a:pPr>
            <a:r>
              <a:rPr lang="it-IT" sz="1400" b="1" spc="-5" dirty="0">
                <a:solidFill>
                  <a:srgbClr val="525CA2"/>
                </a:solidFill>
                <a:latin typeface="Century Gothic" panose="020B0502020202020204" pitchFamily="34" charset="0"/>
                <a:cs typeface="Arial"/>
              </a:rPr>
              <a:t>Vitamina A</a:t>
            </a:r>
            <a:endParaRPr sz="1400" b="1" dirty="0">
              <a:latin typeface="Century Gothic" panose="020B0502020202020204" pitchFamily="34" charset="0"/>
              <a:cs typeface="Arial"/>
            </a:endParaRPr>
          </a:p>
        </p:txBody>
      </p:sp>
      <p:grpSp>
        <p:nvGrpSpPr>
          <p:cNvPr id="51" name="Gruppo 50">
            <a:extLst>
              <a:ext uri="{FF2B5EF4-FFF2-40B4-BE49-F238E27FC236}">
                <a16:creationId xmlns:a16="http://schemas.microsoft.com/office/drawing/2014/main" id="{0044E2F1-99CA-FF48-8224-B8598337D26D}"/>
              </a:ext>
            </a:extLst>
          </p:cNvPr>
          <p:cNvGrpSpPr/>
          <p:nvPr/>
        </p:nvGrpSpPr>
        <p:grpSpPr>
          <a:xfrm>
            <a:off x="-1" y="1723542"/>
            <a:ext cx="2026355" cy="76200"/>
            <a:chOff x="1037251" y="2101939"/>
            <a:chExt cx="2026355" cy="76200"/>
          </a:xfrm>
        </p:grpSpPr>
        <p:cxnSp>
          <p:nvCxnSpPr>
            <p:cNvPr id="52" name="Connettore 1 51">
              <a:extLst>
                <a:ext uri="{FF2B5EF4-FFF2-40B4-BE49-F238E27FC236}">
                  <a16:creationId xmlns:a16="http://schemas.microsoft.com/office/drawing/2014/main" id="{0E481205-20CF-AA41-9F38-9B885AE4C6B1}"/>
                </a:ext>
              </a:extLst>
            </p:cNvPr>
            <p:cNvCxnSpPr>
              <a:cxnSpLocks/>
            </p:cNvCxnSpPr>
            <p:nvPr/>
          </p:nvCxnSpPr>
          <p:spPr>
            <a:xfrm>
              <a:off x="1037251" y="2140039"/>
              <a:ext cx="1987303" cy="0"/>
            </a:xfrm>
            <a:prstGeom prst="line">
              <a:avLst/>
            </a:prstGeom>
            <a:ln>
              <a:solidFill>
                <a:srgbClr val="7E57C6"/>
              </a:solidFill>
            </a:ln>
          </p:spPr>
          <p:style>
            <a:lnRef idx="1">
              <a:schemeClr val="accent1"/>
            </a:lnRef>
            <a:fillRef idx="0">
              <a:schemeClr val="accent1"/>
            </a:fillRef>
            <a:effectRef idx="0">
              <a:schemeClr val="accent1"/>
            </a:effectRef>
            <a:fontRef idx="minor">
              <a:schemeClr val="tx1"/>
            </a:fontRef>
          </p:style>
        </p:cxnSp>
        <p:sp>
          <p:nvSpPr>
            <p:cNvPr id="53" name="Ovale 52">
              <a:extLst>
                <a:ext uri="{FF2B5EF4-FFF2-40B4-BE49-F238E27FC236}">
                  <a16:creationId xmlns:a16="http://schemas.microsoft.com/office/drawing/2014/main" id="{C393E4C9-C882-6F4D-B6F3-C16FFA734A08}"/>
                </a:ext>
              </a:extLst>
            </p:cNvPr>
            <p:cNvSpPr/>
            <p:nvPr/>
          </p:nvSpPr>
          <p:spPr>
            <a:xfrm>
              <a:off x="2987406" y="2101939"/>
              <a:ext cx="76200" cy="76200"/>
            </a:xfrm>
            <a:prstGeom prst="ellips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67" name="Rettangolo con angoli arrotondati 66">
            <a:extLst>
              <a:ext uri="{FF2B5EF4-FFF2-40B4-BE49-F238E27FC236}">
                <a16:creationId xmlns:a16="http://schemas.microsoft.com/office/drawing/2014/main" id="{0DD15A50-6732-3A45-B22C-B092D6EC7274}"/>
              </a:ext>
            </a:extLst>
          </p:cNvPr>
          <p:cNvSpPr/>
          <p:nvPr/>
        </p:nvSpPr>
        <p:spPr>
          <a:xfrm>
            <a:off x="5783539" y="2012370"/>
            <a:ext cx="1424783" cy="574431"/>
          </a:xfrm>
          <a:prstGeom prst="roundRect">
            <a:avLst>
              <a:gd name="adj" fmla="val 50000"/>
            </a:avLst>
          </a:prstGeom>
          <a:solidFill>
            <a:srgbClr val="D811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8" name="Rettangolo 67">
            <a:extLst>
              <a:ext uri="{FF2B5EF4-FFF2-40B4-BE49-F238E27FC236}">
                <a16:creationId xmlns:a16="http://schemas.microsoft.com/office/drawing/2014/main" id="{00299508-1CA1-3D41-9CB5-B43A32326353}"/>
              </a:ext>
            </a:extLst>
          </p:cNvPr>
          <p:cNvSpPr/>
          <p:nvPr/>
        </p:nvSpPr>
        <p:spPr>
          <a:xfrm>
            <a:off x="5907961" y="2160127"/>
            <a:ext cx="1133965" cy="307777"/>
          </a:xfrm>
          <a:prstGeom prst="rect">
            <a:avLst/>
          </a:prstGeom>
        </p:spPr>
        <p:txBody>
          <a:bodyPr wrap="none">
            <a:spAutoFit/>
          </a:bodyPr>
          <a:lstStyle/>
          <a:p>
            <a:pPr marL="12700" algn="ctr">
              <a:spcBef>
                <a:spcPts val="100"/>
              </a:spcBef>
            </a:pPr>
            <a:r>
              <a:rPr lang="it-IT" sz="1400" b="1" i="1" spc="-5" dirty="0">
                <a:solidFill>
                  <a:schemeClr val="bg1"/>
                </a:solidFill>
                <a:latin typeface="Century Gothic" panose="020B0502020202020204" pitchFamily="34" charset="0"/>
                <a:cs typeface="Arial"/>
              </a:rPr>
              <a:t>S. </a:t>
            </a:r>
            <a:r>
              <a:rPr lang="it-IT" sz="1400" b="1" i="1" spc="-5" dirty="0" err="1">
                <a:solidFill>
                  <a:schemeClr val="bg1"/>
                </a:solidFill>
                <a:latin typeface="Century Gothic" panose="020B0502020202020204" pitchFamily="34" charset="0"/>
                <a:cs typeface="Arial"/>
              </a:rPr>
              <a:t>Boulardii</a:t>
            </a:r>
            <a:endParaRPr lang="it-IT" sz="1400" b="1" i="1" spc="-5" dirty="0">
              <a:solidFill>
                <a:schemeClr val="bg1"/>
              </a:solidFill>
              <a:latin typeface="Century Gothic" panose="020B0502020202020204" pitchFamily="34" charset="0"/>
              <a:cs typeface="Arial"/>
            </a:endParaRPr>
          </a:p>
        </p:txBody>
      </p:sp>
      <p:sp>
        <p:nvSpPr>
          <p:cNvPr id="69" name="Rettangolo con angoli arrotondati 68">
            <a:extLst>
              <a:ext uri="{FF2B5EF4-FFF2-40B4-BE49-F238E27FC236}">
                <a16:creationId xmlns:a16="http://schemas.microsoft.com/office/drawing/2014/main" id="{71A39E1D-9B2C-5A42-AAB1-5373F8291A21}"/>
              </a:ext>
            </a:extLst>
          </p:cNvPr>
          <p:cNvSpPr/>
          <p:nvPr/>
        </p:nvSpPr>
        <p:spPr>
          <a:xfrm>
            <a:off x="5783539" y="2789017"/>
            <a:ext cx="1424783" cy="574431"/>
          </a:xfrm>
          <a:prstGeom prst="roundRect">
            <a:avLst>
              <a:gd name="adj" fmla="val 50000"/>
            </a:avLst>
          </a:prstGeom>
          <a:solidFill>
            <a:srgbClr val="D811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0" name="Rettangolo 69">
            <a:extLst>
              <a:ext uri="{FF2B5EF4-FFF2-40B4-BE49-F238E27FC236}">
                <a16:creationId xmlns:a16="http://schemas.microsoft.com/office/drawing/2014/main" id="{DC9CFFFA-1C2C-8148-9D04-DF4B6029F290}"/>
              </a:ext>
            </a:extLst>
          </p:cNvPr>
          <p:cNvSpPr/>
          <p:nvPr/>
        </p:nvSpPr>
        <p:spPr>
          <a:xfrm>
            <a:off x="6212051" y="2900229"/>
            <a:ext cx="525786" cy="307777"/>
          </a:xfrm>
          <a:prstGeom prst="rect">
            <a:avLst/>
          </a:prstGeom>
        </p:spPr>
        <p:txBody>
          <a:bodyPr wrap="none">
            <a:spAutoFit/>
          </a:bodyPr>
          <a:lstStyle/>
          <a:p>
            <a:pPr marL="12700" algn="ctr">
              <a:spcBef>
                <a:spcPts val="100"/>
              </a:spcBef>
            </a:pPr>
            <a:r>
              <a:rPr lang="it-IT" sz="1400" b="1" spc="-5" dirty="0">
                <a:solidFill>
                  <a:schemeClr val="bg1"/>
                </a:solidFill>
                <a:latin typeface="Century Gothic" panose="020B0502020202020204" pitchFamily="34" charset="0"/>
                <a:cs typeface="Arial"/>
              </a:rPr>
              <a:t>FOS</a:t>
            </a:r>
          </a:p>
        </p:txBody>
      </p:sp>
      <p:pic>
        <p:nvPicPr>
          <p:cNvPr id="101" name="Immagine 100">
            <a:extLst>
              <a:ext uri="{FF2B5EF4-FFF2-40B4-BE49-F238E27FC236}">
                <a16:creationId xmlns:a16="http://schemas.microsoft.com/office/drawing/2014/main" id="{9048AF12-EBF9-D847-A3C9-C2F5285A52A0}"/>
              </a:ext>
            </a:extLst>
          </p:cNvPr>
          <p:cNvPicPr>
            <a:picLocks noChangeAspect="1"/>
          </p:cNvPicPr>
          <p:nvPr/>
        </p:nvPicPr>
        <p:blipFill rotWithShape="1">
          <a:blip r:embed="rId4">
            <a:extLst>
              <a:ext uri="{28A0092B-C50C-407E-A947-70E740481C1C}">
                <a14:useLocalDpi xmlns:a14="http://schemas.microsoft.com/office/drawing/2010/main" val="0"/>
              </a:ext>
            </a:extLst>
          </a:blip>
          <a:srcRect l="14890" t="14890" r="15692" b="14578"/>
          <a:stretch/>
        </p:blipFill>
        <p:spPr>
          <a:xfrm>
            <a:off x="2672335" y="1192059"/>
            <a:ext cx="3335433" cy="3388975"/>
          </a:xfrm>
          <a:prstGeom prst="rect">
            <a:avLst/>
          </a:prstGeom>
        </p:spPr>
      </p:pic>
      <p:pic>
        <p:nvPicPr>
          <p:cNvPr id="7" name="Immagine 6">
            <a:extLst>
              <a:ext uri="{FF2B5EF4-FFF2-40B4-BE49-F238E27FC236}">
                <a16:creationId xmlns:a16="http://schemas.microsoft.com/office/drawing/2014/main" id="{B272E061-BA72-7D4B-AD2C-86FA07C504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37102" y="1468930"/>
            <a:ext cx="547387" cy="543477"/>
          </a:xfrm>
          <a:prstGeom prst="rect">
            <a:avLst/>
          </a:prstGeom>
        </p:spPr>
      </p:pic>
      <p:sp>
        <p:nvSpPr>
          <p:cNvPr id="102" name="object 9">
            <a:extLst>
              <a:ext uri="{FF2B5EF4-FFF2-40B4-BE49-F238E27FC236}">
                <a16:creationId xmlns:a16="http://schemas.microsoft.com/office/drawing/2014/main" id="{1CDB6A35-FEF4-5F49-9E35-BB7DB387CDF6}"/>
              </a:ext>
            </a:extLst>
          </p:cNvPr>
          <p:cNvSpPr txBox="1"/>
          <p:nvPr/>
        </p:nvSpPr>
        <p:spPr>
          <a:xfrm>
            <a:off x="236345" y="2077037"/>
            <a:ext cx="2464435" cy="228268"/>
          </a:xfrm>
          <a:prstGeom prst="rect">
            <a:avLst/>
          </a:prstGeom>
        </p:spPr>
        <p:txBody>
          <a:bodyPr vert="horz" wrap="square" lIns="0" tIns="12700" rIns="0" bIns="0" rtlCol="0" anchor="ctr">
            <a:spAutoFit/>
          </a:bodyPr>
          <a:lstStyle/>
          <a:p>
            <a:pPr marL="12700">
              <a:lnSpc>
                <a:spcPct val="100000"/>
              </a:lnSpc>
              <a:spcBef>
                <a:spcPts val="100"/>
              </a:spcBef>
            </a:pPr>
            <a:r>
              <a:rPr lang="it-IT" sz="1400" b="1" spc="-5" dirty="0">
                <a:solidFill>
                  <a:srgbClr val="525CA2"/>
                </a:solidFill>
                <a:latin typeface="Century Gothic" panose="020B0502020202020204" pitchFamily="34" charset="0"/>
                <a:cs typeface="Arial"/>
              </a:rPr>
              <a:t>Vitamina D</a:t>
            </a:r>
            <a:endParaRPr sz="1400" b="1" dirty="0">
              <a:latin typeface="Century Gothic" panose="020B0502020202020204" pitchFamily="34" charset="0"/>
              <a:cs typeface="Arial"/>
            </a:endParaRPr>
          </a:p>
        </p:txBody>
      </p:sp>
      <p:grpSp>
        <p:nvGrpSpPr>
          <p:cNvPr id="103" name="Gruppo 102">
            <a:extLst>
              <a:ext uri="{FF2B5EF4-FFF2-40B4-BE49-F238E27FC236}">
                <a16:creationId xmlns:a16="http://schemas.microsoft.com/office/drawing/2014/main" id="{7AD56513-B3BE-3944-BCE3-B347080AF0CC}"/>
              </a:ext>
            </a:extLst>
          </p:cNvPr>
          <p:cNvGrpSpPr/>
          <p:nvPr/>
        </p:nvGrpSpPr>
        <p:grpSpPr>
          <a:xfrm>
            <a:off x="-1" y="2301057"/>
            <a:ext cx="2026355" cy="76200"/>
            <a:chOff x="1037251" y="2101939"/>
            <a:chExt cx="2026355" cy="76200"/>
          </a:xfrm>
        </p:grpSpPr>
        <p:cxnSp>
          <p:nvCxnSpPr>
            <p:cNvPr id="104" name="Connettore 1 103">
              <a:extLst>
                <a:ext uri="{FF2B5EF4-FFF2-40B4-BE49-F238E27FC236}">
                  <a16:creationId xmlns:a16="http://schemas.microsoft.com/office/drawing/2014/main" id="{D87C15D9-DEA7-D643-9272-3D925B089399}"/>
                </a:ext>
              </a:extLst>
            </p:cNvPr>
            <p:cNvCxnSpPr>
              <a:cxnSpLocks/>
            </p:cNvCxnSpPr>
            <p:nvPr/>
          </p:nvCxnSpPr>
          <p:spPr>
            <a:xfrm>
              <a:off x="1037251" y="2140039"/>
              <a:ext cx="1987303" cy="0"/>
            </a:xfrm>
            <a:prstGeom prst="line">
              <a:avLst/>
            </a:prstGeom>
            <a:ln>
              <a:solidFill>
                <a:srgbClr val="7E57C6"/>
              </a:solidFill>
            </a:ln>
          </p:spPr>
          <p:style>
            <a:lnRef idx="1">
              <a:schemeClr val="accent1"/>
            </a:lnRef>
            <a:fillRef idx="0">
              <a:schemeClr val="accent1"/>
            </a:fillRef>
            <a:effectRef idx="0">
              <a:schemeClr val="accent1"/>
            </a:effectRef>
            <a:fontRef idx="minor">
              <a:schemeClr val="tx1"/>
            </a:fontRef>
          </p:style>
        </p:cxnSp>
        <p:sp>
          <p:nvSpPr>
            <p:cNvPr id="105" name="Ovale 104">
              <a:extLst>
                <a:ext uri="{FF2B5EF4-FFF2-40B4-BE49-F238E27FC236}">
                  <a16:creationId xmlns:a16="http://schemas.microsoft.com/office/drawing/2014/main" id="{EA22758C-3172-4E4F-ABFC-050C6F4E0F79}"/>
                </a:ext>
              </a:extLst>
            </p:cNvPr>
            <p:cNvSpPr/>
            <p:nvPr/>
          </p:nvSpPr>
          <p:spPr>
            <a:xfrm>
              <a:off x="2987406" y="2101939"/>
              <a:ext cx="76200" cy="76200"/>
            </a:xfrm>
            <a:prstGeom prst="ellips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07" name="object 9">
            <a:extLst>
              <a:ext uri="{FF2B5EF4-FFF2-40B4-BE49-F238E27FC236}">
                <a16:creationId xmlns:a16="http://schemas.microsoft.com/office/drawing/2014/main" id="{52BC98F9-B423-B84B-A18A-8BA6CE31CFE4}"/>
              </a:ext>
            </a:extLst>
          </p:cNvPr>
          <p:cNvSpPr txBox="1"/>
          <p:nvPr/>
        </p:nvSpPr>
        <p:spPr>
          <a:xfrm>
            <a:off x="236345" y="2646532"/>
            <a:ext cx="2464435" cy="228268"/>
          </a:xfrm>
          <a:prstGeom prst="rect">
            <a:avLst/>
          </a:prstGeom>
        </p:spPr>
        <p:txBody>
          <a:bodyPr vert="horz" wrap="square" lIns="0" tIns="12700" rIns="0" bIns="0" rtlCol="0" anchor="ctr">
            <a:spAutoFit/>
          </a:bodyPr>
          <a:lstStyle/>
          <a:p>
            <a:pPr marL="12700">
              <a:lnSpc>
                <a:spcPct val="100000"/>
              </a:lnSpc>
              <a:spcBef>
                <a:spcPts val="100"/>
              </a:spcBef>
            </a:pPr>
            <a:r>
              <a:rPr lang="it-IT" sz="1400" b="1" spc="-5" dirty="0">
                <a:solidFill>
                  <a:srgbClr val="525CA2"/>
                </a:solidFill>
                <a:latin typeface="Century Gothic" panose="020B0502020202020204" pitchFamily="34" charset="0"/>
                <a:cs typeface="Arial"/>
              </a:rPr>
              <a:t>Vitamina B6</a:t>
            </a:r>
            <a:endParaRPr sz="1400" b="1" dirty="0">
              <a:latin typeface="Century Gothic" panose="020B0502020202020204" pitchFamily="34" charset="0"/>
              <a:cs typeface="Arial"/>
            </a:endParaRPr>
          </a:p>
        </p:txBody>
      </p:sp>
      <p:grpSp>
        <p:nvGrpSpPr>
          <p:cNvPr id="108" name="Gruppo 107">
            <a:extLst>
              <a:ext uri="{FF2B5EF4-FFF2-40B4-BE49-F238E27FC236}">
                <a16:creationId xmlns:a16="http://schemas.microsoft.com/office/drawing/2014/main" id="{6470169C-5F95-744B-BC08-09215BF34018}"/>
              </a:ext>
            </a:extLst>
          </p:cNvPr>
          <p:cNvGrpSpPr/>
          <p:nvPr/>
        </p:nvGrpSpPr>
        <p:grpSpPr>
          <a:xfrm>
            <a:off x="-1" y="2870552"/>
            <a:ext cx="2026355" cy="76200"/>
            <a:chOff x="1037251" y="2101939"/>
            <a:chExt cx="2026355" cy="76200"/>
          </a:xfrm>
        </p:grpSpPr>
        <p:cxnSp>
          <p:nvCxnSpPr>
            <p:cNvPr id="109" name="Connettore 1 108">
              <a:extLst>
                <a:ext uri="{FF2B5EF4-FFF2-40B4-BE49-F238E27FC236}">
                  <a16:creationId xmlns:a16="http://schemas.microsoft.com/office/drawing/2014/main" id="{81D7C54C-36EA-FD46-8414-E7E05004B598}"/>
                </a:ext>
              </a:extLst>
            </p:cNvPr>
            <p:cNvCxnSpPr>
              <a:cxnSpLocks/>
            </p:cNvCxnSpPr>
            <p:nvPr/>
          </p:nvCxnSpPr>
          <p:spPr>
            <a:xfrm>
              <a:off x="1037251" y="2140039"/>
              <a:ext cx="1987303" cy="0"/>
            </a:xfrm>
            <a:prstGeom prst="line">
              <a:avLst/>
            </a:prstGeom>
            <a:ln>
              <a:solidFill>
                <a:srgbClr val="7E57C6"/>
              </a:solidFill>
            </a:ln>
          </p:spPr>
          <p:style>
            <a:lnRef idx="1">
              <a:schemeClr val="accent1"/>
            </a:lnRef>
            <a:fillRef idx="0">
              <a:schemeClr val="accent1"/>
            </a:fillRef>
            <a:effectRef idx="0">
              <a:schemeClr val="accent1"/>
            </a:effectRef>
            <a:fontRef idx="minor">
              <a:schemeClr val="tx1"/>
            </a:fontRef>
          </p:style>
        </p:cxnSp>
        <p:sp>
          <p:nvSpPr>
            <p:cNvPr id="110" name="Ovale 109">
              <a:extLst>
                <a:ext uri="{FF2B5EF4-FFF2-40B4-BE49-F238E27FC236}">
                  <a16:creationId xmlns:a16="http://schemas.microsoft.com/office/drawing/2014/main" id="{062741F6-32D6-BF47-82A0-4F19FD5803E1}"/>
                </a:ext>
              </a:extLst>
            </p:cNvPr>
            <p:cNvSpPr/>
            <p:nvPr/>
          </p:nvSpPr>
          <p:spPr>
            <a:xfrm>
              <a:off x="2987406" y="2101939"/>
              <a:ext cx="76200" cy="76200"/>
            </a:xfrm>
            <a:prstGeom prst="ellips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12" name="object 9">
            <a:extLst>
              <a:ext uri="{FF2B5EF4-FFF2-40B4-BE49-F238E27FC236}">
                <a16:creationId xmlns:a16="http://schemas.microsoft.com/office/drawing/2014/main" id="{F4A698A5-11AC-154F-86CE-B5DB57F2D4B2}"/>
              </a:ext>
            </a:extLst>
          </p:cNvPr>
          <p:cNvSpPr txBox="1"/>
          <p:nvPr/>
        </p:nvSpPr>
        <p:spPr>
          <a:xfrm>
            <a:off x="236345" y="3208006"/>
            <a:ext cx="2464435" cy="228268"/>
          </a:xfrm>
          <a:prstGeom prst="rect">
            <a:avLst/>
          </a:prstGeom>
        </p:spPr>
        <p:txBody>
          <a:bodyPr vert="horz" wrap="square" lIns="0" tIns="12700" rIns="0" bIns="0" rtlCol="0" anchor="ctr">
            <a:spAutoFit/>
          </a:bodyPr>
          <a:lstStyle/>
          <a:p>
            <a:pPr marL="12700">
              <a:lnSpc>
                <a:spcPct val="100000"/>
              </a:lnSpc>
              <a:spcBef>
                <a:spcPts val="100"/>
              </a:spcBef>
            </a:pPr>
            <a:r>
              <a:rPr lang="it-IT" sz="1400" b="1" spc="-5" dirty="0">
                <a:solidFill>
                  <a:srgbClr val="525CA2"/>
                </a:solidFill>
                <a:latin typeface="Century Gothic" panose="020B0502020202020204" pitchFamily="34" charset="0"/>
                <a:cs typeface="Arial"/>
              </a:rPr>
              <a:t>Vitamina B9</a:t>
            </a:r>
            <a:endParaRPr sz="1400" b="1" dirty="0">
              <a:latin typeface="Century Gothic" panose="020B0502020202020204" pitchFamily="34" charset="0"/>
              <a:cs typeface="Arial"/>
            </a:endParaRPr>
          </a:p>
        </p:txBody>
      </p:sp>
      <p:grpSp>
        <p:nvGrpSpPr>
          <p:cNvPr id="113" name="Gruppo 112">
            <a:extLst>
              <a:ext uri="{FF2B5EF4-FFF2-40B4-BE49-F238E27FC236}">
                <a16:creationId xmlns:a16="http://schemas.microsoft.com/office/drawing/2014/main" id="{21AF4145-156C-024E-B018-81A0F0AF1824}"/>
              </a:ext>
            </a:extLst>
          </p:cNvPr>
          <p:cNvGrpSpPr/>
          <p:nvPr/>
        </p:nvGrpSpPr>
        <p:grpSpPr>
          <a:xfrm>
            <a:off x="-1" y="3432026"/>
            <a:ext cx="2026355" cy="76200"/>
            <a:chOff x="1037251" y="2101939"/>
            <a:chExt cx="2026355" cy="76200"/>
          </a:xfrm>
        </p:grpSpPr>
        <p:cxnSp>
          <p:nvCxnSpPr>
            <p:cNvPr id="114" name="Connettore 1 113">
              <a:extLst>
                <a:ext uri="{FF2B5EF4-FFF2-40B4-BE49-F238E27FC236}">
                  <a16:creationId xmlns:a16="http://schemas.microsoft.com/office/drawing/2014/main" id="{49ACE5D6-2722-DA49-A608-255C20A0891B}"/>
                </a:ext>
              </a:extLst>
            </p:cNvPr>
            <p:cNvCxnSpPr>
              <a:cxnSpLocks/>
            </p:cNvCxnSpPr>
            <p:nvPr/>
          </p:nvCxnSpPr>
          <p:spPr>
            <a:xfrm>
              <a:off x="1037251" y="2140039"/>
              <a:ext cx="1987303" cy="0"/>
            </a:xfrm>
            <a:prstGeom prst="line">
              <a:avLst/>
            </a:prstGeom>
            <a:ln>
              <a:solidFill>
                <a:srgbClr val="7E57C6"/>
              </a:solidFill>
            </a:ln>
          </p:spPr>
          <p:style>
            <a:lnRef idx="1">
              <a:schemeClr val="accent1"/>
            </a:lnRef>
            <a:fillRef idx="0">
              <a:schemeClr val="accent1"/>
            </a:fillRef>
            <a:effectRef idx="0">
              <a:schemeClr val="accent1"/>
            </a:effectRef>
            <a:fontRef idx="minor">
              <a:schemeClr val="tx1"/>
            </a:fontRef>
          </p:style>
        </p:cxnSp>
        <p:sp>
          <p:nvSpPr>
            <p:cNvPr id="115" name="Ovale 114">
              <a:extLst>
                <a:ext uri="{FF2B5EF4-FFF2-40B4-BE49-F238E27FC236}">
                  <a16:creationId xmlns:a16="http://schemas.microsoft.com/office/drawing/2014/main" id="{10B06CC3-8C2E-8D45-B729-BAC1F4F58454}"/>
                </a:ext>
              </a:extLst>
            </p:cNvPr>
            <p:cNvSpPr/>
            <p:nvPr/>
          </p:nvSpPr>
          <p:spPr>
            <a:xfrm>
              <a:off x="2987406" y="2101939"/>
              <a:ext cx="76200" cy="76200"/>
            </a:xfrm>
            <a:prstGeom prst="ellips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17" name="object 9">
            <a:extLst>
              <a:ext uri="{FF2B5EF4-FFF2-40B4-BE49-F238E27FC236}">
                <a16:creationId xmlns:a16="http://schemas.microsoft.com/office/drawing/2014/main" id="{92CEB28B-4BAE-534C-A4EB-0E1FA4C215E7}"/>
              </a:ext>
            </a:extLst>
          </p:cNvPr>
          <p:cNvSpPr txBox="1"/>
          <p:nvPr/>
        </p:nvSpPr>
        <p:spPr>
          <a:xfrm>
            <a:off x="236345" y="3761459"/>
            <a:ext cx="2464435" cy="228268"/>
          </a:xfrm>
          <a:prstGeom prst="rect">
            <a:avLst/>
          </a:prstGeom>
        </p:spPr>
        <p:txBody>
          <a:bodyPr vert="horz" wrap="square" lIns="0" tIns="12700" rIns="0" bIns="0" rtlCol="0" anchor="ctr">
            <a:spAutoFit/>
          </a:bodyPr>
          <a:lstStyle/>
          <a:p>
            <a:pPr marL="12700">
              <a:lnSpc>
                <a:spcPct val="100000"/>
              </a:lnSpc>
              <a:spcBef>
                <a:spcPts val="100"/>
              </a:spcBef>
            </a:pPr>
            <a:r>
              <a:rPr lang="it-IT" sz="1400" b="1" spc="-5" dirty="0">
                <a:solidFill>
                  <a:srgbClr val="525CA2"/>
                </a:solidFill>
                <a:latin typeface="Century Gothic" panose="020B0502020202020204" pitchFamily="34" charset="0"/>
                <a:cs typeface="Arial"/>
              </a:rPr>
              <a:t>Vitamina B12</a:t>
            </a:r>
            <a:endParaRPr sz="1400" b="1" dirty="0">
              <a:latin typeface="Century Gothic" panose="020B0502020202020204" pitchFamily="34" charset="0"/>
              <a:cs typeface="Arial"/>
            </a:endParaRPr>
          </a:p>
        </p:txBody>
      </p:sp>
      <p:grpSp>
        <p:nvGrpSpPr>
          <p:cNvPr id="118" name="Gruppo 117">
            <a:extLst>
              <a:ext uri="{FF2B5EF4-FFF2-40B4-BE49-F238E27FC236}">
                <a16:creationId xmlns:a16="http://schemas.microsoft.com/office/drawing/2014/main" id="{C686951B-92FD-DF4F-B3F7-F471CC1B7F2F}"/>
              </a:ext>
            </a:extLst>
          </p:cNvPr>
          <p:cNvGrpSpPr/>
          <p:nvPr/>
        </p:nvGrpSpPr>
        <p:grpSpPr>
          <a:xfrm>
            <a:off x="-1" y="3985479"/>
            <a:ext cx="2026355" cy="76200"/>
            <a:chOff x="1037251" y="2101939"/>
            <a:chExt cx="2026355" cy="76200"/>
          </a:xfrm>
        </p:grpSpPr>
        <p:cxnSp>
          <p:nvCxnSpPr>
            <p:cNvPr id="119" name="Connettore 1 118">
              <a:extLst>
                <a:ext uri="{FF2B5EF4-FFF2-40B4-BE49-F238E27FC236}">
                  <a16:creationId xmlns:a16="http://schemas.microsoft.com/office/drawing/2014/main" id="{9DE236ED-718E-0844-AAE6-75DE9D2D437F}"/>
                </a:ext>
              </a:extLst>
            </p:cNvPr>
            <p:cNvCxnSpPr>
              <a:cxnSpLocks/>
            </p:cNvCxnSpPr>
            <p:nvPr/>
          </p:nvCxnSpPr>
          <p:spPr>
            <a:xfrm>
              <a:off x="1037251" y="2140039"/>
              <a:ext cx="1987303" cy="0"/>
            </a:xfrm>
            <a:prstGeom prst="line">
              <a:avLst/>
            </a:prstGeom>
            <a:ln>
              <a:solidFill>
                <a:srgbClr val="7E57C6"/>
              </a:solidFill>
            </a:ln>
          </p:spPr>
          <p:style>
            <a:lnRef idx="1">
              <a:schemeClr val="accent1"/>
            </a:lnRef>
            <a:fillRef idx="0">
              <a:schemeClr val="accent1"/>
            </a:fillRef>
            <a:effectRef idx="0">
              <a:schemeClr val="accent1"/>
            </a:effectRef>
            <a:fontRef idx="minor">
              <a:schemeClr val="tx1"/>
            </a:fontRef>
          </p:style>
        </p:cxnSp>
        <p:sp>
          <p:nvSpPr>
            <p:cNvPr id="120" name="Ovale 119">
              <a:extLst>
                <a:ext uri="{FF2B5EF4-FFF2-40B4-BE49-F238E27FC236}">
                  <a16:creationId xmlns:a16="http://schemas.microsoft.com/office/drawing/2014/main" id="{1D293ED4-BC36-024E-8471-78D275AFBB68}"/>
                </a:ext>
              </a:extLst>
            </p:cNvPr>
            <p:cNvSpPr/>
            <p:nvPr/>
          </p:nvSpPr>
          <p:spPr>
            <a:xfrm>
              <a:off x="2987406" y="2101939"/>
              <a:ext cx="76200" cy="76200"/>
            </a:xfrm>
            <a:prstGeom prst="ellips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pic>
        <p:nvPicPr>
          <p:cNvPr id="123" name="Immagine 122">
            <a:extLst>
              <a:ext uri="{FF2B5EF4-FFF2-40B4-BE49-F238E27FC236}">
                <a16:creationId xmlns:a16="http://schemas.microsoft.com/office/drawing/2014/main" id="{313B18C3-3AB2-CB46-BAB7-84A89043697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022029" y="2020727"/>
            <a:ext cx="590082" cy="569733"/>
          </a:xfrm>
          <a:prstGeom prst="rect">
            <a:avLst/>
          </a:prstGeom>
        </p:spPr>
      </p:pic>
      <p:pic>
        <p:nvPicPr>
          <p:cNvPr id="125" name="Immagine 124">
            <a:extLst>
              <a:ext uri="{FF2B5EF4-FFF2-40B4-BE49-F238E27FC236}">
                <a16:creationId xmlns:a16="http://schemas.microsoft.com/office/drawing/2014/main" id="{673F467D-A95E-8348-9635-8D4834FE17F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046876" y="2606729"/>
            <a:ext cx="527837" cy="543477"/>
          </a:xfrm>
          <a:prstGeom prst="rect">
            <a:avLst/>
          </a:prstGeom>
        </p:spPr>
      </p:pic>
      <p:pic>
        <p:nvPicPr>
          <p:cNvPr id="127" name="Immagine 126">
            <a:extLst>
              <a:ext uri="{FF2B5EF4-FFF2-40B4-BE49-F238E27FC236}">
                <a16:creationId xmlns:a16="http://schemas.microsoft.com/office/drawing/2014/main" id="{83E717E6-0236-164B-AE99-6B3CF1163A9E}"/>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2031854" y="3167438"/>
            <a:ext cx="542859" cy="546910"/>
          </a:xfrm>
          <a:prstGeom prst="rect">
            <a:avLst/>
          </a:prstGeom>
        </p:spPr>
      </p:pic>
      <p:pic>
        <p:nvPicPr>
          <p:cNvPr id="129" name="Immagine 128">
            <a:extLst>
              <a:ext uri="{FF2B5EF4-FFF2-40B4-BE49-F238E27FC236}">
                <a16:creationId xmlns:a16="http://schemas.microsoft.com/office/drawing/2014/main" id="{BFB4175A-3A9F-7F4D-B545-5B4EDBAC76BB}"/>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2044963" y="3714348"/>
            <a:ext cx="531662" cy="543477"/>
          </a:xfrm>
          <a:prstGeom prst="rect">
            <a:avLst/>
          </a:prstGeom>
        </p:spPr>
      </p:pic>
    </p:spTree>
    <p:extLst>
      <p:ext uri="{BB962C8B-B14F-4D97-AF65-F5344CB8AC3E}">
        <p14:creationId xmlns:p14="http://schemas.microsoft.com/office/powerpoint/2010/main" val="38218219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275" t="12039" r="5153" b="28935"/>
          <a:stretch/>
        </p:blipFill>
        <p:spPr bwMode="auto">
          <a:xfrm>
            <a:off x="241499" y="963510"/>
            <a:ext cx="2878450" cy="1826195"/>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p:cNvSpPr/>
          <p:nvPr/>
        </p:nvSpPr>
        <p:spPr>
          <a:xfrm>
            <a:off x="251800" y="2920280"/>
            <a:ext cx="2392885" cy="997774"/>
          </a:xfrm>
          <a:prstGeom prst="rect">
            <a:avLst/>
          </a:prstGeom>
        </p:spPr>
        <p:txBody>
          <a:bodyPr wrap="square">
            <a:spAutoFit/>
          </a:bodyPr>
          <a:lstStyle/>
          <a:p>
            <a:pPr>
              <a:lnSpc>
                <a:spcPts val="1800"/>
              </a:lnSpc>
            </a:pPr>
            <a:r>
              <a:rPr lang="it-IT" sz="1400" b="1" dirty="0">
                <a:solidFill>
                  <a:srgbClr val="7E57C6"/>
                </a:solidFill>
                <a:latin typeface="Century Gothic" panose="020B0502020202020204" pitchFamily="34" charset="0"/>
              </a:rPr>
              <a:t>Modificazioni dietetiche </a:t>
            </a:r>
            <a:br>
              <a:rPr lang="it-IT" sz="1400" b="1" dirty="0">
                <a:solidFill>
                  <a:srgbClr val="7E57C6"/>
                </a:solidFill>
                <a:latin typeface="Century Gothic" panose="020B0502020202020204" pitchFamily="34" charset="0"/>
              </a:rPr>
            </a:br>
            <a:r>
              <a:rPr lang="it-IT" sz="1400" b="1" dirty="0">
                <a:solidFill>
                  <a:srgbClr val="7E57C6"/>
                </a:solidFill>
                <a:latin typeface="Century Gothic" panose="020B0502020202020204" pitchFamily="34" charset="0"/>
              </a:rPr>
              <a:t>e dello stile di vita:</a:t>
            </a:r>
            <a:r>
              <a:rPr lang="it-IT" sz="1400" dirty="0">
                <a:solidFill>
                  <a:srgbClr val="7E57C6"/>
                </a:solidFill>
                <a:latin typeface="Century Gothic" panose="020B0502020202020204" pitchFamily="34" charset="0"/>
              </a:rPr>
              <a:t> </a:t>
            </a:r>
            <a:br>
              <a:rPr lang="it-IT" sz="1400" dirty="0">
                <a:solidFill>
                  <a:srgbClr val="7E57C6"/>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attività fisica, stress, </a:t>
            </a:r>
            <a:br>
              <a:rPr lang="it-IT" sz="1400" dirty="0">
                <a:solidFill>
                  <a:schemeClr val="accent1">
                    <a:lumMod val="50000"/>
                  </a:schemeClr>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alcol, fumo</a:t>
            </a:r>
          </a:p>
        </p:txBody>
      </p:sp>
      <p:sp>
        <p:nvSpPr>
          <p:cNvPr id="3" name="Rettangolo 2"/>
          <p:cNvSpPr/>
          <p:nvPr/>
        </p:nvSpPr>
        <p:spPr>
          <a:xfrm>
            <a:off x="3133080" y="2924122"/>
            <a:ext cx="2567816" cy="1225720"/>
          </a:xfrm>
          <a:prstGeom prst="rect">
            <a:avLst/>
          </a:prstGeom>
        </p:spPr>
        <p:txBody>
          <a:bodyPr wrap="square">
            <a:spAutoFit/>
          </a:bodyPr>
          <a:lstStyle/>
          <a:p>
            <a:pPr>
              <a:lnSpc>
                <a:spcPts val="1800"/>
              </a:lnSpc>
            </a:pPr>
            <a:r>
              <a:rPr lang="it-IT" sz="1400" b="1" dirty="0">
                <a:solidFill>
                  <a:srgbClr val="7E57C6"/>
                </a:solidFill>
                <a:latin typeface="Century Gothic" panose="020B0502020202020204" pitchFamily="34" charset="0"/>
              </a:rPr>
              <a:t>Probiotici:</a:t>
            </a:r>
            <a:r>
              <a:rPr lang="it-IT" sz="1400" dirty="0">
                <a:solidFill>
                  <a:srgbClr val="7E57C6"/>
                </a:solidFill>
                <a:latin typeface="Century Gothic" panose="020B0502020202020204" pitchFamily="34" charset="0"/>
              </a:rPr>
              <a:t> </a:t>
            </a:r>
            <a:r>
              <a:rPr lang="it-IT" sz="1400" dirty="0">
                <a:solidFill>
                  <a:schemeClr val="accent1">
                    <a:lumMod val="50000"/>
                  </a:schemeClr>
                </a:solidFill>
                <a:latin typeface="Century Gothic" panose="020B0502020202020204" pitchFamily="34" charset="0"/>
              </a:rPr>
              <a:t>la </a:t>
            </a:r>
            <a:r>
              <a:rPr lang="it-IT" sz="1400" dirty="0" err="1">
                <a:solidFill>
                  <a:schemeClr val="accent1">
                    <a:lumMod val="50000"/>
                  </a:schemeClr>
                </a:solidFill>
                <a:latin typeface="Century Gothic" panose="020B0502020202020204" pitchFamily="34" charset="0"/>
              </a:rPr>
              <a:t>disbiosi</a:t>
            </a:r>
            <a:r>
              <a:rPr lang="it-IT" sz="1400" dirty="0">
                <a:solidFill>
                  <a:schemeClr val="accent1">
                    <a:lumMod val="50000"/>
                  </a:schemeClr>
                </a:solidFill>
                <a:latin typeface="Century Gothic" panose="020B0502020202020204" pitchFamily="34" charset="0"/>
              </a:rPr>
              <a:t> intestinale e la formazioni </a:t>
            </a:r>
            <a:br>
              <a:rPr lang="it-IT" sz="1400" dirty="0">
                <a:solidFill>
                  <a:schemeClr val="accent1">
                    <a:lumMod val="50000"/>
                  </a:schemeClr>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di colonie di patogeni può provocare un’eccessiva produzione di gas.</a:t>
            </a:r>
          </a:p>
        </p:txBody>
      </p:sp>
      <p:sp>
        <p:nvSpPr>
          <p:cNvPr id="8" name="Rettangolo 7"/>
          <p:cNvSpPr/>
          <p:nvPr/>
        </p:nvSpPr>
        <p:spPr>
          <a:xfrm>
            <a:off x="6049707" y="2920279"/>
            <a:ext cx="3031339" cy="1228606"/>
          </a:xfrm>
          <a:prstGeom prst="rect">
            <a:avLst/>
          </a:prstGeom>
        </p:spPr>
        <p:txBody>
          <a:bodyPr wrap="square">
            <a:spAutoFit/>
          </a:bodyPr>
          <a:lstStyle/>
          <a:p>
            <a:pPr>
              <a:lnSpc>
                <a:spcPts val="1800"/>
              </a:lnSpc>
            </a:pPr>
            <a:r>
              <a:rPr lang="it-IT" sz="1400" b="1" dirty="0">
                <a:solidFill>
                  <a:srgbClr val="7E57C6"/>
                </a:solidFill>
                <a:latin typeface="Century Gothic" panose="020B0502020202020204" pitchFamily="34" charset="0"/>
              </a:rPr>
              <a:t>Integratori a base di erbe: </a:t>
            </a:r>
            <a:br>
              <a:rPr lang="it-IT" sz="1400" b="1" dirty="0">
                <a:solidFill>
                  <a:srgbClr val="BF95DF"/>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agenti carminativi e digestivi </a:t>
            </a:r>
            <a:br>
              <a:rPr lang="it-IT" sz="1400" dirty="0">
                <a:solidFill>
                  <a:schemeClr val="accent1">
                    <a:lumMod val="50000"/>
                  </a:schemeClr>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che aiutano i processi legati all’eliminazione dell’aria in eccesso.</a:t>
            </a:r>
          </a:p>
        </p:txBody>
      </p:sp>
      <p:sp>
        <p:nvSpPr>
          <p:cNvPr id="4" name="CasellaDiTesto 3">
            <a:extLst>
              <a:ext uri="{FF2B5EF4-FFF2-40B4-BE49-F238E27FC236}">
                <a16:creationId xmlns:a16="http://schemas.microsoft.com/office/drawing/2014/main" id="{6234B82D-3A05-3D47-B0CC-871715D5C682}"/>
              </a:ext>
            </a:extLst>
          </p:cNvPr>
          <p:cNvSpPr txBox="1"/>
          <p:nvPr/>
        </p:nvSpPr>
        <p:spPr>
          <a:xfrm>
            <a:off x="738909" y="341745"/>
            <a:ext cx="184731" cy="369332"/>
          </a:xfrm>
          <a:prstGeom prst="rect">
            <a:avLst/>
          </a:prstGeom>
          <a:noFill/>
        </p:spPr>
        <p:txBody>
          <a:bodyPr wrap="none" rtlCol="0">
            <a:spAutoFit/>
          </a:bodyPr>
          <a:lstStyle/>
          <a:p>
            <a:endParaRPr lang="it-IT" dirty="0"/>
          </a:p>
        </p:txBody>
      </p:sp>
      <p:sp>
        <p:nvSpPr>
          <p:cNvPr id="17" name="Titolo 1">
            <a:extLst>
              <a:ext uri="{FF2B5EF4-FFF2-40B4-BE49-F238E27FC236}">
                <a16:creationId xmlns:a16="http://schemas.microsoft.com/office/drawing/2014/main" id="{B26F21C7-013E-DC42-97D8-2FCE5C81AC65}"/>
              </a:ext>
            </a:extLst>
          </p:cNvPr>
          <p:cNvSpPr txBox="1">
            <a:spLocks/>
          </p:cNvSpPr>
          <p:nvPr/>
        </p:nvSpPr>
        <p:spPr>
          <a:xfrm>
            <a:off x="241499"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COME TRATTARE IL GONFIORE</a:t>
            </a:r>
          </a:p>
        </p:txBody>
      </p:sp>
      <p:pic>
        <p:nvPicPr>
          <p:cNvPr id="11" name="Picture 2">
            <a:extLst>
              <a:ext uri="{FF2B5EF4-FFF2-40B4-BE49-F238E27FC236}">
                <a16:creationId xmlns:a16="http://schemas.microsoft.com/office/drawing/2014/main" id="{9166457C-4DFA-2A4A-9E8B-1D5AECD363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049" r="7049"/>
          <a:stretch/>
        </p:blipFill>
        <p:spPr bwMode="auto">
          <a:xfrm>
            <a:off x="3145603" y="963510"/>
            <a:ext cx="2878450" cy="182619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8BC01DDD-24F5-1B41-ADFF-C5CCB7E1599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5669" r="5669"/>
          <a:stretch/>
        </p:blipFill>
        <p:spPr bwMode="auto">
          <a:xfrm>
            <a:off x="6049707" y="963510"/>
            <a:ext cx="2878450" cy="1826195"/>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con angoli arrotondati 4">
            <a:extLst>
              <a:ext uri="{FF2B5EF4-FFF2-40B4-BE49-F238E27FC236}">
                <a16:creationId xmlns:a16="http://schemas.microsoft.com/office/drawing/2014/main" id="{444EB89D-088B-A441-BEBE-DE7CEDB1BFAA}"/>
              </a:ext>
            </a:extLst>
          </p:cNvPr>
          <p:cNvSpPr/>
          <p:nvPr/>
        </p:nvSpPr>
        <p:spPr>
          <a:xfrm>
            <a:off x="4046874" y="111775"/>
            <a:ext cx="2990741" cy="582984"/>
          </a:xfrm>
          <a:prstGeom prst="roundRect">
            <a:avLst>
              <a:gd name="adj" fmla="val 50000"/>
            </a:avLst>
          </a:prstGeom>
          <a:solidFill>
            <a:srgbClr val="7E57C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50" b="1" dirty="0">
                <a:solidFill>
                  <a:schemeClr val="bg1"/>
                </a:solidFill>
                <a:latin typeface="Century Gothic" panose="020B0502020202020204" pitchFamily="34" charset="0"/>
              </a:rPr>
              <a:t>È riportato che solo il 6% degli affetti consulta un medico. </a:t>
            </a:r>
          </a:p>
        </p:txBody>
      </p:sp>
    </p:spTree>
    <p:extLst>
      <p:ext uri="{BB962C8B-B14F-4D97-AF65-F5344CB8AC3E}">
        <p14:creationId xmlns:p14="http://schemas.microsoft.com/office/powerpoint/2010/main" val="15918167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ttangolo con angoli arrotondati sullo stesso lato 21">
            <a:extLst>
              <a:ext uri="{FF2B5EF4-FFF2-40B4-BE49-F238E27FC236}">
                <a16:creationId xmlns:a16="http://schemas.microsoft.com/office/drawing/2014/main" id="{75395D73-DD41-2A43-9C3C-A25402CC9E83}"/>
              </a:ext>
            </a:extLst>
          </p:cNvPr>
          <p:cNvSpPr/>
          <p:nvPr/>
        </p:nvSpPr>
        <p:spPr>
          <a:xfrm rot="16200000">
            <a:off x="3116474" y="198671"/>
            <a:ext cx="1308143" cy="6828051"/>
          </a:xfrm>
          <a:prstGeom prst="round2SameRect">
            <a:avLst>
              <a:gd name="adj1" fmla="val 8611"/>
              <a:gd name="adj2" fmla="val 0"/>
            </a:avLst>
          </a:prstGeom>
          <a:solidFill>
            <a:srgbClr val="7E57C6">
              <a:alpha val="647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5" name="Ovale 24">
            <a:extLst>
              <a:ext uri="{FF2B5EF4-FFF2-40B4-BE49-F238E27FC236}">
                <a16:creationId xmlns:a16="http://schemas.microsoft.com/office/drawing/2014/main" id="{77DC66AE-ECF4-2542-9491-9BA939369882}"/>
              </a:ext>
            </a:extLst>
          </p:cNvPr>
          <p:cNvSpPr/>
          <p:nvPr/>
        </p:nvSpPr>
        <p:spPr>
          <a:xfrm>
            <a:off x="82949" y="3398863"/>
            <a:ext cx="355011" cy="355011"/>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12">
            <a:extLst>
              <a:ext uri="{FF2B5EF4-FFF2-40B4-BE49-F238E27FC236}">
                <a16:creationId xmlns:a16="http://schemas.microsoft.com/office/drawing/2014/main" id="{C8BEBFFF-D312-4041-B6E5-1363BE43D3B4}"/>
              </a:ext>
            </a:extLst>
          </p:cNvPr>
          <p:cNvSpPr/>
          <p:nvPr/>
        </p:nvSpPr>
        <p:spPr>
          <a:xfrm>
            <a:off x="409060" y="704978"/>
            <a:ext cx="6775511" cy="2228880"/>
          </a:xfrm>
          <a:prstGeom prst="rect">
            <a:avLst/>
          </a:prstGeom>
        </p:spPr>
        <p:txBody>
          <a:bodyPr wrap="square">
            <a:spAutoFit/>
          </a:bodyPr>
          <a:lstStyle/>
          <a:p>
            <a:pPr>
              <a:lnSpc>
                <a:spcPts val="1800"/>
              </a:lnSpc>
              <a:spcAft>
                <a:spcPts val="600"/>
              </a:spcAft>
            </a:pPr>
            <a:r>
              <a:rPr lang="it-IT" sz="1400" b="1" dirty="0">
                <a:solidFill>
                  <a:schemeClr val="accent1">
                    <a:lumMod val="50000"/>
                  </a:schemeClr>
                </a:solidFill>
                <a:latin typeface="Century Gothic" panose="020B0502020202020204" pitchFamily="34" charset="0"/>
              </a:rPr>
              <a:t>Non associare gli alimenti che creano fermentazione: </a:t>
            </a:r>
            <a:br>
              <a:rPr lang="it-IT" sz="1400" b="1" dirty="0">
                <a:solidFill>
                  <a:schemeClr val="accent1">
                    <a:lumMod val="50000"/>
                  </a:schemeClr>
                </a:solidFill>
                <a:latin typeface="Century Gothic" panose="020B0502020202020204" pitchFamily="34" charset="0"/>
              </a:rPr>
            </a:br>
            <a:r>
              <a:rPr lang="it-IT" sz="1400" dirty="0">
                <a:solidFill>
                  <a:schemeClr val="accent1">
                    <a:lumMod val="50000"/>
                  </a:schemeClr>
                </a:solidFill>
                <a:latin typeface="Century Gothic" panose="020B0502020202020204" pitchFamily="34" charset="0"/>
              </a:rPr>
              <a:t>meglio evitare ad esempio alimenti lievitati e frutta nello stesso pasto.</a:t>
            </a:r>
          </a:p>
          <a:p>
            <a:pPr>
              <a:lnSpc>
                <a:spcPts val="1800"/>
              </a:lnSpc>
            </a:pPr>
            <a:r>
              <a:rPr lang="it-IT" sz="1400" b="1" dirty="0">
                <a:solidFill>
                  <a:schemeClr val="accent1">
                    <a:lumMod val="50000"/>
                  </a:schemeClr>
                </a:solidFill>
                <a:latin typeface="Century Gothic" panose="020B0502020202020204" pitchFamily="34" charset="0"/>
              </a:rPr>
              <a:t>Verdure</a:t>
            </a:r>
            <a:r>
              <a:rPr lang="it-IT" sz="1400" dirty="0">
                <a:solidFill>
                  <a:schemeClr val="accent1">
                    <a:lumMod val="50000"/>
                  </a:schemeClr>
                </a:solidFill>
                <a:latin typeface="Century Gothic" panose="020B0502020202020204" pitchFamily="34" charset="0"/>
              </a:rPr>
              <a:t>, il finocchio soprattutto. </a:t>
            </a:r>
          </a:p>
          <a:p>
            <a:pPr>
              <a:lnSpc>
                <a:spcPts val="1800"/>
              </a:lnSpc>
            </a:pPr>
            <a:r>
              <a:rPr lang="it-IT" sz="1400" b="1" dirty="0">
                <a:solidFill>
                  <a:schemeClr val="accent1">
                    <a:lumMod val="50000"/>
                  </a:schemeClr>
                </a:solidFill>
                <a:latin typeface="Century Gothic" panose="020B0502020202020204" pitchFamily="34" charset="0"/>
              </a:rPr>
              <a:t>Frutta</a:t>
            </a:r>
            <a:r>
              <a:rPr lang="it-IT" sz="1400" dirty="0">
                <a:solidFill>
                  <a:schemeClr val="accent1">
                    <a:lumMod val="50000"/>
                  </a:schemeClr>
                </a:solidFill>
                <a:latin typeface="Century Gothic" panose="020B0502020202020204" pitchFamily="34" charset="0"/>
              </a:rPr>
              <a:t>, in particolare </a:t>
            </a:r>
            <a:r>
              <a:rPr lang="it-IT" sz="1400" u="sng" dirty="0">
                <a:solidFill>
                  <a:schemeClr val="accent1">
                    <a:lumMod val="50000"/>
                  </a:schemeClr>
                </a:solidFill>
                <a:latin typeface="Century Gothic" panose="020B0502020202020204" pitchFamily="34" charset="0"/>
              </a:rPr>
              <a:t>l’ananas</a:t>
            </a:r>
            <a:r>
              <a:rPr lang="it-IT" sz="1400" dirty="0">
                <a:solidFill>
                  <a:schemeClr val="accent1">
                    <a:lumMod val="50000"/>
                  </a:schemeClr>
                </a:solidFill>
                <a:latin typeface="Century Gothic" panose="020B0502020202020204" pitchFamily="34" charset="0"/>
              </a:rPr>
              <a:t> ha azione sul gonfiore grazie alla presenza di </a:t>
            </a:r>
            <a:r>
              <a:rPr lang="it-IT" sz="1400" b="1" dirty="0" err="1">
                <a:solidFill>
                  <a:schemeClr val="accent1">
                    <a:lumMod val="50000"/>
                  </a:schemeClr>
                </a:solidFill>
                <a:latin typeface="Century Gothic" panose="020B0502020202020204" pitchFamily="34" charset="0"/>
              </a:rPr>
              <a:t>bromelina</a:t>
            </a:r>
            <a:r>
              <a:rPr lang="it-IT" sz="1400" b="1" dirty="0">
                <a:solidFill>
                  <a:schemeClr val="accent1">
                    <a:lumMod val="50000"/>
                  </a:schemeClr>
                </a:solidFill>
                <a:latin typeface="Century Gothic" panose="020B0502020202020204" pitchFamily="34" charset="0"/>
              </a:rPr>
              <a:t>, </a:t>
            </a:r>
            <a:r>
              <a:rPr lang="it-IT" sz="1400" dirty="0">
                <a:solidFill>
                  <a:schemeClr val="accent1">
                    <a:lumMod val="50000"/>
                  </a:schemeClr>
                </a:solidFill>
                <a:latin typeface="Century Gothic" panose="020B0502020202020204" pitchFamily="34" charset="0"/>
              </a:rPr>
              <a:t>ed i </a:t>
            </a:r>
            <a:r>
              <a:rPr lang="it-IT" sz="1400" dirty="0">
                <a:solidFill>
                  <a:schemeClr val="accent1">
                    <a:lumMod val="50000"/>
                  </a:schemeClr>
                </a:solidFill>
                <a:latin typeface="Century Gothic" panose="020B0502020202020204" pitchFamily="34" charset="0"/>
                <a:hlinkClick r:id="rId3" tooltip="Vai alla scheda del prodotto">
                  <a:extLst>
                    <a:ext uri="{A12FA001-AC4F-418D-AE19-62706E023703}">
                      <ahyp:hlinkClr xmlns:ahyp="http://schemas.microsoft.com/office/drawing/2018/hyperlinkcolor" val="tx"/>
                    </a:ext>
                  </a:extLst>
                </a:hlinkClick>
              </a:rPr>
              <a:t>mirtilli</a:t>
            </a:r>
            <a:r>
              <a:rPr lang="it-IT" sz="1400" dirty="0">
                <a:solidFill>
                  <a:schemeClr val="accent1">
                    <a:lumMod val="50000"/>
                  </a:schemeClr>
                </a:solidFill>
                <a:latin typeface="Century Gothic" panose="020B0502020202020204" pitchFamily="34" charset="0"/>
              </a:rPr>
              <a:t> sono un ottimo aiuto per sgonfiare la pancia, vanno bene sia freschi sia in tisana.</a:t>
            </a:r>
          </a:p>
          <a:p>
            <a:pPr>
              <a:lnSpc>
                <a:spcPts val="1800"/>
              </a:lnSpc>
            </a:pPr>
            <a:r>
              <a:rPr lang="it-IT" sz="1400" b="1" dirty="0">
                <a:solidFill>
                  <a:schemeClr val="accent1">
                    <a:lumMod val="50000"/>
                  </a:schemeClr>
                </a:solidFill>
                <a:latin typeface="Century Gothic" panose="020B0502020202020204" pitchFamily="34" charset="0"/>
              </a:rPr>
              <a:t>Spezie</a:t>
            </a:r>
            <a:r>
              <a:rPr lang="it-IT" sz="1400" dirty="0">
                <a:solidFill>
                  <a:schemeClr val="accent1">
                    <a:lumMod val="50000"/>
                  </a:schemeClr>
                </a:solidFill>
                <a:latin typeface="Century Gothic" panose="020B0502020202020204" pitchFamily="34" charset="0"/>
              </a:rPr>
              <a:t>: la </a:t>
            </a:r>
            <a:r>
              <a:rPr lang="it-IT" sz="1400" dirty="0">
                <a:solidFill>
                  <a:schemeClr val="accent1">
                    <a:lumMod val="50000"/>
                  </a:schemeClr>
                </a:solidFill>
                <a:latin typeface="Century Gothic" panose="020B0502020202020204" pitchFamily="34" charset="0"/>
                <a:hlinkClick r:id="rId4" tooltip="Vai alla scheda del prodotto">
                  <a:extLst>
                    <a:ext uri="{A12FA001-AC4F-418D-AE19-62706E023703}">
                      <ahyp:hlinkClr xmlns:ahyp="http://schemas.microsoft.com/office/drawing/2018/hyperlinkcolor" val="tx"/>
                    </a:ext>
                  </a:extLst>
                </a:hlinkClick>
              </a:rPr>
              <a:t>menta</a:t>
            </a:r>
            <a:r>
              <a:rPr lang="it-IT" sz="1400" dirty="0">
                <a:solidFill>
                  <a:schemeClr val="accent1">
                    <a:lumMod val="50000"/>
                  </a:schemeClr>
                </a:solidFill>
                <a:latin typeface="Century Gothic" panose="020B0502020202020204" pitchFamily="34" charset="0"/>
              </a:rPr>
              <a:t> facilita la digestione. È ottima, quindi, come “sgonfia pancia”. La </a:t>
            </a:r>
            <a:r>
              <a:rPr lang="it-IT" sz="1400" dirty="0">
                <a:solidFill>
                  <a:schemeClr val="accent1">
                    <a:lumMod val="50000"/>
                  </a:schemeClr>
                </a:solidFill>
                <a:latin typeface="Century Gothic" panose="020B0502020202020204" pitchFamily="34" charset="0"/>
                <a:hlinkClick r:id="rId5" tooltip="Vai alla scheda del prodotto">
                  <a:extLst>
                    <a:ext uri="{A12FA001-AC4F-418D-AE19-62706E023703}">
                      <ahyp:hlinkClr xmlns:ahyp="http://schemas.microsoft.com/office/drawing/2018/hyperlinkcolor" val="tx"/>
                    </a:ext>
                  </a:extLst>
                </a:hlinkClick>
              </a:rPr>
              <a:t>cannella</a:t>
            </a:r>
            <a:r>
              <a:rPr lang="it-IT" sz="1400" dirty="0">
                <a:solidFill>
                  <a:schemeClr val="accent1">
                    <a:lumMod val="50000"/>
                  </a:schemeClr>
                </a:solidFill>
                <a:latin typeface="Century Gothic" panose="020B0502020202020204" pitchFamily="34" charset="0"/>
              </a:rPr>
              <a:t> </a:t>
            </a:r>
            <a:r>
              <a:rPr lang="it-IT" sz="1400" b="1" dirty="0">
                <a:solidFill>
                  <a:schemeClr val="accent1">
                    <a:lumMod val="50000"/>
                  </a:schemeClr>
                </a:solidFill>
                <a:latin typeface="Century Gothic" panose="020B0502020202020204" pitchFamily="34" charset="0"/>
              </a:rPr>
              <a:t>agisce sul meteorismo</a:t>
            </a:r>
            <a:r>
              <a:rPr lang="it-IT" sz="1400" dirty="0">
                <a:solidFill>
                  <a:schemeClr val="accent1">
                    <a:lumMod val="50000"/>
                  </a:schemeClr>
                </a:solidFill>
                <a:latin typeface="Century Gothic" panose="020B0502020202020204" pitchFamily="34" charset="0"/>
              </a:rPr>
              <a:t> e riduce la presenza del gas intestinale. Facilita anch’essa la digestione e migliora la stitichezza. </a:t>
            </a:r>
          </a:p>
        </p:txBody>
      </p:sp>
      <p:sp>
        <p:nvSpPr>
          <p:cNvPr id="10" name="Rettangolo 9"/>
          <p:cNvSpPr/>
          <p:nvPr/>
        </p:nvSpPr>
        <p:spPr>
          <a:xfrm>
            <a:off x="-2340768" y="3011741"/>
            <a:ext cx="8892480" cy="830997"/>
          </a:xfrm>
          <a:prstGeom prst="rect">
            <a:avLst/>
          </a:prstGeom>
        </p:spPr>
        <p:txBody>
          <a:bodyPr wrap="square">
            <a:spAutoFit/>
          </a:bodyPr>
          <a:lstStyle/>
          <a:p>
            <a:endParaRPr lang="it-IT" sz="1600" b="1"/>
          </a:p>
          <a:p>
            <a:endParaRPr lang="it-IT" sz="1600"/>
          </a:p>
          <a:p>
            <a:endParaRPr lang="it-IT" sz="1600"/>
          </a:p>
        </p:txBody>
      </p:sp>
      <p:pic>
        <p:nvPicPr>
          <p:cNvPr id="3" name="Immagine 2"/>
          <p:cNvPicPr>
            <a:picLocks noChangeAspect="1"/>
          </p:cNvPicPr>
          <p:nvPr/>
        </p:nvPicPr>
        <p:blipFill rotWithShape="1">
          <a:blip r:embed="rId6" cstate="print">
            <a:extLst>
              <a:ext uri="{28A0092B-C50C-407E-A947-70E740481C1C}">
                <a14:useLocalDpi xmlns:a14="http://schemas.microsoft.com/office/drawing/2010/main" val="0"/>
              </a:ext>
            </a:extLst>
          </a:blip>
          <a:srcRect l="50000"/>
          <a:stretch/>
        </p:blipFill>
        <p:spPr>
          <a:xfrm>
            <a:off x="165015" y="726002"/>
            <a:ext cx="191505" cy="257295"/>
          </a:xfrm>
          <a:prstGeom prst="rect">
            <a:avLst/>
          </a:prstGeom>
        </p:spPr>
      </p:pic>
      <p:pic>
        <p:nvPicPr>
          <p:cNvPr id="4" name="Immagine 3"/>
          <p:cNvPicPr>
            <a:picLocks noChangeAspect="1"/>
          </p:cNvPicPr>
          <p:nvPr/>
        </p:nvPicPr>
        <p:blipFill rotWithShape="1">
          <a:blip r:embed="rId7" cstate="print">
            <a:extLst>
              <a:ext uri="{28A0092B-C50C-407E-A947-70E740481C1C}">
                <a14:useLocalDpi xmlns:a14="http://schemas.microsoft.com/office/drawing/2010/main" val="0"/>
              </a:ext>
            </a:extLst>
          </a:blip>
          <a:srcRect r="48942"/>
          <a:stretch/>
        </p:blipFill>
        <p:spPr>
          <a:xfrm>
            <a:off x="148612" y="1259098"/>
            <a:ext cx="224135" cy="294895"/>
          </a:xfrm>
          <a:prstGeom prst="rect">
            <a:avLst/>
          </a:prstGeom>
        </p:spPr>
      </p:pic>
      <p:sp>
        <p:nvSpPr>
          <p:cNvPr id="12" name="Titolo 1">
            <a:extLst>
              <a:ext uri="{FF2B5EF4-FFF2-40B4-BE49-F238E27FC236}">
                <a16:creationId xmlns:a16="http://schemas.microsoft.com/office/drawing/2014/main" id="{0C72704F-B41E-0D40-8BB7-369F557631BC}"/>
              </a:ext>
            </a:extLst>
          </p:cNvPr>
          <p:cNvSpPr txBox="1">
            <a:spLocks/>
          </p:cNvSpPr>
          <p:nvPr/>
        </p:nvSpPr>
        <p:spPr>
          <a:xfrm>
            <a:off x="241499"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DIETA E GONFIORE</a:t>
            </a:r>
          </a:p>
        </p:txBody>
      </p:sp>
      <p:pic>
        <p:nvPicPr>
          <p:cNvPr id="18" name="Immagine 17">
            <a:extLst>
              <a:ext uri="{FF2B5EF4-FFF2-40B4-BE49-F238E27FC236}">
                <a16:creationId xmlns:a16="http://schemas.microsoft.com/office/drawing/2014/main" id="{41A62EB6-8EBA-C046-9C17-B68877220EA6}"/>
              </a:ext>
            </a:extLst>
          </p:cNvPr>
          <p:cNvPicPr>
            <a:picLocks noChangeAspect="1"/>
          </p:cNvPicPr>
          <p:nvPr/>
        </p:nvPicPr>
        <p:blipFill rotWithShape="1">
          <a:blip r:embed="rId8">
            <a:extLst>
              <a:ext uri="{28A0092B-C50C-407E-A947-70E740481C1C}">
                <a14:useLocalDpi xmlns:a14="http://schemas.microsoft.com/office/drawing/2010/main" val="0"/>
              </a:ext>
            </a:extLst>
          </a:blip>
          <a:srcRect l="443" t="11859" r="950" b="18491"/>
          <a:stretch/>
        </p:blipFill>
        <p:spPr>
          <a:xfrm rot="5400000">
            <a:off x="6081573" y="1727375"/>
            <a:ext cx="4165426" cy="1959429"/>
          </a:xfrm>
          <a:prstGeom prst="rect">
            <a:avLst/>
          </a:prstGeom>
        </p:spPr>
      </p:pic>
      <p:sp>
        <p:nvSpPr>
          <p:cNvPr id="15" name="Ovale 14">
            <a:extLst>
              <a:ext uri="{FF2B5EF4-FFF2-40B4-BE49-F238E27FC236}">
                <a16:creationId xmlns:a16="http://schemas.microsoft.com/office/drawing/2014/main" id="{3B308EBC-47C9-E74A-85BB-E47BA10ED25D}"/>
              </a:ext>
            </a:extLst>
          </p:cNvPr>
          <p:cNvSpPr/>
          <p:nvPr/>
        </p:nvSpPr>
        <p:spPr>
          <a:xfrm>
            <a:off x="82949" y="708416"/>
            <a:ext cx="355011" cy="35501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Ovale 19">
            <a:extLst>
              <a:ext uri="{FF2B5EF4-FFF2-40B4-BE49-F238E27FC236}">
                <a16:creationId xmlns:a16="http://schemas.microsoft.com/office/drawing/2014/main" id="{42301050-57E9-4C4E-A1EB-95FCF52B6290}"/>
              </a:ext>
            </a:extLst>
          </p:cNvPr>
          <p:cNvSpPr/>
          <p:nvPr/>
        </p:nvSpPr>
        <p:spPr>
          <a:xfrm>
            <a:off x="82949" y="1212509"/>
            <a:ext cx="355011" cy="355011"/>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Rettangolo 15">
            <a:extLst>
              <a:ext uri="{FF2B5EF4-FFF2-40B4-BE49-F238E27FC236}">
                <a16:creationId xmlns:a16="http://schemas.microsoft.com/office/drawing/2014/main" id="{D52FBC83-EF54-6944-BD2E-63DE657C4B43}"/>
              </a:ext>
            </a:extLst>
          </p:cNvPr>
          <p:cNvSpPr/>
          <p:nvPr/>
        </p:nvSpPr>
        <p:spPr>
          <a:xfrm>
            <a:off x="395457" y="3011741"/>
            <a:ext cx="6364162" cy="1228606"/>
          </a:xfrm>
          <a:prstGeom prst="rect">
            <a:avLst/>
          </a:prstGeom>
        </p:spPr>
        <p:txBody>
          <a:bodyPr wrap="square">
            <a:spAutoFit/>
          </a:bodyPr>
          <a:lstStyle/>
          <a:p>
            <a:pPr marL="92075" indent="-92075">
              <a:lnSpc>
                <a:spcPts val="1800"/>
              </a:lnSpc>
              <a:buFont typeface="Arial" panose="020B0604020202020204" pitchFamily="34" charset="0"/>
              <a:buChar char="•"/>
            </a:pPr>
            <a:r>
              <a:rPr lang="it-IT" sz="1400" b="1" dirty="0">
                <a:solidFill>
                  <a:schemeClr val="bg1"/>
                </a:solidFill>
                <a:latin typeface="Century Gothic" panose="020B0502020202020204" pitchFamily="34" charset="0"/>
              </a:rPr>
              <a:t>Masticare lentamente</a:t>
            </a:r>
          </a:p>
          <a:p>
            <a:pPr marL="92075" indent="-92075">
              <a:lnSpc>
                <a:spcPts val="1800"/>
              </a:lnSpc>
              <a:buFont typeface="Arial" panose="020B0604020202020204" pitchFamily="34" charset="0"/>
              <a:buChar char="•"/>
            </a:pPr>
            <a:r>
              <a:rPr lang="it-IT" sz="1400" b="1" dirty="0">
                <a:solidFill>
                  <a:schemeClr val="bg1"/>
                </a:solidFill>
                <a:latin typeface="Century Gothic" panose="020B0502020202020204" pitchFamily="34" charset="0"/>
              </a:rPr>
              <a:t>Bere tanto </a:t>
            </a:r>
            <a:r>
              <a:rPr lang="it-IT" sz="1400" dirty="0">
                <a:solidFill>
                  <a:schemeClr val="bg1"/>
                </a:solidFill>
                <a:latin typeface="Century Gothic" panose="020B0502020202020204" pitchFamily="34" charset="0"/>
              </a:rPr>
              <a:t>- l'acqua è da preferire alle bevande zuccherate e gassate - spesso anche la ritenzione idrica può causare la pancia gonfia.</a:t>
            </a:r>
          </a:p>
          <a:p>
            <a:pPr marL="92075" indent="-92075">
              <a:lnSpc>
                <a:spcPts val="1800"/>
              </a:lnSpc>
              <a:buFont typeface="Arial" panose="020B0604020202020204" pitchFamily="34" charset="0"/>
              <a:buChar char="•"/>
            </a:pPr>
            <a:r>
              <a:rPr lang="it-IT" sz="1400" b="1" dirty="0">
                <a:solidFill>
                  <a:schemeClr val="bg1"/>
                </a:solidFill>
                <a:latin typeface="Century Gothic" panose="020B0502020202020204" pitchFamily="34" charset="0"/>
              </a:rPr>
              <a:t>Attività fisica: </a:t>
            </a:r>
            <a:r>
              <a:rPr lang="it-IT" sz="1400" dirty="0">
                <a:solidFill>
                  <a:schemeClr val="bg1"/>
                </a:solidFill>
                <a:latin typeface="Century Gothic" panose="020B0502020202020204" pitchFamily="34" charset="0"/>
              </a:rPr>
              <a:t>aiuta a facilitare il transito intestinale, in modo che la digestione sia più facile.</a:t>
            </a:r>
          </a:p>
        </p:txBody>
      </p:sp>
      <p:sp>
        <p:nvSpPr>
          <p:cNvPr id="23" name="Rettangolo 22">
            <a:extLst>
              <a:ext uri="{FF2B5EF4-FFF2-40B4-BE49-F238E27FC236}">
                <a16:creationId xmlns:a16="http://schemas.microsoft.com/office/drawing/2014/main" id="{9AD36930-C2EA-C947-B171-BBCB0F42829A}"/>
              </a:ext>
            </a:extLst>
          </p:cNvPr>
          <p:cNvSpPr/>
          <p:nvPr/>
        </p:nvSpPr>
        <p:spPr>
          <a:xfrm>
            <a:off x="409060" y="4303963"/>
            <a:ext cx="6644883" cy="535981"/>
          </a:xfrm>
          <a:prstGeom prst="rect">
            <a:avLst/>
          </a:prstGeom>
        </p:spPr>
        <p:txBody>
          <a:bodyPr wrap="square">
            <a:spAutoFit/>
          </a:bodyPr>
          <a:lstStyle/>
          <a:p>
            <a:pPr>
              <a:lnSpc>
                <a:spcPts val="1800"/>
              </a:lnSpc>
              <a:spcAft>
                <a:spcPts val="600"/>
              </a:spcAft>
            </a:pPr>
            <a:r>
              <a:rPr lang="it-IT" sz="1400" b="1" dirty="0">
                <a:solidFill>
                  <a:schemeClr val="accent1">
                    <a:lumMod val="50000"/>
                  </a:schemeClr>
                </a:solidFill>
                <a:latin typeface="Century Gothic" panose="020B0502020202020204" pitchFamily="34" charset="0"/>
              </a:rPr>
              <a:t>Se si ha sospetto di soffrire di una qualche intolleranza alimentare rivolgersi </a:t>
            </a:r>
            <a:br>
              <a:rPr lang="it-IT" sz="1400" b="1" dirty="0">
                <a:solidFill>
                  <a:schemeClr val="accent1">
                    <a:lumMod val="50000"/>
                  </a:schemeClr>
                </a:solidFill>
                <a:latin typeface="Century Gothic" panose="020B0502020202020204" pitchFamily="34" charset="0"/>
              </a:rPr>
            </a:br>
            <a:r>
              <a:rPr lang="it-IT" sz="1400" b="1" dirty="0">
                <a:solidFill>
                  <a:schemeClr val="accent1">
                    <a:lumMod val="50000"/>
                  </a:schemeClr>
                </a:solidFill>
                <a:latin typeface="Century Gothic" panose="020B0502020202020204" pitchFamily="34" charset="0"/>
              </a:rPr>
              <a:t>ad un esperto che possa accertare l’origine della condizione</a:t>
            </a:r>
            <a:endParaRPr lang="it-IT" sz="1400" dirty="0">
              <a:solidFill>
                <a:schemeClr val="accent1">
                  <a:lumMod val="50000"/>
                </a:schemeClr>
              </a:solidFill>
              <a:latin typeface="Century Gothic" panose="020B0502020202020204" pitchFamily="34" charset="0"/>
            </a:endParaRPr>
          </a:p>
        </p:txBody>
      </p:sp>
      <p:pic>
        <p:nvPicPr>
          <p:cNvPr id="24" name="Immagine 23">
            <a:extLst>
              <a:ext uri="{FF2B5EF4-FFF2-40B4-BE49-F238E27FC236}">
                <a16:creationId xmlns:a16="http://schemas.microsoft.com/office/drawing/2014/main" id="{3B55EC1C-DD16-4745-A5C2-D8B844AA710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8942"/>
          <a:stretch/>
        </p:blipFill>
        <p:spPr>
          <a:xfrm>
            <a:off x="148612" y="3445452"/>
            <a:ext cx="224135" cy="294895"/>
          </a:xfrm>
          <a:prstGeom prst="rect">
            <a:avLst/>
          </a:prstGeom>
        </p:spPr>
      </p:pic>
      <p:sp>
        <p:nvSpPr>
          <p:cNvPr id="26" name="Ovale 25">
            <a:extLst>
              <a:ext uri="{FF2B5EF4-FFF2-40B4-BE49-F238E27FC236}">
                <a16:creationId xmlns:a16="http://schemas.microsoft.com/office/drawing/2014/main" id="{1A7D2939-64FE-5345-A215-BEE74DD44BDC}"/>
              </a:ext>
            </a:extLst>
          </p:cNvPr>
          <p:cNvSpPr/>
          <p:nvPr/>
        </p:nvSpPr>
        <p:spPr>
          <a:xfrm>
            <a:off x="82949" y="4383601"/>
            <a:ext cx="355011" cy="355011"/>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Rettangolo 20">
            <a:extLst>
              <a:ext uri="{FF2B5EF4-FFF2-40B4-BE49-F238E27FC236}">
                <a16:creationId xmlns:a16="http://schemas.microsoft.com/office/drawing/2014/main" id="{DAE7EB71-AA5A-DF49-BBAA-2B398EB1D3E1}"/>
              </a:ext>
            </a:extLst>
          </p:cNvPr>
          <p:cNvSpPr/>
          <p:nvPr/>
        </p:nvSpPr>
        <p:spPr>
          <a:xfrm>
            <a:off x="140809" y="4369186"/>
            <a:ext cx="256802" cy="400110"/>
          </a:xfrm>
          <a:prstGeom prst="rect">
            <a:avLst/>
          </a:prstGeom>
        </p:spPr>
        <p:txBody>
          <a:bodyPr wrap="none">
            <a:spAutoFit/>
          </a:bodyPr>
          <a:lstStyle/>
          <a:p>
            <a:r>
              <a:rPr lang="it-IT" sz="2000" b="1" dirty="0">
                <a:solidFill>
                  <a:schemeClr val="accent6"/>
                </a:solidFill>
                <a:latin typeface="Century Gothic" panose="020B0502020202020204" pitchFamily="34" charset="0"/>
              </a:rPr>
              <a:t>!</a:t>
            </a:r>
            <a:endParaRPr lang="it-IT" dirty="0">
              <a:solidFill>
                <a:schemeClr val="accent6"/>
              </a:solidFill>
            </a:endParaRPr>
          </a:p>
        </p:txBody>
      </p:sp>
    </p:spTree>
    <p:extLst>
      <p:ext uri="{BB962C8B-B14F-4D97-AF65-F5344CB8AC3E}">
        <p14:creationId xmlns:p14="http://schemas.microsoft.com/office/powerpoint/2010/main" val="778397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FDA3E29F-E56D-A349-A68D-70A4E7CF0242}"/>
              </a:ext>
            </a:extLst>
          </p:cNvPr>
          <p:cNvSpPr/>
          <p:nvPr/>
        </p:nvSpPr>
        <p:spPr>
          <a:xfrm>
            <a:off x="0" y="2722484"/>
            <a:ext cx="9144000" cy="1556388"/>
          </a:xfrm>
          <a:prstGeom prst="rect">
            <a:avLst/>
          </a:prstGeom>
          <a:solidFill>
            <a:srgbClr val="D3B5E9">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Rettangolo con angoli arrotondati sullo stesso lato 3">
            <a:extLst>
              <a:ext uri="{FF2B5EF4-FFF2-40B4-BE49-F238E27FC236}">
                <a16:creationId xmlns:a16="http://schemas.microsoft.com/office/drawing/2014/main" id="{82904929-51FE-9146-BC13-F899F753EDA3}"/>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object 8"/>
          <p:cNvSpPr txBox="1"/>
          <p:nvPr/>
        </p:nvSpPr>
        <p:spPr>
          <a:xfrm>
            <a:off x="1986831" y="4390497"/>
            <a:ext cx="1426210" cy="259045"/>
          </a:xfrm>
          <a:prstGeom prst="rect">
            <a:avLst/>
          </a:prstGeom>
        </p:spPr>
        <p:txBody>
          <a:bodyPr vert="horz" wrap="square" lIns="0" tIns="12700" rIns="0" bIns="0" rtlCol="0">
            <a:spAutoFit/>
          </a:bodyPr>
          <a:lstStyle/>
          <a:p>
            <a:pPr marL="12700" algn="ctr">
              <a:spcBef>
                <a:spcPts val="100"/>
              </a:spcBef>
            </a:pPr>
            <a:r>
              <a:rPr sz="1600" dirty="0">
                <a:solidFill>
                  <a:schemeClr val="bg1"/>
                </a:solidFill>
                <a:latin typeface="Century Gothic" panose="020B0502020202020204" pitchFamily="34" charset="0"/>
                <a:cs typeface="Franklin Gothic Demi"/>
              </a:rPr>
              <a:t>P</a:t>
            </a:r>
            <a:r>
              <a:rPr sz="1600" spc="-20" dirty="0">
                <a:solidFill>
                  <a:schemeClr val="bg1"/>
                </a:solidFill>
                <a:latin typeface="Century Gothic" panose="020B0502020202020204" pitchFamily="34" charset="0"/>
                <a:cs typeface="Franklin Gothic Demi"/>
              </a:rPr>
              <a:t>R</a:t>
            </a:r>
            <a:r>
              <a:rPr sz="1600" spc="-5" dirty="0">
                <a:solidFill>
                  <a:schemeClr val="bg1"/>
                </a:solidFill>
                <a:latin typeface="Century Gothic" panose="020B0502020202020204" pitchFamily="34" charset="0"/>
                <a:cs typeface="Franklin Gothic Demi"/>
              </a:rPr>
              <a:t>O</a:t>
            </a:r>
            <a:r>
              <a:rPr sz="1600" dirty="0">
                <a:solidFill>
                  <a:schemeClr val="bg1"/>
                </a:solidFill>
                <a:latin typeface="Century Gothic" panose="020B0502020202020204" pitchFamily="34" charset="0"/>
                <a:cs typeface="Franklin Gothic Demi"/>
              </a:rPr>
              <a:t>BI</a:t>
            </a:r>
            <a:r>
              <a:rPr sz="1600" spc="-15" dirty="0">
                <a:solidFill>
                  <a:schemeClr val="bg1"/>
                </a:solidFill>
                <a:latin typeface="Century Gothic" panose="020B0502020202020204" pitchFamily="34" charset="0"/>
                <a:cs typeface="Franklin Gothic Demi"/>
              </a:rPr>
              <a:t>O</a:t>
            </a:r>
            <a:r>
              <a:rPr sz="1600" spc="-5" dirty="0">
                <a:solidFill>
                  <a:schemeClr val="bg1"/>
                </a:solidFill>
                <a:latin typeface="Century Gothic" panose="020B0502020202020204" pitchFamily="34" charset="0"/>
                <a:cs typeface="Franklin Gothic Demi"/>
              </a:rPr>
              <a:t>T</a:t>
            </a:r>
            <a:r>
              <a:rPr sz="1600" spc="-15" dirty="0">
                <a:solidFill>
                  <a:schemeClr val="bg1"/>
                </a:solidFill>
                <a:latin typeface="Century Gothic" panose="020B0502020202020204" pitchFamily="34" charset="0"/>
                <a:cs typeface="Franklin Gothic Demi"/>
              </a:rPr>
              <a:t>I</a:t>
            </a:r>
            <a:r>
              <a:rPr sz="1600" spc="-5" dirty="0">
                <a:solidFill>
                  <a:schemeClr val="bg1"/>
                </a:solidFill>
                <a:latin typeface="Century Gothic" panose="020B0502020202020204" pitchFamily="34" charset="0"/>
                <a:cs typeface="Franklin Gothic Demi"/>
              </a:rPr>
              <a:t>CO</a:t>
            </a:r>
            <a:endParaRPr sz="1600" dirty="0">
              <a:solidFill>
                <a:schemeClr val="bg1"/>
              </a:solidFill>
              <a:latin typeface="Century Gothic" panose="020B0502020202020204" pitchFamily="34" charset="0"/>
              <a:cs typeface="Franklin Gothic Demi"/>
            </a:endParaRPr>
          </a:p>
        </p:txBody>
      </p:sp>
      <p:sp>
        <p:nvSpPr>
          <p:cNvPr id="9" name="object 2"/>
          <p:cNvSpPr txBox="1"/>
          <p:nvPr/>
        </p:nvSpPr>
        <p:spPr>
          <a:xfrm>
            <a:off x="239815" y="850102"/>
            <a:ext cx="5615204" cy="1641731"/>
          </a:xfrm>
          <a:prstGeom prst="rect">
            <a:avLst/>
          </a:prstGeom>
        </p:spPr>
        <p:txBody>
          <a:bodyPr vert="horz" wrap="square" lIns="0" tIns="47625" rIns="0" bIns="0" rtlCol="0">
            <a:spAutoFit/>
          </a:bodyPr>
          <a:lstStyle/>
          <a:p>
            <a:pPr marL="12700" marR="5080">
              <a:lnSpc>
                <a:spcPts val="1800"/>
              </a:lnSpc>
              <a:spcBef>
                <a:spcPts val="375"/>
              </a:spcBef>
            </a:pPr>
            <a:r>
              <a:rPr sz="1400" spc="-5" dirty="0" err="1">
                <a:solidFill>
                  <a:schemeClr val="accent1">
                    <a:lumMod val="50000"/>
                  </a:schemeClr>
                </a:solidFill>
                <a:latin typeface="Century Gothic" panose="020B0502020202020204" pitchFamily="34" charset="0"/>
                <a:cs typeface="Arial"/>
              </a:rPr>
              <a:t>Enterogermina</a:t>
            </a:r>
            <a:r>
              <a:rPr sz="1400" spc="-5" dirty="0">
                <a:solidFill>
                  <a:schemeClr val="accent1">
                    <a:lumMod val="50000"/>
                  </a:schemeClr>
                </a:solidFill>
                <a:latin typeface="Century Gothic" panose="020B0502020202020204" pitchFamily="34" charset="0"/>
                <a:cs typeface="Arial"/>
              </a:rPr>
              <a:t> </a:t>
            </a:r>
            <a:r>
              <a:rPr lang="it-IT" sz="1400" spc="-5" dirty="0">
                <a:solidFill>
                  <a:schemeClr val="accent1">
                    <a:lumMod val="50000"/>
                  </a:schemeClr>
                </a:solidFill>
                <a:latin typeface="Century Gothic" panose="020B0502020202020204" pitchFamily="34" charset="0"/>
                <a:cs typeface="Arial"/>
              </a:rPr>
              <a:t>Gonfiore </a:t>
            </a:r>
            <a:r>
              <a:rPr sz="1400" dirty="0" err="1">
                <a:solidFill>
                  <a:schemeClr val="accent1">
                    <a:lumMod val="50000"/>
                  </a:schemeClr>
                </a:solidFill>
                <a:latin typeface="Century Gothic" panose="020B0502020202020204" pitchFamily="34" charset="0"/>
                <a:cs typeface="Arial"/>
              </a:rPr>
              <a:t>è</a:t>
            </a:r>
            <a:r>
              <a:rPr sz="1400" dirty="0">
                <a:solidFill>
                  <a:schemeClr val="accent1">
                    <a:lumMod val="50000"/>
                  </a:schemeClr>
                </a:solidFill>
                <a:latin typeface="Century Gothic" panose="020B0502020202020204" pitchFamily="34" charset="0"/>
                <a:cs typeface="Arial"/>
              </a:rPr>
              <a:t> un </a:t>
            </a:r>
            <a:r>
              <a:rPr sz="1400" spc="-5" dirty="0" err="1">
                <a:solidFill>
                  <a:schemeClr val="accent1">
                    <a:lumMod val="50000"/>
                  </a:schemeClr>
                </a:solidFill>
                <a:latin typeface="Century Gothic" panose="020B0502020202020204" pitchFamily="34" charset="0"/>
                <a:cs typeface="Arial"/>
              </a:rPr>
              <a:t>integratore</a:t>
            </a:r>
            <a:r>
              <a:rPr sz="1400" spc="-5" dirty="0">
                <a:solidFill>
                  <a:schemeClr val="accent1">
                    <a:lumMod val="50000"/>
                  </a:schemeClr>
                </a:solidFill>
                <a:latin typeface="Century Gothic" panose="020B0502020202020204" pitchFamily="34" charset="0"/>
                <a:cs typeface="Arial"/>
              </a:rPr>
              <a:t> </a:t>
            </a:r>
            <a:r>
              <a:rPr sz="1400" spc="-5" dirty="0" err="1">
                <a:solidFill>
                  <a:schemeClr val="accent1">
                    <a:lumMod val="50000"/>
                  </a:schemeClr>
                </a:solidFill>
                <a:latin typeface="Century Gothic" panose="020B0502020202020204" pitchFamily="34" charset="0"/>
                <a:cs typeface="Arial"/>
              </a:rPr>
              <a:t>alimentare</a:t>
            </a:r>
            <a:r>
              <a:rPr sz="1400" spc="-5" dirty="0">
                <a:solidFill>
                  <a:schemeClr val="accent1">
                    <a:lumMod val="50000"/>
                  </a:schemeClr>
                </a:solidFill>
                <a:latin typeface="Century Gothic" panose="020B0502020202020204" pitchFamily="34" charset="0"/>
                <a:cs typeface="Arial"/>
              </a:rPr>
              <a:t> </a:t>
            </a:r>
            <a:br>
              <a:rPr lang="it-IT" sz="1400" spc="-5" dirty="0">
                <a:solidFill>
                  <a:schemeClr val="accent1">
                    <a:lumMod val="50000"/>
                  </a:schemeClr>
                </a:solidFill>
                <a:latin typeface="Century Gothic" panose="020B0502020202020204" pitchFamily="34" charset="0"/>
                <a:cs typeface="Arial"/>
              </a:rPr>
            </a:br>
            <a:r>
              <a:rPr lang="it-IT" sz="1400" dirty="0">
                <a:solidFill>
                  <a:schemeClr val="accent1">
                    <a:lumMod val="50000"/>
                  </a:schemeClr>
                </a:solidFill>
                <a:latin typeface="Century Gothic" panose="020B0502020202020204" pitchFamily="34" charset="0"/>
                <a:cs typeface="Arial"/>
              </a:rPr>
              <a:t>con </a:t>
            </a:r>
            <a:r>
              <a:rPr lang="it-IT" sz="1400" b="1" dirty="0">
                <a:solidFill>
                  <a:schemeClr val="accent1">
                    <a:lumMod val="50000"/>
                  </a:schemeClr>
                </a:solidFill>
                <a:latin typeface="Century Gothic" panose="020B0502020202020204" pitchFamily="34" charset="0"/>
                <a:cs typeface="Arial"/>
              </a:rPr>
              <a:t>formulazione specifica</a:t>
            </a:r>
            <a:r>
              <a:rPr lang="it-IT" sz="1400" dirty="0">
                <a:solidFill>
                  <a:schemeClr val="accent1">
                    <a:lumMod val="50000"/>
                  </a:schemeClr>
                </a:solidFill>
                <a:latin typeface="Century Gothic" panose="020B0502020202020204" pitchFamily="34" charset="0"/>
                <a:cs typeface="Arial"/>
              </a:rPr>
              <a:t> a base di </a:t>
            </a:r>
            <a:r>
              <a:rPr lang="it-IT" sz="1400" i="1" dirty="0">
                <a:solidFill>
                  <a:schemeClr val="accent1">
                    <a:lumMod val="50000"/>
                  </a:schemeClr>
                </a:solidFill>
                <a:latin typeface="Century Gothic" panose="020B0502020202020204" pitchFamily="34" charset="0"/>
                <a:cs typeface="Arial"/>
              </a:rPr>
              <a:t>probiotici</a:t>
            </a:r>
            <a:r>
              <a:rPr lang="it-IT" sz="1400" dirty="0">
                <a:solidFill>
                  <a:schemeClr val="accent1">
                    <a:lumMod val="50000"/>
                  </a:schemeClr>
                </a:solidFill>
                <a:latin typeface="Century Gothic" panose="020B0502020202020204" pitchFamily="34" charset="0"/>
                <a:cs typeface="Arial"/>
              </a:rPr>
              <a:t>, </a:t>
            </a:r>
            <a:br>
              <a:rPr lang="it-IT" sz="1400" dirty="0">
                <a:solidFill>
                  <a:schemeClr val="accent1">
                    <a:lumMod val="50000"/>
                  </a:schemeClr>
                </a:solidFill>
                <a:latin typeface="Century Gothic" panose="020B0502020202020204" pitchFamily="34" charset="0"/>
                <a:cs typeface="Arial"/>
              </a:rPr>
            </a:br>
            <a:r>
              <a:rPr lang="it-IT" sz="1400" i="1" dirty="0">
                <a:solidFill>
                  <a:schemeClr val="accent1">
                    <a:lumMod val="50000"/>
                  </a:schemeClr>
                </a:solidFill>
                <a:latin typeface="Century Gothic" panose="020B0502020202020204" pitchFamily="34" charset="0"/>
                <a:cs typeface="Arial"/>
              </a:rPr>
              <a:t>estratti vegetali</a:t>
            </a:r>
            <a:r>
              <a:rPr lang="it-IT" sz="1400" dirty="0">
                <a:solidFill>
                  <a:schemeClr val="accent1">
                    <a:lumMod val="50000"/>
                  </a:schemeClr>
                </a:solidFill>
                <a:latin typeface="Century Gothic" panose="020B0502020202020204" pitchFamily="34" charset="0"/>
                <a:cs typeface="Arial"/>
              </a:rPr>
              <a:t> ed </a:t>
            </a:r>
            <a:r>
              <a:rPr lang="it-IT" sz="1400" i="1" dirty="0">
                <a:solidFill>
                  <a:schemeClr val="accent1">
                    <a:lumMod val="50000"/>
                  </a:schemeClr>
                </a:solidFill>
                <a:latin typeface="Century Gothic" panose="020B0502020202020204" pitchFamily="34" charset="0"/>
                <a:cs typeface="Arial"/>
              </a:rPr>
              <a:t>enzimi digestivi</a:t>
            </a:r>
            <a:r>
              <a:rPr lang="it-IT" sz="1400" dirty="0">
                <a:solidFill>
                  <a:schemeClr val="accent1">
                    <a:lumMod val="50000"/>
                  </a:schemeClr>
                </a:solidFill>
                <a:latin typeface="Century Gothic" panose="020B0502020202020204" pitchFamily="34" charset="0"/>
                <a:cs typeface="Arial"/>
              </a:rPr>
              <a:t>. </a:t>
            </a:r>
            <a:br>
              <a:rPr lang="it-IT" sz="1400" dirty="0">
                <a:solidFill>
                  <a:schemeClr val="accent1">
                    <a:lumMod val="50000"/>
                  </a:schemeClr>
                </a:solidFill>
                <a:latin typeface="Century Gothic" panose="020B0502020202020204" pitchFamily="34" charset="0"/>
                <a:cs typeface="Arial"/>
              </a:rPr>
            </a:br>
            <a:r>
              <a:rPr lang="it-IT" sz="1400" dirty="0">
                <a:solidFill>
                  <a:schemeClr val="accent1">
                    <a:lumMod val="50000"/>
                  </a:schemeClr>
                </a:solidFill>
                <a:latin typeface="Century Gothic" panose="020B0502020202020204" pitchFamily="34" charset="0"/>
                <a:cs typeface="Arial"/>
              </a:rPr>
              <a:t>L’azione del probiotico favorisce l’equilibrio della flora batterica intestinale, mentre gli estratti vegetali di menta e coriandolo </a:t>
            </a:r>
            <a:br>
              <a:rPr lang="it-IT" sz="1400" dirty="0">
                <a:solidFill>
                  <a:schemeClr val="accent1">
                    <a:lumMod val="50000"/>
                  </a:schemeClr>
                </a:solidFill>
                <a:latin typeface="Century Gothic" panose="020B0502020202020204" pitchFamily="34" charset="0"/>
                <a:cs typeface="Arial"/>
              </a:rPr>
            </a:br>
            <a:r>
              <a:rPr lang="it-IT" sz="1400" dirty="0">
                <a:solidFill>
                  <a:schemeClr val="accent1">
                    <a:lumMod val="50000"/>
                  </a:schemeClr>
                </a:solidFill>
                <a:latin typeface="Century Gothic" panose="020B0502020202020204" pitchFamily="34" charset="0"/>
                <a:cs typeface="Arial"/>
              </a:rPr>
              <a:t>aiutano la regolare motilità intestinale e l’eliminazione dei gas </a:t>
            </a:r>
            <a:br>
              <a:rPr lang="it-IT" sz="1400" dirty="0">
                <a:solidFill>
                  <a:schemeClr val="accent1">
                    <a:lumMod val="50000"/>
                  </a:schemeClr>
                </a:solidFill>
                <a:latin typeface="Century Gothic" panose="020B0502020202020204" pitchFamily="34" charset="0"/>
                <a:cs typeface="Arial"/>
              </a:rPr>
            </a:br>
            <a:r>
              <a:rPr lang="it-IT" sz="1400" dirty="0">
                <a:solidFill>
                  <a:schemeClr val="accent1">
                    <a:lumMod val="50000"/>
                  </a:schemeClr>
                </a:solidFill>
                <a:latin typeface="Century Gothic" panose="020B0502020202020204" pitchFamily="34" charset="0"/>
                <a:cs typeface="Arial"/>
              </a:rPr>
              <a:t>che causano il gonfiore addominale.</a:t>
            </a:r>
            <a:endParaRPr sz="1400" dirty="0">
              <a:solidFill>
                <a:schemeClr val="accent1">
                  <a:lumMod val="50000"/>
                </a:schemeClr>
              </a:solidFill>
              <a:latin typeface="Century Gothic" panose="020B0502020202020204" pitchFamily="34" charset="0"/>
              <a:cs typeface="Arial"/>
            </a:endParaRPr>
          </a:p>
        </p:txBody>
      </p:sp>
      <p:pic>
        <p:nvPicPr>
          <p:cNvPr id="10" name="Immagine 9"/>
          <p:cNvPicPr>
            <a:picLocks noChangeAspect="1"/>
          </p:cNvPicPr>
          <p:nvPr/>
        </p:nvPicPr>
        <p:blipFill rotWithShape="1">
          <a:blip r:embed="rId3">
            <a:extLst>
              <a:ext uri="{28A0092B-C50C-407E-A947-70E740481C1C}">
                <a14:useLocalDpi xmlns:a14="http://schemas.microsoft.com/office/drawing/2010/main" val="0"/>
              </a:ext>
            </a:extLst>
          </a:blip>
          <a:srcRect t="23629" b="26100"/>
          <a:stretch/>
        </p:blipFill>
        <p:spPr>
          <a:xfrm>
            <a:off x="5205047" y="515430"/>
            <a:ext cx="4390292" cy="2207053"/>
          </a:xfrm>
          <a:prstGeom prst="rect">
            <a:avLst/>
          </a:prstGeom>
        </p:spPr>
      </p:pic>
      <p:sp>
        <p:nvSpPr>
          <p:cNvPr id="15" name="object 15"/>
          <p:cNvSpPr/>
          <p:nvPr/>
        </p:nvSpPr>
        <p:spPr>
          <a:xfrm>
            <a:off x="1439213" y="3116903"/>
            <a:ext cx="2084846" cy="984775"/>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
        <p:nvSpPr>
          <p:cNvPr id="16" name="object 17"/>
          <p:cNvSpPr/>
          <p:nvPr/>
        </p:nvSpPr>
        <p:spPr>
          <a:xfrm>
            <a:off x="3555228" y="3116903"/>
            <a:ext cx="2093280" cy="978977"/>
          </a:xfrm>
          <a:prstGeom prst="rect">
            <a:avLst/>
          </a:prstGeom>
          <a:blipFill>
            <a:blip r:embed="rId5" cstate="print"/>
            <a:stretch>
              <a:fillRect t="-592"/>
            </a:stretch>
          </a:blipFill>
        </p:spPr>
        <p:txBody>
          <a:bodyPr wrap="square" lIns="0" tIns="0" rIns="0" bIns="0" rtlCol="0"/>
          <a:lstStyle/>
          <a:p>
            <a:endParaRPr>
              <a:solidFill>
                <a:prstClr val="black"/>
              </a:solidFill>
            </a:endParaRPr>
          </a:p>
        </p:txBody>
      </p:sp>
      <p:pic>
        <p:nvPicPr>
          <p:cNvPr id="21" name="Picture 3">
            <a:extLst>
              <a:ext uri="{FF2B5EF4-FFF2-40B4-BE49-F238E27FC236}">
                <a16:creationId xmlns:a16="http://schemas.microsoft.com/office/drawing/2014/main" id="{8748034F-98BB-C74C-8EE4-68DD8FC1A67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0505" y="181884"/>
            <a:ext cx="2282904" cy="668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ttangolo 5">
            <a:extLst>
              <a:ext uri="{FF2B5EF4-FFF2-40B4-BE49-F238E27FC236}">
                <a16:creationId xmlns:a16="http://schemas.microsoft.com/office/drawing/2014/main" id="{D2378F94-94BD-DB48-A9AF-68CDB1E22C8C}"/>
              </a:ext>
            </a:extLst>
          </p:cNvPr>
          <p:cNvSpPr/>
          <p:nvPr/>
        </p:nvSpPr>
        <p:spPr>
          <a:xfrm>
            <a:off x="-1" y="2744727"/>
            <a:ext cx="9144000" cy="338554"/>
          </a:xfrm>
          <a:prstGeom prst="rect">
            <a:avLst/>
          </a:prstGeom>
        </p:spPr>
        <p:txBody>
          <a:bodyPr wrap="square">
            <a:spAutoFit/>
          </a:bodyPr>
          <a:lstStyle/>
          <a:p>
            <a:pPr algn="ctr"/>
            <a:r>
              <a:rPr lang="it-IT" sz="1600" b="1" dirty="0">
                <a:solidFill>
                  <a:srgbClr val="7E57C6"/>
                </a:solidFill>
                <a:latin typeface="Century Gothic" panose="020B0502020202020204" pitchFamily="34" charset="0"/>
              </a:rPr>
              <a:t>Per la regolare motilità intestinale e l’eliminazione dei gas</a:t>
            </a:r>
          </a:p>
        </p:txBody>
      </p:sp>
      <p:sp>
        <p:nvSpPr>
          <p:cNvPr id="27" name="Rettangolo 26">
            <a:extLst>
              <a:ext uri="{FF2B5EF4-FFF2-40B4-BE49-F238E27FC236}">
                <a16:creationId xmlns:a16="http://schemas.microsoft.com/office/drawing/2014/main" id="{0BCC0FD9-1BDD-7A4D-8AE8-FE20EE1F9E67}"/>
              </a:ext>
            </a:extLst>
          </p:cNvPr>
          <p:cNvSpPr/>
          <p:nvPr/>
        </p:nvSpPr>
        <p:spPr>
          <a:xfrm>
            <a:off x="1439213" y="4133366"/>
            <a:ext cx="2084846" cy="294617"/>
          </a:xfrm>
          <a:prstGeom prst="rect">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Rettangolo 27">
            <a:extLst>
              <a:ext uri="{FF2B5EF4-FFF2-40B4-BE49-F238E27FC236}">
                <a16:creationId xmlns:a16="http://schemas.microsoft.com/office/drawing/2014/main" id="{BB517F2A-6154-C04F-A398-0BABCE9341E8}"/>
              </a:ext>
            </a:extLst>
          </p:cNvPr>
          <p:cNvSpPr/>
          <p:nvPr/>
        </p:nvSpPr>
        <p:spPr>
          <a:xfrm>
            <a:off x="1878908" y="4124244"/>
            <a:ext cx="1205458" cy="292388"/>
          </a:xfrm>
          <a:prstGeom prst="rect">
            <a:avLst/>
          </a:prstGeom>
        </p:spPr>
        <p:txBody>
          <a:bodyPr wrap="none">
            <a:spAutoFit/>
          </a:bodyPr>
          <a:lstStyle/>
          <a:p>
            <a:pPr marL="12700" marR="5080" indent="5715" algn="ctr">
              <a:spcBef>
                <a:spcPts val="100"/>
              </a:spcBef>
            </a:pPr>
            <a:r>
              <a:rPr lang="it-IT" sz="1300" b="1" dirty="0">
                <a:solidFill>
                  <a:schemeClr val="bg1"/>
                </a:solidFill>
                <a:latin typeface="Century Gothic" panose="020B0502020202020204" pitchFamily="34" charset="0"/>
                <a:cs typeface="Franklin Gothic Demi"/>
              </a:rPr>
              <a:t>PROBIOTICO</a:t>
            </a:r>
          </a:p>
        </p:txBody>
      </p:sp>
      <p:sp>
        <p:nvSpPr>
          <p:cNvPr id="29" name="Rettangolo 28">
            <a:extLst>
              <a:ext uri="{FF2B5EF4-FFF2-40B4-BE49-F238E27FC236}">
                <a16:creationId xmlns:a16="http://schemas.microsoft.com/office/drawing/2014/main" id="{0BDEDBD5-E647-A047-9ACB-DF543E5C4487}"/>
              </a:ext>
            </a:extLst>
          </p:cNvPr>
          <p:cNvSpPr/>
          <p:nvPr/>
        </p:nvSpPr>
        <p:spPr>
          <a:xfrm>
            <a:off x="3555228" y="4133366"/>
            <a:ext cx="2084846" cy="294617"/>
          </a:xfrm>
          <a:prstGeom prst="rect">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Rettangolo 29">
            <a:extLst>
              <a:ext uri="{FF2B5EF4-FFF2-40B4-BE49-F238E27FC236}">
                <a16:creationId xmlns:a16="http://schemas.microsoft.com/office/drawing/2014/main" id="{892D6804-A39C-BD47-B9FC-A5757ACD067A}"/>
              </a:ext>
            </a:extLst>
          </p:cNvPr>
          <p:cNvSpPr/>
          <p:nvPr/>
        </p:nvSpPr>
        <p:spPr>
          <a:xfrm>
            <a:off x="3772908" y="4124244"/>
            <a:ext cx="1649491" cy="292388"/>
          </a:xfrm>
          <a:prstGeom prst="rect">
            <a:avLst/>
          </a:prstGeom>
        </p:spPr>
        <p:txBody>
          <a:bodyPr wrap="none">
            <a:spAutoFit/>
          </a:bodyPr>
          <a:lstStyle/>
          <a:p>
            <a:pPr marL="12700" marR="5080" indent="5715" algn="ctr">
              <a:spcBef>
                <a:spcPts val="100"/>
              </a:spcBef>
            </a:pPr>
            <a:r>
              <a:rPr lang="it-IT" sz="1300" b="1" dirty="0">
                <a:solidFill>
                  <a:schemeClr val="bg1"/>
                </a:solidFill>
                <a:latin typeface="Century Gothic" panose="020B0502020202020204" pitchFamily="34" charset="0"/>
                <a:cs typeface="Franklin Gothic Demi"/>
              </a:rPr>
              <a:t>ESTRATTI VEGETALI</a:t>
            </a:r>
          </a:p>
        </p:txBody>
      </p:sp>
      <p:sp>
        <p:nvSpPr>
          <p:cNvPr id="31" name="Rettangolo 30">
            <a:extLst>
              <a:ext uri="{FF2B5EF4-FFF2-40B4-BE49-F238E27FC236}">
                <a16:creationId xmlns:a16="http://schemas.microsoft.com/office/drawing/2014/main" id="{4246DCB7-348A-2A4F-BC38-9E21C6F00D59}"/>
              </a:ext>
            </a:extLst>
          </p:cNvPr>
          <p:cNvSpPr/>
          <p:nvPr/>
        </p:nvSpPr>
        <p:spPr>
          <a:xfrm>
            <a:off x="5677105" y="4133366"/>
            <a:ext cx="2084846" cy="294617"/>
          </a:xfrm>
          <a:prstGeom prst="rect">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2" name="Rettangolo 31">
            <a:extLst>
              <a:ext uri="{FF2B5EF4-FFF2-40B4-BE49-F238E27FC236}">
                <a16:creationId xmlns:a16="http://schemas.microsoft.com/office/drawing/2014/main" id="{16BBD01A-A6A3-B74F-A25D-10399B5BCB82}"/>
              </a:ext>
            </a:extLst>
          </p:cNvPr>
          <p:cNvSpPr/>
          <p:nvPr/>
        </p:nvSpPr>
        <p:spPr>
          <a:xfrm>
            <a:off x="5945281" y="4124244"/>
            <a:ext cx="1548501" cy="292388"/>
          </a:xfrm>
          <a:prstGeom prst="rect">
            <a:avLst/>
          </a:prstGeom>
        </p:spPr>
        <p:txBody>
          <a:bodyPr wrap="none">
            <a:spAutoFit/>
          </a:bodyPr>
          <a:lstStyle/>
          <a:p>
            <a:pPr marL="12700" marR="5080" indent="5715" algn="ctr">
              <a:spcBef>
                <a:spcPts val="100"/>
              </a:spcBef>
            </a:pPr>
            <a:r>
              <a:rPr lang="it-IT" sz="1300" b="1" dirty="0">
                <a:solidFill>
                  <a:schemeClr val="bg1"/>
                </a:solidFill>
                <a:latin typeface="Century Gothic" panose="020B0502020202020204" pitchFamily="34" charset="0"/>
                <a:cs typeface="Franklin Gothic Demi"/>
              </a:rPr>
              <a:t>ENZIMI DIGESTIVI</a:t>
            </a:r>
          </a:p>
        </p:txBody>
      </p:sp>
      <p:pic>
        <p:nvPicPr>
          <p:cNvPr id="33" name="Immagine 32">
            <a:extLst>
              <a:ext uri="{FF2B5EF4-FFF2-40B4-BE49-F238E27FC236}">
                <a16:creationId xmlns:a16="http://schemas.microsoft.com/office/drawing/2014/main" id="{D4A9113E-3F22-B847-8111-EEC85904A291}"/>
              </a:ext>
            </a:extLst>
          </p:cNvPr>
          <p:cNvPicPr>
            <a:picLocks noChangeAspect="1"/>
          </p:cNvPicPr>
          <p:nvPr/>
        </p:nvPicPr>
        <p:blipFill rotWithShape="1">
          <a:blip r:embed="rId7">
            <a:extLst>
              <a:ext uri="{28A0092B-C50C-407E-A947-70E740481C1C}">
                <a14:useLocalDpi xmlns:a14="http://schemas.microsoft.com/office/drawing/2010/main" val="0"/>
              </a:ext>
            </a:extLst>
          </a:blip>
          <a:srcRect t="24350" b="5145"/>
          <a:stretch/>
        </p:blipFill>
        <p:spPr>
          <a:xfrm>
            <a:off x="5677105" y="3116903"/>
            <a:ext cx="2084846" cy="978977"/>
          </a:xfrm>
          <a:prstGeom prst="rect">
            <a:avLst/>
          </a:prstGeom>
        </p:spPr>
      </p:pic>
    </p:spTree>
    <p:extLst>
      <p:ext uri="{BB962C8B-B14F-4D97-AF65-F5344CB8AC3E}">
        <p14:creationId xmlns:p14="http://schemas.microsoft.com/office/powerpoint/2010/main" val="2649143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ttangolo 17">
            <a:extLst>
              <a:ext uri="{FF2B5EF4-FFF2-40B4-BE49-F238E27FC236}">
                <a16:creationId xmlns:a16="http://schemas.microsoft.com/office/drawing/2014/main" id="{51BC8968-AA2B-DE4C-BBD6-4897759F38EB}"/>
              </a:ext>
            </a:extLst>
          </p:cNvPr>
          <p:cNvSpPr/>
          <p:nvPr/>
        </p:nvSpPr>
        <p:spPr>
          <a:xfrm>
            <a:off x="0" y="808892"/>
            <a:ext cx="9144000" cy="4017576"/>
          </a:xfrm>
          <a:prstGeom prst="rect">
            <a:avLst/>
          </a:prstGeom>
          <a:gradFill>
            <a:gsLst>
              <a:gs pos="0">
                <a:schemeClr val="bg1"/>
              </a:gs>
              <a:gs pos="100000">
                <a:srgbClr val="D3B5E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6" name="Connecteur droit 9"/>
          <p:cNvCxnSpPr/>
          <p:nvPr/>
        </p:nvCxnSpPr>
        <p:spPr>
          <a:xfrm>
            <a:off x="8958263" y="6523640"/>
            <a:ext cx="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178" y="1021374"/>
            <a:ext cx="1992225" cy="4487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asellaDiTesto 3"/>
          <p:cNvSpPr txBox="1"/>
          <p:nvPr/>
        </p:nvSpPr>
        <p:spPr>
          <a:xfrm>
            <a:off x="199749" y="1491630"/>
            <a:ext cx="3398687" cy="1354217"/>
          </a:xfrm>
          <a:prstGeom prst="rect">
            <a:avLst/>
          </a:prstGeom>
          <a:noFill/>
        </p:spPr>
        <p:txBody>
          <a:bodyPr wrap="none" rtlCol="0">
            <a:spAutoFit/>
          </a:bodyPr>
          <a:lstStyle/>
          <a:p>
            <a:pPr marL="92075" indent="-92075">
              <a:spcAft>
                <a:spcPts val="600"/>
              </a:spcAft>
              <a:buFont typeface="Arial" panose="020B0604020202020204" pitchFamily="34" charset="0"/>
              <a:buChar char="•"/>
            </a:pPr>
            <a:r>
              <a:rPr lang="it-IT" sz="1400" b="1" dirty="0">
                <a:solidFill>
                  <a:schemeClr val="accent1">
                    <a:lumMod val="50000"/>
                  </a:schemeClr>
                </a:solidFill>
                <a:latin typeface="Century Gothic" panose="020B0502020202020204" pitchFamily="34" charset="0"/>
              </a:rPr>
              <a:t>Regola la motilità gastrointestinale</a:t>
            </a:r>
            <a:br>
              <a:rPr lang="it-IT" sz="1250" b="1" dirty="0">
                <a:solidFill>
                  <a:schemeClr val="accent1">
                    <a:lumMod val="50000"/>
                  </a:schemeClr>
                </a:solidFill>
                <a:latin typeface="Century Gothic" panose="020B0502020202020204" pitchFamily="34" charset="0"/>
              </a:rPr>
            </a:br>
            <a:r>
              <a:rPr lang="it-IT" sz="1000" i="1" dirty="0">
                <a:solidFill>
                  <a:schemeClr val="accent1">
                    <a:lumMod val="50000"/>
                  </a:schemeClr>
                </a:solidFill>
                <a:latin typeface="Century Gothic" panose="020B0502020202020204" pitchFamily="34" charset="0"/>
              </a:rPr>
              <a:t>Estratto di menta e coriandolo</a:t>
            </a:r>
          </a:p>
          <a:p>
            <a:pPr marL="92075" indent="-92075">
              <a:spcAft>
                <a:spcPts val="600"/>
              </a:spcAft>
              <a:buFont typeface="Arial" panose="020B0604020202020204" pitchFamily="34" charset="0"/>
              <a:buChar char="•"/>
            </a:pPr>
            <a:r>
              <a:rPr lang="it-IT" sz="1400" b="1" dirty="0">
                <a:solidFill>
                  <a:schemeClr val="accent1">
                    <a:lumMod val="50000"/>
                  </a:schemeClr>
                </a:solidFill>
                <a:latin typeface="Century Gothic" panose="020B0502020202020204" pitchFamily="34" charset="0"/>
              </a:rPr>
              <a:t>Elimina i gas intestinali</a:t>
            </a:r>
            <a:br>
              <a:rPr lang="it-IT" sz="1250" b="1" dirty="0">
                <a:solidFill>
                  <a:schemeClr val="accent1">
                    <a:lumMod val="50000"/>
                  </a:schemeClr>
                </a:solidFill>
                <a:latin typeface="Century Gothic" panose="020B0502020202020204" pitchFamily="34" charset="0"/>
              </a:rPr>
            </a:br>
            <a:r>
              <a:rPr lang="it-IT" sz="1000" i="1" dirty="0">
                <a:solidFill>
                  <a:schemeClr val="accent1">
                    <a:lumMod val="50000"/>
                  </a:schemeClr>
                </a:solidFill>
                <a:latin typeface="Century Gothic" panose="020B0502020202020204" pitchFamily="34" charset="0"/>
              </a:rPr>
              <a:t>Estratto di menta e coriandolo</a:t>
            </a:r>
          </a:p>
          <a:p>
            <a:pPr marL="92075" indent="-92075">
              <a:buFont typeface="Arial" panose="020B0604020202020204" pitchFamily="34" charset="0"/>
              <a:buChar char="•"/>
            </a:pPr>
            <a:r>
              <a:rPr lang="it-IT" sz="1400" b="1" dirty="0">
                <a:solidFill>
                  <a:schemeClr val="accent1">
                    <a:lumMod val="50000"/>
                  </a:schemeClr>
                </a:solidFill>
                <a:latin typeface="Century Gothic" panose="020B0502020202020204" pitchFamily="34" charset="0"/>
              </a:rPr>
              <a:t>Aiuta il metabolismo dei carboidrati</a:t>
            </a:r>
            <a:br>
              <a:rPr lang="it-IT" sz="1250" b="1" dirty="0">
                <a:solidFill>
                  <a:schemeClr val="accent1">
                    <a:lumMod val="50000"/>
                  </a:schemeClr>
                </a:solidFill>
                <a:latin typeface="Century Gothic" panose="020B0502020202020204" pitchFamily="34" charset="0"/>
              </a:rPr>
            </a:br>
            <a:r>
              <a:rPr lang="it-IT" sz="1000" i="1" dirty="0">
                <a:solidFill>
                  <a:schemeClr val="accent1">
                    <a:lumMod val="50000"/>
                  </a:schemeClr>
                </a:solidFill>
                <a:latin typeface="Century Gothic" panose="020B0502020202020204" pitchFamily="34" charset="0"/>
              </a:rPr>
              <a:t>Estratto di coriandolo</a:t>
            </a:r>
          </a:p>
        </p:txBody>
      </p:sp>
      <p:graphicFrame>
        <p:nvGraphicFramePr>
          <p:cNvPr id="12" name="Tabella 11"/>
          <p:cNvGraphicFramePr>
            <a:graphicFrameLocks noGrp="1"/>
          </p:cNvGraphicFramePr>
          <p:nvPr>
            <p:extLst>
              <p:ext uri="{D42A27DB-BD31-4B8C-83A1-F6EECF244321}">
                <p14:modId xmlns:p14="http://schemas.microsoft.com/office/powerpoint/2010/main" val="2895916459"/>
              </p:ext>
            </p:extLst>
          </p:nvPr>
        </p:nvGraphicFramePr>
        <p:xfrm>
          <a:off x="4355976" y="1090175"/>
          <a:ext cx="4392488" cy="2499389"/>
        </p:xfrm>
        <a:graphic>
          <a:graphicData uri="http://schemas.openxmlformats.org/drawingml/2006/table">
            <a:tbl>
              <a:tblPr firstRow="1" bandRow="1">
                <a:tableStyleId>{0E3FDE45-AF77-4B5C-9715-49D594BDF05E}</a:tableStyleId>
              </a:tblPr>
              <a:tblGrid>
                <a:gridCol w="1296144">
                  <a:extLst>
                    <a:ext uri="{9D8B030D-6E8A-4147-A177-3AD203B41FA5}">
                      <a16:colId xmlns:a16="http://schemas.microsoft.com/office/drawing/2014/main" val="20000"/>
                    </a:ext>
                  </a:extLst>
                </a:gridCol>
                <a:gridCol w="3096344">
                  <a:extLst>
                    <a:ext uri="{9D8B030D-6E8A-4147-A177-3AD203B41FA5}">
                      <a16:colId xmlns:a16="http://schemas.microsoft.com/office/drawing/2014/main" val="20001"/>
                    </a:ext>
                  </a:extLst>
                </a:gridCol>
              </a:tblGrid>
              <a:tr h="293148">
                <a:tc gridSpan="2">
                  <a:txBody>
                    <a:bodyPr/>
                    <a:lstStyle/>
                    <a:p>
                      <a:pPr algn="ctr"/>
                      <a:r>
                        <a:rPr lang="it-IT" sz="1000" b="1" i="0" kern="1200" dirty="0">
                          <a:solidFill>
                            <a:schemeClr val="bg1"/>
                          </a:solidFill>
                          <a:effectLst/>
                          <a:latin typeface="Century Gothic" panose="020B0502020202020204" pitchFamily="34" charset="0"/>
                          <a:ea typeface="ＭＳ Ｐゴシック" pitchFamily="34" charset="-128"/>
                          <a:cs typeface="+mn-cs"/>
                        </a:rPr>
                        <a:t>SCHEDA TECNICA ENTEROGERMINA GONFIORE</a:t>
                      </a:r>
                    </a:p>
                  </a:txBody>
                  <a:tcPr marL="87430" marR="87430" marT="43445" marB="43445" anchor="ctr">
                    <a:lnL w="12700" cap="flat" cmpd="sng" algn="ctr">
                      <a:solidFill>
                        <a:srgbClr val="BF95DF"/>
                      </a:solidFill>
                      <a:prstDash val="solid"/>
                      <a:round/>
                      <a:headEnd type="none" w="med" len="med"/>
                      <a:tailEnd type="none" w="med" len="med"/>
                    </a:lnL>
                    <a:lnR w="12700" cap="flat" cmpd="sng" algn="ctr">
                      <a:solidFill>
                        <a:srgbClr val="BF95DF"/>
                      </a:solidFill>
                      <a:prstDash val="solid"/>
                      <a:round/>
                      <a:headEnd type="none" w="med" len="med"/>
                      <a:tailEnd type="none" w="med" len="med"/>
                    </a:lnR>
                    <a:lnT w="12700" cap="flat" cmpd="sng" algn="ctr">
                      <a:solidFill>
                        <a:srgbClr val="BF95DF"/>
                      </a:solidFill>
                      <a:prstDash val="solid"/>
                      <a:round/>
                      <a:headEnd type="none" w="med" len="med"/>
                      <a:tailEnd type="none" w="med" len="med"/>
                    </a:lnT>
                    <a:lnB w="12700" cap="flat" cmpd="sng" algn="ctr">
                      <a:solidFill>
                        <a:srgbClr val="BF95DF"/>
                      </a:solidFill>
                      <a:prstDash val="solid"/>
                      <a:round/>
                      <a:headEnd type="none" w="med" len="med"/>
                      <a:tailEnd type="none" w="med" len="med"/>
                    </a:lnB>
                    <a:solidFill>
                      <a:srgbClr val="7E57C6"/>
                    </a:solidFill>
                  </a:tcPr>
                </a:tc>
                <a:tc hMerge="1">
                  <a:txBody>
                    <a:bodyPr/>
                    <a:lstStyle/>
                    <a:p>
                      <a:endParaRPr lang="it-IT"/>
                    </a:p>
                  </a:txBody>
                  <a:tcPr/>
                </a:tc>
                <a:extLst>
                  <a:ext uri="{0D108BD9-81ED-4DB2-BD59-A6C34878D82A}">
                    <a16:rowId xmlns:a16="http://schemas.microsoft.com/office/drawing/2014/main" val="10000"/>
                  </a:ext>
                </a:extLst>
              </a:tr>
              <a:tr h="697343">
                <a:tc>
                  <a:txBody>
                    <a:bodyPr/>
                    <a:lstStyle/>
                    <a:p>
                      <a:r>
                        <a:rPr lang="it-IT" sz="1000" b="0" i="0" kern="1200" dirty="0">
                          <a:solidFill>
                            <a:schemeClr val="tx2"/>
                          </a:solidFill>
                          <a:latin typeface="Century Gothic" panose="020B0502020202020204" pitchFamily="34" charset="0"/>
                          <a:ea typeface="ＭＳ Ｐゴシック" pitchFamily="34" charset="-128"/>
                          <a:cs typeface="+mn-cs"/>
                        </a:rPr>
                        <a:t>INGREDIENTI</a:t>
                      </a:r>
                    </a:p>
                  </a:txBody>
                  <a:tcPr marL="87430" marR="87430" marT="43445" marB="43445">
                    <a:lnL w="12700" cap="flat" cmpd="sng" algn="ctr">
                      <a:solidFill>
                        <a:srgbClr val="BF95DF"/>
                      </a:solidFill>
                      <a:prstDash val="solid"/>
                      <a:round/>
                      <a:headEnd type="none" w="med" len="med"/>
                      <a:tailEnd type="none" w="med" len="med"/>
                    </a:lnL>
                    <a:lnR w="12700" cap="flat" cmpd="sng" algn="ctr">
                      <a:solidFill>
                        <a:srgbClr val="BF95DF"/>
                      </a:solidFill>
                      <a:prstDash val="solid"/>
                      <a:round/>
                      <a:headEnd type="none" w="med" len="med"/>
                      <a:tailEnd type="none" w="med" len="med"/>
                    </a:lnR>
                    <a:lnT w="12700" cap="flat" cmpd="sng" algn="ctr">
                      <a:solidFill>
                        <a:srgbClr val="BF95DF"/>
                      </a:solidFill>
                      <a:prstDash val="solid"/>
                      <a:round/>
                      <a:headEnd type="none" w="med" len="med"/>
                      <a:tailEnd type="none" w="med" len="med"/>
                    </a:lnT>
                    <a:lnB w="12700" cap="flat" cmpd="sng" algn="ctr">
                      <a:solidFill>
                        <a:srgbClr val="BF95DF"/>
                      </a:solidFill>
                      <a:prstDash val="solid"/>
                      <a:round/>
                      <a:headEnd type="none" w="med" len="med"/>
                      <a:tailEnd type="none" w="med" len="med"/>
                    </a:lnB>
                    <a:solidFill>
                      <a:schemeClr val="bg1">
                        <a:alpha val="34902"/>
                      </a:schemeClr>
                    </a:solidFill>
                  </a:tcPr>
                </a:tc>
                <a:tc>
                  <a:txBody>
                    <a:bodyPr/>
                    <a:lstStyle/>
                    <a:p>
                      <a:pPr marL="0" marR="0" indent="0" algn="l" defTabSz="951510" rtl="0" eaLnBrk="1" fontAlgn="auto" latinLnBrk="0" hangingPunct="1">
                        <a:lnSpc>
                          <a:spcPct val="100000"/>
                        </a:lnSpc>
                        <a:spcBef>
                          <a:spcPts val="0"/>
                        </a:spcBef>
                        <a:spcAft>
                          <a:spcPts val="0"/>
                        </a:spcAft>
                        <a:buClrTx/>
                        <a:buSzTx/>
                        <a:buFontTx/>
                        <a:buNone/>
                        <a:tabLst/>
                        <a:defRPr/>
                      </a:pPr>
                      <a:r>
                        <a:rPr lang="en-US" sz="1000" b="0" i="0" kern="1200" noProof="0" dirty="0">
                          <a:solidFill>
                            <a:schemeClr val="tx2"/>
                          </a:solidFill>
                          <a:latin typeface="Century Gothic" panose="020B0502020202020204" pitchFamily="34" charset="0"/>
                          <a:ea typeface="ＭＳ Ｐゴシック" pitchFamily="34" charset="-128"/>
                          <a:cs typeface="+mn-cs"/>
                        </a:rPr>
                        <a:t>1 </a:t>
                      </a:r>
                      <a:r>
                        <a:rPr lang="en-US" sz="1000" b="0" i="0" kern="1200" noProof="0" dirty="0" err="1">
                          <a:solidFill>
                            <a:schemeClr val="tx2"/>
                          </a:solidFill>
                          <a:latin typeface="Century Gothic" panose="020B0502020202020204" pitchFamily="34" charset="0"/>
                          <a:ea typeface="ＭＳ Ｐゴシック" pitchFamily="34" charset="-128"/>
                          <a:cs typeface="+mn-cs"/>
                        </a:rPr>
                        <a:t>miliardo</a:t>
                      </a:r>
                      <a:r>
                        <a:rPr lang="en-US" sz="1000" b="0" i="0" kern="1200" noProof="0" dirty="0">
                          <a:solidFill>
                            <a:schemeClr val="tx2"/>
                          </a:solidFill>
                          <a:latin typeface="Century Gothic" panose="020B0502020202020204" pitchFamily="34" charset="0"/>
                          <a:ea typeface="ＭＳ Ｐゴシック" pitchFamily="34" charset="-128"/>
                          <a:cs typeface="+mn-cs"/>
                        </a:rPr>
                        <a:t> di B. lactis BB-12, </a:t>
                      </a:r>
                    </a:p>
                    <a:p>
                      <a:pPr marL="0" marR="0" indent="0" algn="l" defTabSz="951510" rtl="0" eaLnBrk="1" fontAlgn="auto" latinLnBrk="0" hangingPunct="1">
                        <a:lnSpc>
                          <a:spcPct val="100000"/>
                        </a:lnSpc>
                        <a:spcBef>
                          <a:spcPts val="0"/>
                        </a:spcBef>
                        <a:spcAft>
                          <a:spcPts val="0"/>
                        </a:spcAft>
                        <a:buClrTx/>
                        <a:buSzTx/>
                        <a:buFontTx/>
                        <a:buNone/>
                        <a:tabLst/>
                        <a:defRPr/>
                      </a:pPr>
                      <a:r>
                        <a:rPr lang="en-US" sz="1000" b="0" i="0" kern="1200" noProof="0" dirty="0">
                          <a:solidFill>
                            <a:schemeClr val="tx2"/>
                          </a:solidFill>
                          <a:latin typeface="Century Gothic" panose="020B0502020202020204" pitchFamily="34" charset="0"/>
                          <a:ea typeface="ＭＳ Ｐゴシック" pitchFamily="34" charset="-128"/>
                          <a:cs typeface="+mn-cs"/>
                        </a:rPr>
                        <a:t>1 </a:t>
                      </a:r>
                      <a:r>
                        <a:rPr lang="en-US" sz="1000" b="0" i="0" kern="1200" noProof="0" dirty="0" err="1">
                          <a:solidFill>
                            <a:schemeClr val="tx2"/>
                          </a:solidFill>
                          <a:latin typeface="Century Gothic" panose="020B0502020202020204" pitchFamily="34" charset="0"/>
                          <a:ea typeface="ＭＳ Ｐゴシック" pitchFamily="34" charset="-128"/>
                          <a:cs typeface="+mn-cs"/>
                        </a:rPr>
                        <a:t>miliardo</a:t>
                      </a:r>
                      <a:r>
                        <a:rPr lang="en-US" sz="1000" b="0" i="0" kern="1200" noProof="0" dirty="0">
                          <a:solidFill>
                            <a:schemeClr val="tx2"/>
                          </a:solidFill>
                          <a:latin typeface="Century Gothic" panose="020B0502020202020204" pitchFamily="34" charset="0"/>
                          <a:ea typeface="ＭＳ Ｐゴシック" pitchFamily="34" charset="-128"/>
                          <a:cs typeface="+mn-cs"/>
                        </a:rPr>
                        <a:t> di Lactobacillus acidophilus LA-5,</a:t>
                      </a:r>
                      <a:r>
                        <a:rPr lang="en-US" sz="1000" b="0" i="0" kern="1200" baseline="0" noProof="0" dirty="0">
                          <a:solidFill>
                            <a:schemeClr val="tx2"/>
                          </a:solidFill>
                          <a:latin typeface="Century Gothic" panose="020B0502020202020204" pitchFamily="34" charset="0"/>
                          <a:ea typeface="ＭＳ Ｐゴシック" pitchFamily="34" charset="-128"/>
                          <a:cs typeface="+mn-cs"/>
                        </a:rPr>
                        <a:t> </a:t>
                      </a:r>
                      <a:r>
                        <a:rPr lang="en-US" sz="1000" b="0" i="0" kern="1200" baseline="0" noProof="0" dirty="0" err="1">
                          <a:solidFill>
                            <a:schemeClr val="tx2"/>
                          </a:solidFill>
                          <a:latin typeface="Century Gothic" panose="020B0502020202020204" pitchFamily="34" charset="0"/>
                          <a:ea typeface="ＭＳ Ｐゴシック" pitchFamily="34" charset="-128"/>
                          <a:cs typeface="+mn-cs"/>
                        </a:rPr>
                        <a:t>enzimi</a:t>
                      </a:r>
                      <a:r>
                        <a:rPr lang="en-US" sz="1000" b="0" i="0" kern="1200" baseline="0" noProof="0" dirty="0">
                          <a:solidFill>
                            <a:schemeClr val="tx2"/>
                          </a:solidFill>
                          <a:latin typeface="Century Gothic" panose="020B0502020202020204" pitchFamily="34" charset="0"/>
                          <a:ea typeface="ＭＳ Ｐゴシック" pitchFamily="34" charset="-128"/>
                          <a:cs typeface="+mn-cs"/>
                        </a:rPr>
                        <a:t>, </a:t>
                      </a:r>
                      <a:r>
                        <a:rPr lang="en-US" sz="1000" b="0" i="0" kern="1200" baseline="0" noProof="0" dirty="0" err="1">
                          <a:solidFill>
                            <a:schemeClr val="tx2"/>
                          </a:solidFill>
                          <a:latin typeface="Century Gothic" panose="020B0502020202020204" pitchFamily="34" charset="0"/>
                          <a:ea typeface="ＭＳ Ｐゴシック" pitchFamily="34" charset="-128"/>
                          <a:cs typeface="+mn-cs"/>
                        </a:rPr>
                        <a:t>estratti</a:t>
                      </a:r>
                      <a:r>
                        <a:rPr lang="en-US" sz="1000" b="0" i="0" kern="1200" baseline="0" noProof="0" dirty="0">
                          <a:solidFill>
                            <a:schemeClr val="tx2"/>
                          </a:solidFill>
                          <a:latin typeface="Century Gothic" panose="020B0502020202020204" pitchFamily="34" charset="0"/>
                          <a:ea typeface="ＭＳ Ｐゴシック" pitchFamily="34" charset="-128"/>
                          <a:cs typeface="+mn-cs"/>
                        </a:rPr>
                        <a:t> </a:t>
                      </a:r>
                      <a:r>
                        <a:rPr lang="en-US" sz="1000" b="0" i="0" kern="1200" baseline="0" noProof="0" dirty="0" err="1">
                          <a:solidFill>
                            <a:schemeClr val="tx2"/>
                          </a:solidFill>
                          <a:latin typeface="Century Gothic" panose="020B0502020202020204" pitchFamily="34" charset="0"/>
                          <a:ea typeface="ＭＳ Ｐゴシック" pitchFamily="34" charset="-128"/>
                          <a:cs typeface="+mn-cs"/>
                        </a:rPr>
                        <a:t>vegetali</a:t>
                      </a:r>
                      <a:r>
                        <a:rPr lang="en-US" sz="1000" b="0" i="0" kern="1200" baseline="0" noProof="0" dirty="0">
                          <a:solidFill>
                            <a:schemeClr val="tx2"/>
                          </a:solidFill>
                          <a:latin typeface="Century Gothic" panose="020B0502020202020204" pitchFamily="34" charset="0"/>
                          <a:ea typeface="ＭＳ Ｐゴシック" pitchFamily="34" charset="-128"/>
                          <a:cs typeface="+mn-cs"/>
                        </a:rPr>
                        <a:t> (menta e </a:t>
                      </a:r>
                      <a:r>
                        <a:rPr lang="en-US" sz="1000" b="0" i="0" kern="1200" baseline="0" noProof="0" dirty="0" err="1">
                          <a:solidFill>
                            <a:schemeClr val="tx2"/>
                          </a:solidFill>
                          <a:latin typeface="Century Gothic" panose="020B0502020202020204" pitchFamily="34" charset="0"/>
                          <a:ea typeface="ＭＳ Ｐゴシック" pitchFamily="34" charset="-128"/>
                          <a:cs typeface="+mn-cs"/>
                        </a:rPr>
                        <a:t>coriandolo</a:t>
                      </a:r>
                      <a:r>
                        <a:rPr lang="en-US" sz="1000" b="0" i="0" kern="1200" baseline="0" noProof="0" dirty="0">
                          <a:solidFill>
                            <a:schemeClr val="tx2"/>
                          </a:solidFill>
                          <a:latin typeface="Century Gothic" panose="020B0502020202020204" pitchFamily="34" charset="0"/>
                          <a:ea typeface="ＭＳ Ｐゴシック" pitchFamily="34" charset="-128"/>
                          <a:cs typeface="+mn-cs"/>
                        </a:rPr>
                        <a:t>) e </a:t>
                      </a:r>
                      <a:r>
                        <a:rPr lang="en-US" sz="1000" b="0" i="0" kern="1200" baseline="0" noProof="0" dirty="0" err="1">
                          <a:solidFill>
                            <a:schemeClr val="tx2"/>
                          </a:solidFill>
                          <a:latin typeface="Century Gothic" panose="020B0502020202020204" pitchFamily="34" charset="0"/>
                          <a:ea typeface="ＭＳ Ｐゴシック" pitchFamily="34" charset="-128"/>
                          <a:cs typeface="+mn-cs"/>
                        </a:rPr>
                        <a:t>prebiotici</a:t>
                      </a:r>
                      <a:r>
                        <a:rPr lang="en-US" sz="1000" b="0" i="0" kern="1200" baseline="0" noProof="0" dirty="0">
                          <a:solidFill>
                            <a:schemeClr val="tx2"/>
                          </a:solidFill>
                          <a:latin typeface="Century Gothic" panose="020B0502020202020204" pitchFamily="34" charset="0"/>
                          <a:ea typeface="ＭＳ Ｐゴシック" pitchFamily="34" charset="-128"/>
                          <a:cs typeface="+mn-cs"/>
                        </a:rPr>
                        <a:t> (</a:t>
                      </a:r>
                      <a:r>
                        <a:rPr lang="en-US" sz="1000" b="0" i="0" kern="1200" baseline="0" noProof="0" dirty="0" err="1">
                          <a:solidFill>
                            <a:schemeClr val="tx2"/>
                          </a:solidFill>
                          <a:latin typeface="Century Gothic" panose="020B0502020202020204" pitchFamily="34" charset="0"/>
                          <a:ea typeface="ＭＳ Ｐゴシック" pitchFamily="34" charset="-128"/>
                          <a:cs typeface="+mn-cs"/>
                        </a:rPr>
                        <a:t>fruttoligosaccaridi</a:t>
                      </a:r>
                      <a:r>
                        <a:rPr lang="en-US" sz="1000" b="0" i="0" kern="1200" baseline="0" noProof="0" dirty="0">
                          <a:solidFill>
                            <a:schemeClr val="tx2"/>
                          </a:solidFill>
                          <a:latin typeface="Century Gothic" panose="020B0502020202020204" pitchFamily="34" charset="0"/>
                          <a:ea typeface="ＭＳ Ｐゴシック" pitchFamily="34" charset="-128"/>
                          <a:cs typeface="+mn-cs"/>
                        </a:rPr>
                        <a:t>)</a:t>
                      </a:r>
                      <a:endParaRPr lang="en-US" sz="1000" b="0" i="0" kern="1200" noProof="0" dirty="0">
                        <a:solidFill>
                          <a:schemeClr val="tx2"/>
                        </a:solidFill>
                        <a:latin typeface="Century Gothic" panose="020B0502020202020204" pitchFamily="34" charset="0"/>
                        <a:ea typeface="ＭＳ Ｐゴシック" pitchFamily="34" charset="-128"/>
                        <a:cs typeface="+mn-cs"/>
                      </a:endParaRPr>
                    </a:p>
                  </a:txBody>
                  <a:tcPr marL="87430" marR="87430" marT="43445" marB="43445">
                    <a:lnL w="12700" cap="flat" cmpd="sng" algn="ctr">
                      <a:solidFill>
                        <a:srgbClr val="BF95DF"/>
                      </a:solidFill>
                      <a:prstDash val="solid"/>
                      <a:round/>
                      <a:headEnd type="none" w="med" len="med"/>
                      <a:tailEnd type="none" w="med" len="med"/>
                    </a:lnL>
                    <a:lnR w="12700" cap="flat" cmpd="sng" algn="ctr">
                      <a:solidFill>
                        <a:srgbClr val="BF95DF"/>
                      </a:solidFill>
                      <a:prstDash val="solid"/>
                      <a:round/>
                      <a:headEnd type="none" w="med" len="med"/>
                      <a:tailEnd type="none" w="med" len="med"/>
                    </a:lnR>
                    <a:lnT w="12700" cap="flat" cmpd="sng" algn="ctr">
                      <a:solidFill>
                        <a:srgbClr val="BF95DF"/>
                      </a:solidFill>
                      <a:prstDash val="solid"/>
                      <a:round/>
                      <a:headEnd type="none" w="med" len="med"/>
                      <a:tailEnd type="none" w="med" len="med"/>
                    </a:lnT>
                    <a:lnB w="12700" cap="flat" cmpd="sng" algn="ctr">
                      <a:solidFill>
                        <a:srgbClr val="BF95DF"/>
                      </a:solidFill>
                      <a:prstDash val="solid"/>
                      <a:round/>
                      <a:headEnd type="none" w="med" len="med"/>
                      <a:tailEnd type="none" w="med" len="med"/>
                    </a:lnB>
                    <a:solidFill>
                      <a:schemeClr val="bg1">
                        <a:alpha val="34902"/>
                      </a:schemeClr>
                    </a:solidFill>
                  </a:tcPr>
                </a:tc>
                <a:extLst>
                  <a:ext uri="{0D108BD9-81ED-4DB2-BD59-A6C34878D82A}">
                    <a16:rowId xmlns:a16="http://schemas.microsoft.com/office/drawing/2014/main" val="10001"/>
                  </a:ext>
                </a:extLst>
              </a:tr>
              <a:tr h="544916">
                <a:tc>
                  <a:txBody>
                    <a:bodyPr/>
                    <a:lstStyle/>
                    <a:p>
                      <a:r>
                        <a:rPr lang="it-IT" sz="1000" b="0" i="0" kern="1200">
                          <a:solidFill>
                            <a:schemeClr val="tx2"/>
                          </a:solidFill>
                          <a:latin typeface="Century Gothic" panose="020B0502020202020204" pitchFamily="34" charset="0"/>
                          <a:ea typeface="ＭＳ Ｐゴシック" pitchFamily="34" charset="-128"/>
                          <a:cs typeface="+mn-cs"/>
                        </a:rPr>
                        <a:t>ENZIMI</a:t>
                      </a:r>
                    </a:p>
                  </a:txBody>
                  <a:tcPr marL="87430" marR="87430" marT="43445" marB="43445">
                    <a:lnL w="12700" cap="flat" cmpd="sng" algn="ctr">
                      <a:solidFill>
                        <a:srgbClr val="BF95DF"/>
                      </a:solidFill>
                      <a:prstDash val="solid"/>
                      <a:round/>
                      <a:headEnd type="none" w="med" len="med"/>
                      <a:tailEnd type="none" w="med" len="med"/>
                    </a:lnL>
                    <a:lnR w="12700" cap="flat" cmpd="sng" algn="ctr">
                      <a:solidFill>
                        <a:srgbClr val="BF95DF"/>
                      </a:solidFill>
                      <a:prstDash val="solid"/>
                      <a:round/>
                      <a:headEnd type="none" w="med" len="med"/>
                      <a:tailEnd type="none" w="med" len="med"/>
                    </a:lnR>
                    <a:lnT w="12700" cap="flat" cmpd="sng" algn="ctr">
                      <a:solidFill>
                        <a:srgbClr val="BF95DF"/>
                      </a:solidFill>
                      <a:prstDash val="solid"/>
                      <a:round/>
                      <a:headEnd type="none" w="med" len="med"/>
                      <a:tailEnd type="none" w="med" len="med"/>
                    </a:lnT>
                    <a:lnB w="12700" cap="flat" cmpd="sng" algn="ctr">
                      <a:solidFill>
                        <a:srgbClr val="BF95DF"/>
                      </a:solidFill>
                      <a:prstDash val="solid"/>
                      <a:round/>
                      <a:headEnd type="none" w="med" len="med"/>
                      <a:tailEnd type="none" w="med" len="med"/>
                    </a:lnB>
                    <a:solidFill>
                      <a:schemeClr val="bg1">
                        <a:alpha val="34902"/>
                      </a:schemeClr>
                    </a:solidFill>
                  </a:tcPr>
                </a:tc>
                <a:tc>
                  <a:txBody>
                    <a:bodyPr/>
                    <a:lstStyle/>
                    <a:p>
                      <a:r>
                        <a:rPr lang="it-IT" sz="1000" b="0" i="0" kern="1200" baseline="0" dirty="0">
                          <a:solidFill>
                            <a:schemeClr val="tx2"/>
                          </a:solidFill>
                          <a:latin typeface="Century Gothic" panose="020B0502020202020204" pitchFamily="34" charset="0"/>
                          <a:ea typeface="ＭＳ Ｐゴシック" pitchFamily="34" charset="-128"/>
                          <a:cs typeface="+mn-cs"/>
                        </a:rPr>
                        <a:t>MISCELA ENZYMIX: Amilasi; Proteasi; </a:t>
                      </a:r>
                      <a:r>
                        <a:rPr lang="it-IT" sz="1000" b="0" i="0" kern="1200" baseline="0" dirty="0" err="1">
                          <a:solidFill>
                            <a:schemeClr val="tx2"/>
                          </a:solidFill>
                          <a:latin typeface="Century Gothic" panose="020B0502020202020204" pitchFamily="34" charset="0"/>
                          <a:ea typeface="ＭＳ Ｐゴシック" pitchFamily="34" charset="-128"/>
                          <a:cs typeface="+mn-cs"/>
                        </a:rPr>
                        <a:t>Glucoamilasi</a:t>
                      </a:r>
                      <a:r>
                        <a:rPr lang="it-IT" sz="1000" b="0" i="0" kern="1200" baseline="0" dirty="0">
                          <a:solidFill>
                            <a:schemeClr val="tx2"/>
                          </a:solidFill>
                          <a:latin typeface="Century Gothic" panose="020B0502020202020204" pitchFamily="34" charset="0"/>
                          <a:ea typeface="ＭＳ Ｐゴシック" pitchFamily="34" charset="-128"/>
                          <a:cs typeface="+mn-cs"/>
                        </a:rPr>
                        <a:t>; Lipasi; </a:t>
                      </a:r>
                      <a:r>
                        <a:rPr lang="it-IT" sz="1000" b="0" i="0" kern="1200" baseline="0" dirty="0" err="1">
                          <a:solidFill>
                            <a:schemeClr val="tx2"/>
                          </a:solidFill>
                          <a:latin typeface="Century Gothic" panose="020B0502020202020204" pitchFamily="34" charset="0"/>
                          <a:ea typeface="ＭＳ Ｐゴシック" pitchFamily="34" charset="-128"/>
                          <a:cs typeface="+mn-cs"/>
                        </a:rPr>
                        <a:t>Cellulasi</a:t>
                      </a:r>
                      <a:r>
                        <a:rPr lang="it-IT" sz="1000" b="0" i="0" kern="1200" baseline="0" dirty="0">
                          <a:solidFill>
                            <a:schemeClr val="tx2"/>
                          </a:solidFill>
                          <a:latin typeface="Century Gothic" panose="020B0502020202020204" pitchFamily="34" charset="0"/>
                          <a:ea typeface="ＭＳ Ｐゴシック" pitchFamily="34" charset="-128"/>
                          <a:cs typeface="+mn-cs"/>
                        </a:rPr>
                        <a:t>; Lattasi; </a:t>
                      </a:r>
                      <a:r>
                        <a:rPr lang="it-IT" sz="1000" b="0" i="0" kern="1200" baseline="0" dirty="0" err="1">
                          <a:solidFill>
                            <a:schemeClr val="tx2"/>
                          </a:solidFill>
                          <a:latin typeface="Century Gothic" panose="020B0502020202020204" pitchFamily="34" charset="0"/>
                          <a:ea typeface="ＭＳ Ｐゴシック" pitchFamily="34" charset="-128"/>
                          <a:cs typeface="+mn-cs"/>
                        </a:rPr>
                        <a:t>Pectinasi</a:t>
                      </a:r>
                      <a:r>
                        <a:rPr lang="it-IT" sz="1000" b="0" i="0" kern="1200" baseline="0" dirty="0">
                          <a:solidFill>
                            <a:schemeClr val="tx2"/>
                          </a:solidFill>
                          <a:latin typeface="Century Gothic" panose="020B0502020202020204" pitchFamily="34" charset="0"/>
                          <a:ea typeface="ＭＳ Ｐゴシック" pitchFamily="34" charset="-128"/>
                          <a:cs typeface="+mn-cs"/>
                        </a:rPr>
                        <a:t> </a:t>
                      </a:r>
                    </a:p>
                    <a:p>
                      <a:r>
                        <a:rPr lang="it-IT" sz="1000" b="0" i="0" kern="1200" dirty="0">
                          <a:solidFill>
                            <a:schemeClr val="tx2"/>
                          </a:solidFill>
                          <a:latin typeface="Century Gothic" panose="020B0502020202020204" pitchFamily="34" charset="0"/>
                          <a:ea typeface="ＭＳ Ｐゴシック" pitchFamily="34" charset="-128"/>
                          <a:cs typeface="+mn-cs"/>
                        </a:rPr>
                        <a:t>alfa</a:t>
                      </a:r>
                      <a:r>
                        <a:rPr lang="it-IT" sz="1000" b="0" i="0" kern="1200" baseline="0" dirty="0">
                          <a:solidFill>
                            <a:schemeClr val="tx2"/>
                          </a:solidFill>
                          <a:latin typeface="Century Gothic" panose="020B0502020202020204" pitchFamily="34" charset="0"/>
                          <a:ea typeface="ＭＳ Ｐゴシック" pitchFamily="34" charset="-128"/>
                          <a:cs typeface="+mn-cs"/>
                        </a:rPr>
                        <a:t> </a:t>
                      </a:r>
                      <a:r>
                        <a:rPr lang="it-IT" sz="1000" b="0" i="0" kern="1200" baseline="0" dirty="0" err="1">
                          <a:solidFill>
                            <a:schemeClr val="tx2"/>
                          </a:solidFill>
                          <a:latin typeface="Century Gothic" panose="020B0502020202020204" pitchFamily="34" charset="0"/>
                          <a:ea typeface="ＭＳ Ｐゴシック" pitchFamily="34" charset="-128"/>
                          <a:cs typeface="+mn-cs"/>
                        </a:rPr>
                        <a:t>galattosidasi</a:t>
                      </a:r>
                      <a:endParaRPr lang="it-IT" sz="1000" b="0" i="0" kern="1200" dirty="0">
                        <a:solidFill>
                          <a:schemeClr val="tx2"/>
                        </a:solidFill>
                        <a:latin typeface="Century Gothic" panose="020B0502020202020204" pitchFamily="34" charset="0"/>
                        <a:ea typeface="ＭＳ Ｐゴシック" pitchFamily="34" charset="-128"/>
                        <a:cs typeface="+mn-cs"/>
                      </a:endParaRPr>
                    </a:p>
                  </a:txBody>
                  <a:tcPr marL="87430" marR="87430" marT="43445" marB="43445">
                    <a:lnL w="12700" cap="flat" cmpd="sng" algn="ctr">
                      <a:solidFill>
                        <a:srgbClr val="BF95DF"/>
                      </a:solidFill>
                      <a:prstDash val="solid"/>
                      <a:round/>
                      <a:headEnd type="none" w="med" len="med"/>
                      <a:tailEnd type="none" w="med" len="med"/>
                    </a:lnL>
                    <a:lnR w="12700" cap="flat" cmpd="sng" algn="ctr">
                      <a:solidFill>
                        <a:srgbClr val="BF95DF"/>
                      </a:solidFill>
                      <a:prstDash val="solid"/>
                      <a:round/>
                      <a:headEnd type="none" w="med" len="med"/>
                      <a:tailEnd type="none" w="med" len="med"/>
                    </a:lnR>
                    <a:lnT w="12700" cap="flat" cmpd="sng" algn="ctr">
                      <a:solidFill>
                        <a:srgbClr val="BF95DF"/>
                      </a:solidFill>
                      <a:prstDash val="solid"/>
                      <a:round/>
                      <a:headEnd type="none" w="med" len="med"/>
                      <a:tailEnd type="none" w="med" len="med"/>
                    </a:lnT>
                    <a:lnB w="12700" cap="flat" cmpd="sng" algn="ctr">
                      <a:solidFill>
                        <a:srgbClr val="BF95DF"/>
                      </a:solidFill>
                      <a:prstDash val="solid"/>
                      <a:round/>
                      <a:headEnd type="none" w="med" len="med"/>
                      <a:tailEnd type="none" w="med" len="med"/>
                    </a:lnB>
                    <a:solidFill>
                      <a:schemeClr val="bg1">
                        <a:alpha val="34902"/>
                      </a:schemeClr>
                    </a:solidFill>
                  </a:tcPr>
                </a:tc>
                <a:extLst>
                  <a:ext uri="{0D108BD9-81ED-4DB2-BD59-A6C34878D82A}">
                    <a16:rowId xmlns:a16="http://schemas.microsoft.com/office/drawing/2014/main" val="10002"/>
                  </a:ext>
                </a:extLst>
              </a:tr>
              <a:tr h="212621">
                <a:tc>
                  <a:txBody>
                    <a:bodyPr/>
                    <a:lstStyle/>
                    <a:p>
                      <a:r>
                        <a:rPr lang="it-IT" sz="1000" b="0" i="0" kern="1200">
                          <a:solidFill>
                            <a:schemeClr val="tx2"/>
                          </a:solidFill>
                          <a:latin typeface="Century Gothic" panose="020B0502020202020204" pitchFamily="34" charset="0"/>
                          <a:ea typeface="ＭＳ Ｐゴシック" pitchFamily="34" charset="-128"/>
                          <a:cs typeface="+mn-cs"/>
                        </a:rPr>
                        <a:t>STATUS</a:t>
                      </a:r>
                    </a:p>
                  </a:txBody>
                  <a:tcPr marL="87430" marR="87430" marT="43445" marB="43445">
                    <a:lnL w="12700" cap="flat" cmpd="sng" algn="ctr">
                      <a:solidFill>
                        <a:srgbClr val="BF95DF"/>
                      </a:solidFill>
                      <a:prstDash val="solid"/>
                      <a:round/>
                      <a:headEnd type="none" w="med" len="med"/>
                      <a:tailEnd type="none" w="med" len="med"/>
                    </a:lnL>
                    <a:lnR w="12700" cap="flat" cmpd="sng" algn="ctr">
                      <a:solidFill>
                        <a:srgbClr val="BF95DF"/>
                      </a:solidFill>
                      <a:prstDash val="solid"/>
                      <a:round/>
                      <a:headEnd type="none" w="med" len="med"/>
                      <a:tailEnd type="none" w="med" len="med"/>
                    </a:lnR>
                    <a:lnT w="12700" cap="flat" cmpd="sng" algn="ctr">
                      <a:solidFill>
                        <a:srgbClr val="BF95DF"/>
                      </a:solidFill>
                      <a:prstDash val="solid"/>
                      <a:round/>
                      <a:headEnd type="none" w="med" len="med"/>
                      <a:tailEnd type="none" w="med" len="med"/>
                    </a:lnT>
                    <a:lnB w="12700" cap="flat" cmpd="sng" algn="ctr">
                      <a:solidFill>
                        <a:srgbClr val="BF95DF"/>
                      </a:solidFill>
                      <a:prstDash val="solid"/>
                      <a:round/>
                      <a:headEnd type="none" w="med" len="med"/>
                      <a:tailEnd type="none" w="med" len="med"/>
                    </a:lnB>
                    <a:solidFill>
                      <a:schemeClr val="bg1">
                        <a:alpha val="34902"/>
                      </a:schemeClr>
                    </a:solidFill>
                  </a:tcPr>
                </a:tc>
                <a:tc>
                  <a:txBody>
                    <a:bodyPr/>
                    <a:lstStyle/>
                    <a:p>
                      <a:r>
                        <a:rPr lang="it-IT" sz="1000" b="0" i="0" kern="1200" dirty="0">
                          <a:solidFill>
                            <a:schemeClr val="tx2"/>
                          </a:solidFill>
                          <a:latin typeface="Century Gothic" panose="020B0502020202020204" pitchFamily="34" charset="0"/>
                          <a:ea typeface="ＭＳ Ｐゴシック" pitchFamily="34" charset="-128"/>
                          <a:cs typeface="+mn-cs"/>
                        </a:rPr>
                        <a:t>Integratore alimentare</a:t>
                      </a:r>
                    </a:p>
                  </a:txBody>
                  <a:tcPr marL="87430" marR="87430" marT="43445" marB="43445">
                    <a:lnL w="12700" cap="flat" cmpd="sng" algn="ctr">
                      <a:solidFill>
                        <a:srgbClr val="BF95DF"/>
                      </a:solidFill>
                      <a:prstDash val="solid"/>
                      <a:round/>
                      <a:headEnd type="none" w="med" len="med"/>
                      <a:tailEnd type="none" w="med" len="med"/>
                    </a:lnL>
                    <a:lnR w="12700" cap="flat" cmpd="sng" algn="ctr">
                      <a:solidFill>
                        <a:srgbClr val="BF95DF"/>
                      </a:solidFill>
                      <a:prstDash val="solid"/>
                      <a:round/>
                      <a:headEnd type="none" w="med" len="med"/>
                      <a:tailEnd type="none" w="med" len="med"/>
                    </a:lnR>
                    <a:lnT w="12700" cap="flat" cmpd="sng" algn="ctr">
                      <a:solidFill>
                        <a:srgbClr val="BF95DF"/>
                      </a:solidFill>
                      <a:prstDash val="solid"/>
                      <a:round/>
                      <a:headEnd type="none" w="med" len="med"/>
                      <a:tailEnd type="none" w="med" len="med"/>
                    </a:lnT>
                    <a:lnB w="12700" cap="flat" cmpd="sng" algn="ctr">
                      <a:solidFill>
                        <a:srgbClr val="BF95DF"/>
                      </a:solidFill>
                      <a:prstDash val="solid"/>
                      <a:round/>
                      <a:headEnd type="none" w="med" len="med"/>
                      <a:tailEnd type="none" w="med" len="med"/>
                    </a:lnB>
                    <a:solidFill>
                      <a:schemeClr val="bg1">
                        <a:alpha val="34902"/>
                      </a:schemeClr>
                    </a:solidFill>
                  </a:tcPr>
                </a:tc>
                <a:extLst>
                  <a:ext uri="{0D108BD9-81ED-4DB2-BD59-A6C34878D82A}">
                    <a16:rowId xmlns:a16="http://schemas.microsoft.com/office/drawing/2014/main" val="10003"/>
                  </a:ext>
                </a:extLst>
              </a:tr>
              <a:tr h="212633">
                <a:tc>
                  <a:txBody>
                    <a:bodyPr/>
                    <a:lstStyle/>
                    <a:p>
                      <a:r>
                        <a:rPr lang="it-IT" sz="1000" b="0" i="0" kern="1200">
                          <a:solidFill>
                            <a:schemeClr val="tx2"/>
                          </a:solidFill>
                          <a:latin typeface="Century Gothic" panose="020B0502020202020204" pitchFamily="34" charset="0"/>
                          <a:ea typeface="ＭＳ Ｐゴシック" pitchFamily="34" charset="-128"/>
                          <a:cs typeface="+mn-cs"/>
                        </a:rPr>
                        <a:t>FORMATO</a:t>
                      </a:r>
                    </a:p>
                  </a:txBody>
                  <a:tcPr marL="87423" marR="87423" marT="43451" marB="43451">
                    <a:lnL w="12700" cap="flat" cmpd="sng" algn="ctr">
                      <a:solidFill>
                        <a:srgbClr val="BF95DF"/>
                      </a:solidFill>
                      <a:prstDash val="solid"/>
                      <a:round/>
                      <a:headEnd type="none" w="med" len="med"/>
                      <a:tailEnd type="none" w="med" len="med"/>
                    </a:lnL>
                    <a:lnR w="12700" cap="flat" cmpd="sng" algn="ctr">
                      <a:solidFill>
                        <a:srgbClr val="BF95DF"/>
                      </a:solidFill>
                      <a:prstDash val="solid"/>
                      <a:round/>
                      <a:headEnd type="none" w="med" len="med"/>
                      <a:tailEnd type="none" w="med" len="med"/>
                    </a:lnR>
                    <a:lnT w="12700" cap="flat" cmpd="sng" algn="ctr">
                      <a:solidFill>
                        <a:srgbClr val="BF95DF"/>
                      </a:solidFill>
                      <a:prstDash val="solid"/>
                      <a:round/>
                      <a:headEnd type="none" w="med" len="med"/>
                      <a:tailEnd type="none" w="med" len="med"/>
                    </a:lnT>
                    <a:lnB w="12700" cap="flat" cmpd="sng" algn="ctr">
                      <a:solidFill>
                        <a:srgbClr val="BF95DF"/>
                      </a:solidFill>
                      <a:prstDash val="solid"/>
                      <a:round/>
                      <a:headEnd type="none" w="med" len="med"/>
                      <a:tailEnd type="none" w="med" len="med"/>
                    </a:lnB>
                    <a:solidFill>
                      <a:schemeClr val="bg1">
                        <a:alpha val="34902"/>
                      </a:schemeClr>
                    </a:solidFill>
                  </a:tcPr>
                </a:tc>
                <a:tc>
                  <a:txBody>
                    <a:bodyPr/>
                    <a:lstStyle/>
                    <a:p>
                      <a:pPr marL="0" indent="0">
                        <a:buFont typeface="Arial" panose="020B0604020202020204" pitchFamily="34" charset="0"/>
                        <a:buNone/>
                      </a:pPr>
                      <a:r>
                        <a:rPr lang="it-IT" sz="1000" b="0" i="0" kern="1200" dirty="0">
                          <a:solidFill>
                            <a:schemeClr val="tx2"/>
                          </a:solidFill>
                          <a:latin typeface="Century Gothic" panose="020B0502020202020204" pitchFamily="34" charset="0"/>
                          <a:ea typeface="ＭＳ Ｐゴシック" pitchFamily="34" charset="-128"/>
                          <a:cs typeface="+mn-cs"/>
                        </a:rPr>
                        <a:t>Polvere</a:t>
                      </a:r>
                      <a:r>
                        <a:rPr lang="it-IT" sz="1000" b="0" i="0" kern="1200" baseline="0" dirty="0">
                          <a:solidFill>
                            <a:schemeClr val="tx2"/>
                          </a:solidFill>
                          <a:latin typeface="Century Gothic" panose="020B0502020202020204" pitchFamily="34" charset="0"/>
                          <a:ea typeface="ＭＳ Ｐゴシック" pitchFamily="34" charset="-128"/>
                          <a:cs typeface="+mn-cs"/>
                        </a:rPr>
                        <a:t> in b</a:t>
                      </a:r>
                      <a:r>
                        <a:rPr lang="it-IT" sz="1000" b="0" i="0" kern="1200" dirty="0">
                          <a:solidFill>
                            <a:schemeClr val="tx2"/>
                          </a:solidFill>
                          <a:latin typeface="Century Gothic" panose="020B0502020202020204" pitchFamily="34" charset="0"/>
                          <a:ea typeface="ＭＳ Ｐゴシック" pitchFamily="34" charset="-128"/>
                          <a:cs typeface="+mn-cs"/>
                        </a:rPr>
                        <a:t>ustine</a:t>
                      </a:r>
                      <a:r>
                        <a:rPr lang="it-IT" sz="1000" b="0" i="0" kern="1200" baseline="0" dirty="0">
                          <a:solidFill>
                            <a:schemeClr val="tx2"/>
                          </a:solidFill>
                          <a:latin typeface="Century Gothic" panose="020B0502020202020204" pitchFamily="34" charset="0"/>
                          <a:ea typeface="ＭＳ Ｐゴシック" pitchFamily="34" charset="-128"/>
                          <a:cs typeface="+mn-cs"/>
                        </a:rPr>
                        <a:t> accoppiate</a:t>
                      </a:r>
                      <a:endParaRPr lang="it-IT" sz="1000" b="0" i="0" kern="1200" dirty="0">
                        <a:solidFill>
                          <a:schemeClr val="tx2"/>
                        </a:solidFill>
                        <a:latin typeface="Century Gothic" panose="020B0502020202020204" pitchFamily="34" charset="0"/>
                        <a:ea typeface="ＭＳ Ｐゴシック" pitchFamily="34" charset="-128"/>
                        <a:cs typeface="+mn-cs"/>
                      </a:endParaRPr>
                    </a:p>
                  </a:txBody>
                  <a:tcPr marL="87423" marR="87423" marT="43451" marB="43451">
                    <a:lnL w="12700" cap="flat" cmpd="sng" algn="ctr">
                      <a:solidFill>
                        <a:srgbClr val="BF95DF"/>
                      </a:solidFill>
                      <a:prstDash val="solid"/>
                      <a:round/>
                      <a:headEnd type="none" w="med" len="med"/>
                      <a:tailEnd type="none" w="med" len="med"/>
                    </a:lnL>
                    <a:lnR w="12700" cap="flat" cmpd="sng" algn="ctr">
                      <a:solidFill>
                        <a:srgbClr val="BF95DF"/>
                      </a:solidFill>
                      <a:prstDash val="solid"/>
                      <a:round/>
                      <a:headEnd type="none" w="med" len="med"/>
                      <a:tailEnd type="none" w="med" len="med"/>
                    </a:lnR>
                    <a:lnT w="12700" cap="flat" cmpd="sng" algn="ctr">
                      <a:solidFill>
                        <a:srgbClr val="BF95DF"/>
                      </a:solidFill>
                      <a:prstDash val="solid"/>
                      <a:round/>
                      <a:headEnd type="none" w="med" len="med"/>
                      <a:tailEnd type="none" w="med" len="med"/>
                    </a:lnT>
                    <a:lnB w="12700" cap="flat" cmpd="sng" algn="ctr">
                      <a:solidFill>
                        <a:srgbClr val="BF95DF"/>
                      </a:solidFill>
                      <a:prstDash val="solid"/>
                      <a:round/>
                      <a:headEnd type="none" w="med" len="med"/>
                      <a:tailEnd type="none" w="med" len="med"/>
                    </a:lnB>
                    <a:solidFill>
                      <a:schemeClr val="bg1">
                        <a:alpha val="34902"/>
                      </a:schemeClr>
                    </a:solidFill>
                  </a:tcPr>
                </a:tc>
                <a:extLst>
                  <a:ext uri="{0D108BD9-81ED-4DB2-BD59-A6C34878D82A}">
                    <a16:rowId xmlns:a16="http://schemas.microsoft.com/office/drawing/2014/main" val="10004"/>
                  </a:ext>
                </a:extLst>
              </a:tr>
              <a:tr h="217023">
                <a:tc>
                  <a:txBody>
                    <a:bodyPr/>
                    <a:lstStyle/>
                    <a:p>
                      <a:endParaRPr lang="it-IT" sz="1000" b="0" i="0" kern="1200">
                        <a:solidFill>
                          <a:schemeClr val="tx2"/>
                        </a:solidFill>
                        <a:latin typeface="Century Gothic" panose="020B0502020202020204" pitchFamily="34" charset="0"/>
                        <a:ea typeface="ＭＳ Ｐゴシック" pitchFamily="34" charset="-128"/>
                        <a:cs typeface="+mn-cs"/>
                      </a:endParaRPr>
                    </a:p>
                  </a:txBody>
                  <a:tcPr marL="87423" marR="87423" marT="43451" marB="43451">
                    <a:lnL w="12700" cap="flat" cmpd="sng" algn="ctr">
                      <a:solidFill>
                        <a:srgbClr val="BF95DF"/>
                      </a:solidFill>
                      <a:prstDash val="solid"/>
                      <a:round/>
                      <a:headEnd type="none" w="med" len="med"/>
                      <a:tailEnd type="none" w="med" len="med"/>
                    </a:lnL>
                    <a:lnR w="12700" cap="flat" cmpd="sng" algn="ctr">
                      <a:solidFill>
                        <a:srgbClr val="BF95DF"/>
                      </a:solidFill>
                      <a:prstDash val="solid"/>
                      <a:round/>
                      <a:headEnd type="none" w="med" len="med"/>
                      <a:tailEnd type="none" w="med" len="med"/>
                    </a:lnR>
                    <a:lnT w="12700" cap="flat" cmpd="sng" algn="ctr">
                      <a:solidFill>
                        <a:srgbClr val="BF95DF"/>
                      </a:solidFill>
                      <a:prstDash val="solid"/>
                      <a:round/>
                      <a:headEnd type="none" w="med" len="med"/>
                      <a:tailEnd type="none" w="med" len="med"/>
                    </a:lnT>
                    <a:lnB w="12700" cap="flat" cmpd="sng" algn="ctr">
                      <a:solidFill>
                        <a:srgbClr val="BF95DF"/>
                      </a:solidFill>
                      <a:prstDash val="solid"/>
                      <a:round/>
                      <a:headEnd type="none" w="med" len="med"/>
                      <a:tailEnd type="none" w="med" len="med"/>
                    </a:lnB>
                    <a:solidFill>
                      <a:schemeClr val="bg1">
                        <a:alpha val="34902"/>
                      </a:schemeClr>
                    </a:solidFill>
                  </a:tcPr>
                </a:tc>
                <a:tc>
                  <a:txBody>
                    <a:bodyPr/>
                    <a:lstStyle/>
                    <a:p>
                      <a:pPr marL="0" indent="0">
                        <a:buFont typeface="Arial" panose="020B0604020202020204" pitchFamily="34" charset="0"/>
                        <a:buNone/>
                      </a:pPr>
                      <a:r>
                        <a:rPr lang="it-IT" sz="1000" b="0" i="0" kern="1200" baseline="0" dirty="0">
                          <a:solidFill>
                            <a:schemeClr val="tx2"/>
                          </a:solidFill>
                          <a:latin typeface="Century Gothic" panose="020B0502020202020204" pitchFamily="34" charset="0"/>
                          <a:ea typeface="ＭＳ Ｐゴシック" pitchFamily="34" charset="-128"/>
                          <a:cs typeface="+mn-cs"/>
                        </a:rPr>
                        <a:t>Senza glutine e senza lattosio</a:t>
                      </a:r>
                      <a:endParaRPr lang="it-IT" sz="1000" b="0" i="0" kern="1200" dirty="0">
                        <a:solidFill>
                          <a:schemeClr val="tx2"/>
                        </a:solidFill>
                        <a:latin typeface="Century Gothic" panose="020B0502020202020204" pitchFamily="34" charset="0"/>
                        <a:ea typeface="ＭＳ Ｐゴシック" pitchFamily="34" charset="-128"/>
                        <a:cs typeface="+mn-cs"/>
                      </a:endParaRPr>
                    </a:p>
                  </a:txBody>
                  <a:tcPr marL="87423" marR="87423" marT="43451" marB="43451">
                    <a:lnL w="12700" cap="flat" cmpd="sng" algn="ctr">
                      <a:solidFill>
                        <a:srgbClr val="BF95DF"/>
                      </a:solidFill>
                      <a:prstDash val="solid"/>
                      <a:round/>
                      <a:headEnd type="none" w="med" len="med"/>
                      <a:tailEnd type="none" w="med" len="med"/>
                    </a:lnL>
                    <a:lnR w="12700" cap="flat" cmpd="sng" algn="ctr">
                      <a:solidFill>
                        <a:srgbClr val="BF95DF"/>
                      </a:solidFill>
                      <a:prstDash val="solid"/>
                      <a:round/>
                      <a:headEnd type="none" w="med" len="med"/>
                      <a:tailEnd type="none" w="med" len="med"/>
                    </a:lnR>
                    <a:lnT w="12700" cap="flat" cmpd="sng" algn="ctr">
                      <a:solidFill>
                        <a:srgbClr val="BF95DF"/>
                      </a:solidFill>
                      <a:prstDash val="solid"/>
                      <a:round/>
                      <a:headEnd type="none" w="med" len="med"/>
                      <a:tailEnd type="none" w="med" len="med"/>
                    </a:lnT>
                    <a:lnB w="12700" cap="flat" cmpd="sng" algn="ctr">
                      <a:solidFill>
                        <a:srgbClr val="BF95DF"/>
                      </a:solidFill>
                      <a:prstDash val="solid"/>
                      <a:round/>
                      <a:headEnd type="none" w="med" len="med"/>
                      <a:tailEnd type="none" w="med" len="med"/>
                    </a:lnB>
                    <a:solidFill>
                      <a:schemeClr val="bg1">
                        <a:alpha val="34902"/>
                      </a:schemeClr>
                    </a:solidFill>
                  </a:tcPr>
                </a:tc>
                <a:extLst>
                  <a:ext uri="{0D108BD9-81ED-4DB2-BD59-A6C34878D82A}">
                    <a16:rowId xmlns:a16="http://schemas.microsoft.com/office/drawing/2014/main" val="10005"/>
                  </a:ext>
                </a:extLst>
              </a:tr>
              <a:tr h="246088">
                <a:tc>
                  <a:txBody>
                    <a:bodyPr/>
                    <a:lstStyle/>
                    <a:p>
                      <a:r>
                        <a:rPr lang="it-IT" sz="1000" b="0" i="0" kern="1200" dirty="0">
                          <a:solidFill>
                            <a:schemeClr val="tx2"/>
                          </a:solidFill>
                          <a:latin typeface="Century Gothic" panose="020B0502020202020204" pitchFamily="34" charset="0"/>
                          <a:ea typeface="ＭＳ Ｐゴシック" pitchFamily="34" charset="-128"/>
                          <a:cs typeface="+mn-cs"/>
                        </a:rPr>
                        <a:t>POSOLOGIA</a:t>
                      </a:r>
                    </a:p>
                  </a:txBody>
                  <a:tcPr marL="87423" marR="87423" marT="43451" marB="43451">
                    <a:lnL w="12700" cap="flat" cmpd="sng" algn="ctr">
                      <a:solidFill>
                        <a:srgbClr val="BF95DF"/>
                      </a:solidFill>
                      <a:prstDash val="solid"/>
                      <a:round/>
                      <a:headEnd type="none" w="med" len="med"/>
                      <a:tailEnd type="none" w="med" len="med"/>
                    </a:lnL>
                    <a:lnR w="12700" cap="flat" cmpd="sng" algn="ctr">
                      <a:solidFill>
                        <a:srgbClr val="BF95DF"/>
                      </a:solidFill>
                      <a:prstDash val="solid"/>
                      <a:round/>
                      <a:headEnd type="none" w="med" len="med"/>
                      <a:tailEnd type="none" w="med" len="med"/>
                    </a:lnR>
                    <a:lnT w="12700" cap="flat" cmpd="sng" algn="ctr">
                      <a:solidFill>
                        <a:srgbClr val="BF95DF"/>
                      </a:solidFill>
                      <a:prstDash val="solid"/>
                      <a:round/>
                      <a:headEnd type="none" w="med" len="med"/>
                      <a:tailEnd type="none" w="med" len="med"/>
                    </a:lnT>
                    <a:lnB w="12700" cap="flat" cmpd="sng" algn="ctr">
                      <a:solidFill>
                        <a:srgbClr val="BF95DF"/>
                      </a:solidFill>
                      <a:prstDash val="solid"/>
                      <a:round/>
                      <a:headEnd type="none" w="med" len="med"/>
                      <a:tailEnd type="none" w="med" len="med"/>
                    </a:lnB>
                    <a:solidFill>
                      <a:schemeClr val="bg1">
                        <a:alpha val="34902"/>
                      </a:schemeClr>
                    </a:solidFill>
                  </a:tcPr>
                </a:tc>
                <a:tc>
                  <a:txBody>
                    <a:bodyPr/>
                    <a:lstStyle/>
                    <a:p>
                      <a:pPr marL="0" indent="0">
                        <a:buFont typeface="Arial" panose="020B0604020202020204" pitchFamily="34" charset="0"/>
                        <a:buNone/>
                      </a:pPr>
                      <a:r>
                        <a:rPr lang="it-IT" sz="1000" b="0" i="0" kern="1200" dirty="0">
                          <a:solidFill>
                            <a:schemeClr val="tx2"/>
                          </a:solidFill>
                          <a:latin typeface="Century Gothic" panose="020B0502020202020204" pitchFamily="34" charset="0"/>
                          <a:ea typeface="ＭＳ Ｐゴシック" pitchFamily="34" charset="-128"/>
                          <a:cs typeface="+mn-cs"/>
                          <a:sym typeface="Wingdings" pitchFamily="2" charset="2"/>
                        </a:rPr>
                        <a:t>1 bustina al giorno</a:t>
                      </a:r>
                      <a:r>
                        <a:rPr lang="it-IT" sz="1000" b="0" i="0" kern="1200" baseline="0" dirty="0">
                          <a:solidFill>
                            <a:schemeClr val="tx2"/>
                          </a:solidFill>
                          <a:latin typeface="Century Gothic" panose="020B0502020202020204" pitchFamily="34" charset="0"/>
                          <a:ea typeface="ＭＳ Ｐゴシック" pitchFamily="34" charset="-128"/>
                          <a:cs typeface="+mn-cs"/>
                          <a:sym typeface="Wingdings" pitchFamily="2" charset="2"/>
                        </a:rPr>
                        <a:t> prima del pasto principale</a:t>
                      </a:r>
                      <a:endParaRPr lang="it-IT" sz="1000" b="0" i="0" kern="1200" dirty="0">
                        <a:solidFill>
                          <a:schemeClr val="tx2"/>
                        </a:solidFill>
                        <a:latin typeface="Century Gothic" panose="020B0502020202020204" pitchFamily="34" charset="0"/>
                        <a:ea typeface="ＭＳ Ｐゴシック" pitchFamily="34" charset="-128"/>
                        <a:cs typeface="+mn-cs"/>
                        <a:sym typeface="Wingdings" pitchFamily="2" charset="2"/>
                      </a:endParaRPr>
                    </a:p>
                  </a:txBody>
                  <a:tcPr marL="87423" marR="87423" marT="43451" marB="43451">
                    <a:lnL w="12700" cap="flat" cmpd="sng" algn="ctr">
                      <a:solidFill>
                        <a:srgbClr val="BF95DF"/>
                      </a:solidFill>
                      <a:prstDash val="solid"/>
                      <a:round/>
                      <a:headEnd type="none" w="med" len="med"/>
                      <a:tailEnd type="none" w="med" len="med"/>
                    </a:lnL>
                    <a:lnR w="12700" cap="flat" cmpd="sng" algn="ctr">
                      <a:solidFill>
                        <a:srgbClr val="BF95DF"/>
                      </a:solidFill>
                      <a:prstDash val="solid"/>
                      <a:round/>
                      <a:headEnd type="none" w="med" len="med"/>
                      <a:tailEnd type="none" w="med" len="med"/>
                    </a:lnR>
                    <a:lnT w="12700" cap="flat" cmpd="sng" algn="ctr">
                      <a:solidFill>
                        <a:srgbClr val="BF95DF"/>
                      </a:solidFill>
                      <a:prstDash val="solid"/>
                      <a:round/>
                      <a:headEnd type="none" w="med" len="med"/>
                      <a:tailEnd type="none" w="med" len="med"/>
                    </a:lnT>
                    <a:lnB w="12700" cap="flat" cmpd="sng" algn="ctr">
                      <a:solidFill>
                        <a:srgbClr val="BF95DF"/>
                      </a:solidFill>
                      <a:prstDash val="solid"/>
                      <a:round/>
                      <a:headEnd type="none" w="med" len="med"/>
                      <a:tailEnd type="none" w="med" len="med"/>
                    </a:lnB>
                    <a:solidFill>
                      <a:schemeClr val="bg1">
                        <a:alpha val="34902"/>
                      </a:schemeClr>
                    </a:solidFill>
                  </a:tcPr>
                </a:tc>
                <a:extLst>
                  <a:ext uri="{0D108BD9-81ED-4DB2-BD59-A6C34878D82A}">
                    <a16:rowId xmlns:a16="http://schemas.microsoft.com/office/drawing/2014/main" val="10006"/>
                  </a:ext>
                </a:extLst>
              </a:tr>
            </a:tbl>
          </a:graphicData>
        </a:graphic>
      </p:graphicFrame>
      <p:sp>
        <p:nvSpPr>
          <p:cNvPr id="13" name="Rettangolo con angoli arrotondati sullo stesso lato 12">
            <a:extLst>
              <a:ext uri="{FF2B5EF4-FFF2-40B4-BE49-F238E27FC236}">
                <a16:creationId xmlns:a16="http://schemas.microsoft.com/office/drawing/2014/main" id="{8B3D6B7A-BE11-1B42-93CD-6EE58CC5255D}"/>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4" name="Picture 3">
            <a:extLst>
              <a:ext uri="{FF2B5EF4-FFF2-40B4-BE49-F238E27FC236}">
                <a16:creationId xmlns:a16="http://schemas.microsoft.com/office/drawing/2014/main" id="{97F59035-42C7-CC42-B700-07F0FDCCED0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0505" y="181884"/>
            <a:ext cx="2282904" cy="668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Immagine 16">
            <a:extLst>
              <a:ext uri="{FF2B5EF4-FFF2-40B4-BE49-F238E27FC236}">
                <a16:creationId xmlns:a16="http://schemas.microsoft.com/office/drawing/2014/main" id="{63B11D68-D958-0E4F-8DD2-4210FAB8EE60}"/>
              </a:ext>
            </a:extLst>
          </p:cNvPr>
          <p:cNvPicPr>
            <a:picLocks noChangeAspect="1"/>
          </p:cNvPicPr>
          <p:nvPr/>
        </p:nvPicPr>
        <p:blipFill rotWithShape="1">
          <a:blip r:embed="rId5">
            <a:extLst>
              <a:ext uri="{28A0092B-C50C-407E-A947-70E740481C1C}">
                <a14:useLocalDpi xmlns:a14="http://schemas.microsoft.com/office/drawing/2010/main" val="0"/>
              </a:ext>
            </a:extLst>
          </a:blip>
          <a:srcRect t="23629" b="26100"/>
          <a:stretch/>
        </p:blipFill>
        <p:spPr>
          <a:xfrm>
            <a:off x="-661079" y="2798055"/>
            <a:ext cx="3992255" cy="2006955"/>
          </a:xfrm>
          <a:prstGeom prst="rect">
            <a:avLst/>
          </a:prstGeom>
        </p:spPr>
      </p:pic>
      <p:pic>
        <p:nvPicPr>
          <p:cNvPr id="7" name="Immagine 6">
            <a:extLst>
              <a:ext uri="{FF2B5EF4-FFF2-40B4-BE49-F238E27FC236}">
                <a16:creationId xmlns:a16="http://schemas.microsoft.com/office/drawing/2014/main" id="{F1D3030F-082F-8442-931B-D4CE00AC7F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82351" y="3497709"/>
            <a:ext cx="1158018" cy="616607"/>
          </a:xfrm>
          <a:prstGeom prst="rect">
            <a:avLst/>
          </a:prstGeom>
        </p:spPr>
      </p:pic>
    </p:spTree>
    <p:extLst>
      <p:ext uri="{BB962C8B-B14F-4D97-AF65-F5344CB8AC3E}">
        <p14:creationId xmlns:p14="http://schemas.microsoft.com/office/powerpoint/2010/main" val="2470514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ttangolo 33">
            <a:extLst>
              <a:ext uri="{FF2B5EF4-FFF2-40B4-BE49-F238E27FC236}">
                <a16:creationId xmlns:a16="http://schemas.microsoft.com/office/drawing/2014/main" id="{0B85598B-A6AB-824B-A46D-8EAFF07FE9A0}"/>
              </a:ext>
            </a:extLst>
          </p:cNvPr>
          <p:cNvSpPr/>
          <p:nvPr/>
        </p:nvSpPr>
        <p:spPr>
          <a:xfrm>
            <a:off x="0" y="808892"/>
            <a:ext cx="9144000" cy="4017576"/>
          </a:xfrm>
          <a:prstGeom prst="rect">
            <a:avLst/>
          </a:prstGeom>
          <a:gradFill>
            <a:gsLst>
              <a:gs pos="0">
                <a:schemeClr val="bg1"/>
              </a:gs>
              <a:gs pos="100000">
                <a:srgbClr val="D3B5E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object 9"/>
          <p:cNvSpPr txBox="1"/>
          <p:nvPr/>
        </p:nvSpPr>
        <p:spPr>
          <a:xfrm>
            <a:off x="236345" y="1683098"/>
            <a:ext cx="2464435" cy="456535"/>
          </a:xfrm>
          <a:prstGeom prst="rect">
            <a:avLst/>
          </a:prstGeom>
        </p:spPr>
        <p:txBody>
          <a:bodyPr vert="horz" wrap="square" lIns="0" tIns="12700" rIns="0" bIns="0" rtlCol="0" anchor="ctr">
            <a:spAutoFit/>
          </a:bodyPr>
          <a:lstStyle/>
          <a:p>
            <a:pPr marL="12700">
              <a:lnSpc>
                <a:spcPct val="100000"/>
              </a:lnSpc>
              <a:spcBef>
                <a:spcPts val="100"/>
              </a:spcBef>
            </a:pPr>
            <a:r>
              <a:rPr lang="it-IT" sz="1400" b="1" spc="-5" dirty="0">
                <a:solidFill>
                  <a:srgbClr val="525CA2"/>
                </a:solidFill>
                <a:latin typeface="Century Gothic" panose="020B0502020202020204" pitchFamily="34" charset="0"/>
                <a:cs typeface="Arial"/>
              </a:rPr>
              <a:t>Foglie di menta </a:t>
            </a:r>
          </a:p>
          <a:p>
            <a:pPr marL="12700">
              <a:lnSpc>
                <a:spcPct val="100000"/>
              </a:lnSpc>
              <a:spcBef>
                <a:spcPts val="100"/>
              </a:spcBef>
            </a:pPr>
            <a:r>
              <a:rPr lang="it-IT" sz="1400" b="1" spc="-5" dirty="0">
                <a:solidFill>
                  <a:srgbClr val="525CA2"/>
                </a:solidFill>
                <a:latin typeface="Century Gothic" panose="020B0502020202020204" pitchFamily="34" charset="0"/>
                <a:cs typeface="Arial"/>
              </a:rPr>
              <a:t>estratto secco</a:t>
            </a:r>
            <a:endParaRPr sz="1400" b="1" dirty="0">
              <a:latin typeface="Century Gothic" panose="020B0502020202020204" pitchFamily="34" charset="0"/>
              <a:cs typeface="Arial"/>
            </a:endParaRPr>
          </a:p>
        </p:txBody>
      </p:sp>
      <p:sp>
        <p:nvSpPr>
          <p:cNvPr id="21" name="object 12"/>
          <p:cNvSpPr txBox="1"/>
          <p:nvPr/>
        </p:nvSpPr>
        <p:spPr>
          <a:xfrm>
            <a:off x="225000" y="2743580"/>
            <a:ext cx="2339540" cy="456535"/>
          </a:xfrm>
          <a:prstGeom prst="rect">
            <a:avLst/>
          </a:prstGeom>
        </p:spPr>
        <p:txBody>
          <a:bodyPr vert="horz" wrap="square" lIns="0" tIns="12700" rIns="0" bIns="0" rtlCol="0" anchor="ctr">
            <a:spAutoFit/>
          </a:bodyPr>
          <a:lstStyle/>
          <a:p>
            <a:pPr marL="12700">
              <a:spcBef>
                <a:spcPts val="100"/>
              </a:spcBef>
            </a:pPr>
            <a:r>
              <a:rPr lang="it-IT" sz="1400" b="1" spc="-5" dirty="0">
                <a:solidFill>
                  <a:srgbClr val="525CA2"/>
                </a:solidFill>
                <a:latin typeface="Century Gothic" panose="020B0502020202020204" pitchFamily="34" charset="0"/>
                <a:cs typeface="Arial"/>
              </a:rPr>
              <a:t>Frutti di coriandolo </a:t>
            </a:r>
          </a:p>
          <a:p>
            <a:pPr marL="12700">
              <a:spcBef>
                <a:spcPts val="100"/>
              </a:spcBef>
            </a:pPr>
            <a:r>
              <a:rPr lang="it-IT" sz="1400" b="1" spc="-5" dirty="0">
                <a:solidFill>
                  <a:srgbClr val="525CA2"/>
                </a:solidFill>
                <a:latin typeface="Century Gothic" panose="020B0502020202020204" pitchFamily="34" charset="0"/>
                <a:cs typeface="Arial"/>
              </a:rPr>
              <a:t>estratto secco</a:t>
            </a:r>
            <a:endParaRPr sz="1400" b="1" spc="-5" dirty="0">
              <a:solidFill>
                <a:srgbClr val="525CA2"/>
              </a:solidFill>
              <a:latin typeface="Century Gothic" panose="020B0502020202020204" pitchFamily="34" charset="0"/>
              <a:cs typeface="Arial"/>
            </a:endParaRPr>
          </a:p>
        </p:txBody>
      </p:sp>
      <p:sp>
        <p:nvSpPr>
          <p:cNvPr id="24" name="Titolo 1">
            <a:extLst>
              <a:ext uri="{FF2B5EF4-FFF2-40B4-BE49-F238E27FC236}">
                <a16:creationId xmlns:a16="http://schemas.microsoft.com/office/drawing/2014/main" id="{1F23FBA0-B3A6-7D43-A48E-BC06AC31AA47}"/>
              </a:ext>
            </a:extLst>
          </p:cNvPr>
          <p:cNvSpPr txBox="1">
            <a:spLocks/>
          </p:cNvSpPr>
          <p:nvPr/>
        </p:nvSpPr>
        <p:spPr>
          <a:xfrm>
            <a:off x="2818695"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COSA CONTIENE</a:t>
            </a:r>
          </a:p>
        </p:txBody>
      </p:sp>
      <p:sp>
        <p:nvSpPr>
          <p:cNvPr id="43" name="Rettangolo con angoli arrotondati sullo stesso lato 42">
            <a:extLst>
              <a:ext uri="{FF2B5EF4-FFF2-40B4-BE49-F238E27FC236}">
                <a16:creationId xmlns:a16="http://schemas.microsoft.com/office/drawing/2014/main" id="{2D405618-C8A4-294A-B504-ADA90DC602C7}"/>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44" name="Picture 3">
            <a:extLst>
              <a:ext uri="{FF2B5EF4-FFF2-40B4-BE49-F238E27FC236}">
                <a16:creationId xmlns:a16="http://schemas.microsoft.com/office/drawing/2014/main" id="{207A5B89-8071-F74C-A107-B24AF6BC496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505" y="181884"/>
            <a:ext cx="2282904" cy="668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 name="Immagine 44">
            <a:extLst>
              <a:ext uri="{FF2B5EF4-FFF2-40B4-BE49-F238E27FC236}">
                <a16:creationId xmlns:a16="http://schemas.microsoft.com/office/drawing/2014/main" id="{DB9CD594-42B5-1D4C-8AE9-4AC0B8769999}"/>
              </a:ext>
            </a:extLst>
          </p:cNvPr>
          <p:cNvPicPr>
            <a:picLocks noChangeAspect="1"/>
          </p:cNvPicPr>
          <p:nvPr/>
        </p:nvPicPr>
        <p:blipFill rotWithShape="1">
          <a:blip r:embed="rId4">
            <a:extLst>
              <a:ext uri="{28A0092B-C50C-407E-A947-70E740481C1C}">
                <a14:useLocalDpi xmlns:a14="http://schemas.microsoft.com/office/drawing/2010/main" val="0"/>
              </a:ext>
            </a:extLst>
          </a:blip>
          <a:srcRect t="23629" b="26100"/>
          <a:stretch/>
        </p:blipFill>
        <p:spPr>
          <a:xfrm>
            <a:off x="1705234" y="1601965"/>
            <a:ext cx="3954827" cy="1988139"/>
          </a:xfrm>
          <a:prstGeom prst="rect">
            <a:avLst/>
          </a:prstGeom>
        </p:spPr>
      </p:pic>
      <p:grpSp>
        <p:nvGrpSpPr>
          <p:cNvPr id="10" name="Gruppo 9">
            <a:extLst>
              <a:ext uri="{FF2B5EF4-FFF2-40B4-BE49-F238E27FC236}">
                <a16:creationId xmlns:a16="http://schemas.microsoft.com/office/drawing/2014/main" id="{9B40D3E7-178F-4343-BBA4-CDB815F50C9D}"/>
              </a:ext>
            </a:extLst>
          </p:cNvPr>
          <p:cNvGrpSpPr/>
          <p:nvPr/>
        </p:nvGrpSpPr>
        <p:grpSpPr>
          <a:xfrm>
            <a:off x="0" y="2101939"/>
            <a:ext cx="1848809" cy="76200"/>
            <a:chOff x="1214797" y="2101939"/>
            <a:chExt cx="1848809" cy="76200"/>
          </a:xfrm>
        </p:grpSpPr>
        <p:cxnSp>
          <p:nvCxnSpPr>
            <p:cNvPr id="8" name="Connettore 1 7">
              <a:extLst>
                <a:ext uri="{FF2B5EF4-FFF2-40B4-BE49-F238E27FC236}">
                  <a16:creationId xmlns:a16="http://schemas.microsoft.com/office/drawing/2014/main" id="{0202C9EA-0E44-A444-A24C-3CC145F0E257}"/>
                </a:ext>
              </a:extLst>
            </p:cNvPr>
            <p:cNvCxnSpPr>
              <a:cxnSpLocks/>
            </p:cNvCxnSpPr>
            <p:nvPr/>
          </p:nvCxnSpPr>
          <p:spPr>
            <a:xfrm>
              <a:off x="1214797" y="2140039"/>
              <a:ext cx="1809757" cy="0"/>
            </a:xfrm>
            <a:prstGeom prst="line">
              <a:avLst/>
            </a:prstGeom>
            <a:ln>
              <a:solidFill>
                <a:srgbClr val="7E57C6"/>
              </a:solidFill>
            </a:ln>
          </p:spPr>
          <p:style>
            <a:lnRef idx="1">
              <a:schemeClr val="accent1"/>
            </a:lnRef>
            <a:fillRef idx="0">
              <a:schemeClr val="accent1"/>
            </a:fillRef>
            <a:effectRef idx="0">
              <a:schemeClr val="accent1"/>
            </a:effectRef>
            <a:fontRef idx="minor">
              <a:schemeClr val="tx1"/>
            </a:fontRef>
          </p:style>
        </p:cxnSp>
        <p:sp>
          <p:nvSpPr>
            <p:cNvPr id="9" name="Ovale 8">
              <a:extLst>
                <a:ext uri="{FF2B5EF4-FFF2-40B4-BE49-F238E27FC236}">
                  <a16:creationId xmlns:a16="http://schemas.microsoft.com/office/drawing/2014/main" id="{5C736D07-3ECD-1143-9FC3-7D3E5CA46029}"/>
                </a:ext>
              </a:extLst>
            </p:cNvPr>
            <p:cNvSpPr/>
            <p:nvPr/>
          </p:nvSpPr>
          <p:spPr>
            <a:xfrm>
              <a:off x="2987406" y="2101939"/>
              <a:ext cx="76200" cy="76200"/>
            </a:xfrm>
            <a:prstGeom prst="ellips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pic>
        <p:nvPicPr>
          <p:cNvPr id="41" name="Immagine 7" descr="herb-peppermint-leaf-mentha-piperita-e1325639387259.jpg"/>
          <p:cNvPicPr>
            <a:picLocks noChangeAspect="1"/>
          </p:cNvPicPr>
          <p:nvPr/>
        </p:nvPicPr>
        <p:blipFill rotWithShape="1">
          <a:blip r:embed="rId5" cstate="print">
            <a:extLst>
              <a:ext uri="{28A0092B-C50C-407E-A947-70E740481C1C}">
                <a14:useLocalDpi xmlns:a14="http://schemas.microsoft.com/office/drawing/2010/main" val="0"/>
              </a:ext>
            </a:extLst>
          </a:blip>
          <a:srcRect l="16136" t="689" r="24379" b="3117"/>
          <a:stretch/>
        </p:blipFill>
        <p:spPr bwMode="auto">
          <a:xfrm>
            <a:off x="1848810" y="1492818"/>
            <a:ext cx="846029" cy="837094"/>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 name="Gruppo 47">
            <a:extLst>
              <a:ext uri="{FF2B5EF4-FFF2-40B4-BE49-F238E27FC236}">
                <a16:creationId xmlns:a16="http://schemas.microsoft.com/office/drawing/2014/main" id="{D3B4E6B1-B380-DF49-9A0B-DB6A6A294FCB}"/>
              </a:ext>
            </a:extLst>
          </p:cNvPr>
          <p:cNvGrpSpPr/>
          <p:nvPr/>
        </p:nvGrpSpPr>
        <p:grpSpPr>
          <a:xfrm>
            <a:off x="-1" y="3180463"/>
            <a:ext cx="1848810" cy="76200"/>
            <a:chOff x="1214796" y="2101939"/>
            <a:chExt cx="1848810" cy="76200"/>
          </a:xfrm>
        </p:grpSpPr>
        <p:cxnSp>
          <p:nvCxnSpPr>
            <p:cNvPr id="49" name="Connettore 1 48">
              <a:extLst>
                <a:ext uri="{FF2B5EF4-FFF2-40B4-BE49-F238E27FC236}">
                  <a16:creationId xmlns:a16="http://schemas.microsoft.com/office/drawing/2014/main" id="{BBB4606E-36EF-2C44-BBFA-457F6F472A61}"/>
                </a:ext>
              </a:extLst>
            </p:cNvPr>
            <p:cNvCxnSpPr>
              <a:cxnSpLocks/>
            </p:cNvCxnSpPr>
            <p:nvPr/>
          </p:nvCxnSpPr>
          <p:spPr>
            <a:xfrm>
              <a:off x="1214796" y="2140039"/>
              <a:ext cx="1809758" cy="0"/>
            </a:xfrm>
            <a:prstGeom prst="line">
              <a:avLst/>
            </a:prstGeom>
            <a:ln>
              <a:solidFill>
                <a:srgbClr val="7E57C6"/>
              </a:solidFill>
            </a:ln>
          </p:spPr>
          <p:style>
            <a:lnRef idx="1">
              <a:schemeClr val="accent1"/>
            </a:lnRef>
            <a:fillRef idx="0">
              <a:schemeClr val="accent1"/>
            </a:fillRef>
            <a:effectRef idx="0">
              <a:schemeClr val="accent1"/>
            </a:effectRef>
            <a:fontRef idx="minor">
              <a:schemeClr val="tx1"/>
            </a:fontRef>
          </p:style>
        </p:cxnSp>
        <p:sp>
          <p:nvSpPr>
            <p:cNvPr id="50" name="Ovale 49">
              <a:extLst>
                <a:ext uri="{FF2B5EF4-FFF2-40B4-BE49-F238E27FC236}">
                  <a16:creationId xmlns:a16="http://schemas.microsoft.com/office/drawing/2014/main" id="{5AD7B6EC-5F0C-2342-B2D1-86F5369748EE}"/>
                </a:ext>
              </a:extLst>
            </p:cNvPr>
            <p:cNvSpPr/>
            <p:nvPr/>
          </p:nvSpPr>
          <p:spPr>
            <a:xfrm>
              <a:off x="2987406" y="2101939"/>
              <a:ext cx="76200" cy="76200"/>
            </a:xfrm>
            <a:prstGeom prst="ellipse">
              <a:avLst/>
            </a:prstGeom>
            <a:solidFill>
              <a:srgbClr val="7E5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pic>
        <p:nvPicPr>
          <p:cNvPr id="42" name="Immagine 8" descr="Coriandrum_sativum_Blossoms1.jpg"/>
          <p:cNvPicPr>
            <a:picLocks noChangeAspect="1"/>
          </p:cNvPicPr>
          <p:nvPr/>
        </p:nvPicPr>
        <p:blipFill rotWithShape="1">
          <a:blip r:embed="rId6" cstate="print">
            <a:extLst>
              <a:ext uri="{28A0092B-C50C-407E-A947-70E740481C1C}">
                <a14:useLocalDpi xmlns:a14="http://schemas.microsoft.com/office/drawing/2010/main" val="0"/>
              </a:ext>
            </a:extLst>
          </a:blip>
          <a:srcRect l="19260" r="19260" b="8777"/>
          <a:stretch/>
        </p:blipFill>
        <p:spPr bwMode="auto">
          <a:xfrm>
            <a:off x="1848810" y="2613105"/>
            <a:ext cx="846030" cy="836361"/>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ttangolo con angoli arrotondati 10">
            <a:extLst>
              <a:ext uri="{FF2B5EF4-FFF2-40B4-BE49-F238E27FC236}">
                <a16:creationId xmlns:a16="http://schemas.microsoft.com/office/drawing/2014/main" id="{5812A997-E2DF-2C40-B765-C183E4346661}"/>
              </a:ext>
            </a:extLst>
          </p:cNvPr>
          <p:cNvSpPr/>
          <p:nvPr/>
        </p:nvSpPr>
        <p:spPr>
          <a:xfrm>
            <a:off x="4548247" y="1271425"/>
            <a:ext cx="1801139" cy="574431"/>
          </a:xfrm>
          <a:prstGeom prst="roundRect">
            <a:avLst>
              <a:gd name="adj" fmla="val 50000"/>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1" name="Rettangolo con angoli arrotondati 50">
            <a:extLst>
              <a:ext uri="{FF2B5EF4-FFF2-40B4-BE49-F238E27FC236}">
                <a16:creationId xmlns:a16="http://schemas.microsoft.com/office/drawing/2014/main" id="{A552B6C9-3592-7549-861F-2E5065063A3A}"/>
              </a:ext>
            </a:extLst>
          </p:cNvPr>
          <p:cNvSpPr/>
          <p:nvPr/>
        </p:nvSpPr>
        <p:spPr>
          <a:xfrm>
            <a:off x="4548247" y="1933779"/>
            <a:ext cx="1801139" cy="574431"/>
          </a:xfrm>
          <a:prstGeom prst="roundRect">
            <a:avLst>
              <a:gd name="adj" fmla="val 50000"/>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2" name="Rettangolo con angoli arrotondati 51">
            <a:extLst>
              <a:ext uri="{FF2B5EF4-FFF2-40B4-BE49-F238E27FC236}">
                <a16:creationId xmlns:a16="http://schemas.microsoft.com/office/drawing/2014/main" id="{B4A4DA04-83CE-B943-AE56-F05E935CACFB}"/>
              </a:ext>
            </a:extLst>
          </p:cNvPr>
          <p:cNvSpPr/>
          <p:nvPr/>
        </p:nvSpPr>
        <p:spPr>
          <a:xfrm>
            <a:off x="4548247" y="3318044"/>
            <a:ext cx="1801139" cy="574431"/>
          </a:xfrm>
          <a:prstGeom prst="roundRect">
            <a:avLst>
              <a:gd name="adj" fmla="val 50000"/>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a:extLst>
              <a:ext uri="{FF2B5EF4-FFF2-40B4-BE49-F238E27FC236}">
                <a16:creationId xmlns:a16="http://schemas.microsoft.com/office/drawing/2014/main" id="{34D5F21A-4D1E-224E-994B-D29BAB559DD0}"/>
              </a:ext>
            </a:extLst>
          </p:cNvPr>
          <p:cNvSpPr/>
          <p:nvPr/>
        </p:nvSpPr>
        <p:spPr>
          <a:xfrm>
            <a:off x="4631017" y="1313701"/>
            <a:ext cx="1610698" cy="536044"/>
          </a:xfrm>
          <a:prstGeom prst="rect">
            <a:avLst/>
          </a:prstGeom>
        </p:spPr>
        <p:txBody>
          <a:bodyPr wrap="none">
            <a:spAutoFit/>
          </a:bodyPr>
          <a:lstStyle/>
          <a:p>
            <a:pPr marL="12700" algn="ctr">
              <a:spcBef>
                <a:spcPts val="100"/>
              </a:spcBef>
            </a:pPr>
            <a:r>
              <a:rPr lang="it-IT" sz="1400" b="1" i="1" spc="-5" dirty="0" err="1">
                <a:solidFill>
                  <a:schemeClr val="bg1"/>
                </a:solidFill>
                <a:latin typeface="Century Gothic" panose="020B0502020202020204" pitchFamily="34" charset="0"/>
                <a:cs typeface="Arial"/>
              </a:rPr>
              <a:t>Bifidobacterium</a:t>
            </a:r>
            <a:r>
              <a:rPr lang="it-IT" sz="1400" b="1" i="1" spc="-5" dirty="0">
                <a:solidFill>
                  <a:schemeClr val="bg1"/>
                </a:solidFill>
                <a:latin typeface="Century Gothic" panose="020B0502020202020204" pitchFamily="34" charset="0"/>
                <a:cs typeface="Arial"/>
              </a:rPr>
              <a:t> </a:t>
            </a:r>
          </a:p>
          <a:p>
            <a:pPr marL="12700" algn="ctr">
              <a:spcBef>
                <a:spcPts val="100"/>
              </a:spcBef>
            </a:pPr>
            <a:r>
              <a:rPr lang="it-IT" sz="1400" b="1" i="1" spc="-5" dirty="0" err="1">
                <a:solidFill>
                  <a:schemeClr val="bg1"/>
                </a:solidFill>
                <a:latin typeface="Century Gothic" panose="020B0502020202020204" pitchFamily="34" charset="0"/>
                <a:cs typeface="Arial"/>
              </a:rPr>
              <a:t>Lactis</a:t>
            </a:r>
            <a:r>
              <a:rPr lang="it-IT" sz="1400" b="1" i="1" spc="-5" dirty="0">
                <a:solidFill>
                  <a:schemeClr val="bg1"/>
                </a:solidFill>
                <a:latin typeface="Century Gothic" panose="020B0502020202020204" pitchFamily="34" charset="0"/>
                <a:cs typeface="Arial"/>
              </a:rPr>
              <a:t> BB12</a:t>
            </a:r>
          </a:p>
        </p:txBody>
      </p:sp>
      <p:sp>
        <p:nvSpPr>
          <p:cNvPr id="53" name="Rettangolo 52">
            <a:extLst>
              <a:ext uri="{FF2B5EF4-FFF2-40B4-BE49-F238E27FC236}">
                <a16:creationId xmlns:a16="http://schemas.microsoft.com/office/drawing/2014/main" id="{1C1A5136-85AF-D34B-A1AD-2147E8201474}"/>
              </a:ext>
            </a:extLst>
          </p:cNvPr>
          <p:cNvSpPr/>
          <p:nvPr/>
        </p:nvSpPr>
        <p:spPr>
          <a:xfrm>
            <a:off x="4741785" y="1995810"/>
            <a:ext cx="1389163" cy="523220"/>
          </a:xfrm>
          <a:prstGeom prst="rect">
            <a:avLst/>
          </a:prstGeom>
        </p:spPr>
        <p:txBody>
          <a:bodyPr wrap="none">
            <a:spAutoFit/>
          </a:bodyPr>
          <a:lstStyle/>
          <a:p>
            <a:pPr marL="12700" algn="ctr">
              <a:lnSpc>
                <a:spcPct val="100000"/>
              </a:lnSpc>
              <a:spcBef>
                <a:spcPts val="100"/>
              </a:spcBef>
            </a:pPr>
            <a:r>
              <a:rPr lang="it-IT" sz="1400" b="1" i="1" spc="-5" dirty="0" err="1">
                <a:solidFill>
                  <a:schemeClr val="bg1"/>
                </a:solidFill>
                <a:latin typeface="Century Gothic" panose="020B0502020202020204" pitchFamily="34" charset="0"/>
                <a:cs typeface="Arial"/>
              </a:rPr>
              <a:t>Lactobacillus</a:t>
            </a:r>
            <a:r>
              <a:rPr lang="it-IT" sz="1400" b="1" i="1" spc="-5" dirty="0">
                <a:solidFill>
                  <a:schemeClr val="bg1"/>
                </a:solidFill>
                <a:latin typeface="Century Gothic" panose="020B0502020202020204" pitchFamily="34" charset="0"/>
                <a:cs typeface="Arial"/>
              </a:rPr>
              <a:t> </a:t>
            </a:r>
            <a:br>
              <a:rPr lang="it-IT" sz="1400" b="1" i="1" spc="-5" dirty="0">
                <a:solidFill>
                  <a:schemeClr val="bg1"/>
                </a:solidFill>
                <a:latin typeface="Century Gothic" panose="020B0502020202020204" pitchFamily="34" charset="0"/>
                <a:cs typeface="Arial"/>
              </a:rPr>
            </a:br>
            <a:r>
              <a:rPr lang="it-IT" sz="1400" b="1" i="1" spc="-5" dirty="0">
                <a:solidFill>
                  <a:schemeClr val="bg1"/>
                </a:solidFill>
                <a:latin typeface="Century Gothic" panose="020B0502020202020204" pitchFamily="34" charset="0"/>
                <a:cs typeface="Arial"/>
              </a:rPr>
              <a:t> LA-5 </a:t>
            </a:r>
          </a:p>
        </p:txBody>
      </p:sp>
      <p:sp>
        <p:nvSpPr>
          <p:cNvPr id="54" name="Rettangolo 53">
            <a:extLst>
              <a:ext uri="{FF2B5EF4-FFF2-40B4-BE49-F238E27FC236}">
                <a16:creationId xmlns:a16="http://schemas.microsoft.com/office/drawing/2014/main" id="{AB65CEB8-69C2-714A-9E93-B7F8751B1158}"/>
              </a:ext>
            </a:extLst>
          </p:cNvPr>
          <p:cNvSpPr/>
          <p:nvPr/>
        </p:nvSpPr>
        <p:spPr>
          <a:xfrm>
            <a:off x="4599276" y="3297717"/>
            <a:ext cx="1674177" cy="584775"/>
          </a:xfrm>
          <a:prstGeom prst="rect">
            <a:avLst/>
          </a:prstGeom>
        </p:spPr>
        <p:txBody>
          <a:bodyPr wrap="none">
            <a:spAutoFit/>
          </a:bodyPr>
          <a:lstStyle/>
          <a:p>
            <a:pPr marL="12700" algn="ctr">
              <a:spcBef>
                <a:spcPts val="100"/>
              </a:spcBef>
              <a:tabLst>
                <a:tab pos="262255" algn="l"/>
              </a:tabLst>
            </a:pPr>
            <a:r>
              <a:rPr lang="it-IT" sz="1400" b="1" spc="-5" dirty="0">
                <a:solidFill>
                  <a:schemeClr val="bg1"/>
                </a:solidFill>
                <a:latin typeface="Century Gothic" panose="020B0502020202020204" pitchFamily="34" charset="0"/>
                <a:cs typeface="Arial"/>
              </a:rPr>
              <a:t>ENZIMI DIGESTIVI </a:t>
            </a:r>
          </a:p>
          <a:p>
            <a:pPr algn="ctr"/>
            <a:r>
              <a:rPr lang="it-IT" altLang="it-IT" sz="900" dirty="0" err="1">
                <a:solidFill>
                  <a:schemeClr val="bg1"/>
                </a:solidFill>
                <a:latin typeface="Century Gothic" panose="020B0502020202020204" pitchFamily="34" charset="0"/>
              </a:rPr>
              <a:t>Maltodestrine</a:t>
            </a:r>
            <a:r>
              <a:rPr lang="it-IT" altLang="it-IT" sz="900" dirty="0">
                <a:solidFill>
                  <a:schemeClr val="bg1"/>
                </a:solidFill>
                <a:latin typeface="Century Gothic" panose="020B0502020202020204" pitchFamily="34" charset="0"/>
              </a:rPr>
              <a:t> fermentate</a:t>
            </a:r>
          </a:p>
          <a:p>
            <a:pPr algn="ctr"/>
            <a:r>
              <a:rPr lang="it-IT" altLang="it-IT" sz="900" dirty="0">
                <a:solidFill>
                  <a:schemeClr val="bg1"/>
                </a:solidFill>
                <a:latin typeface="Century Gothic" panose="020B0502020202020204" pitchFamily="34" charset="0"/>
              </a:rPr>
              <a:t>alfa-</a:t>
            </a:r>
            <a:r>
              <a:rPr lang="it-IT" altLang="it-IT" sz="900" dirty="0" err="1">
                <a:solidFill>
                  <a:schemeClr val="bg1"/>
                </a:solidFill>
                <a:latin typeface="Century Gothic" panose="020B0502020202020204" pitchFamily="34" charset="0"/>
              </a:rPr>
              <a:t>galattosidasi</a:t>
            </a:r>
            <a:r>
              <a:rPr lang="it-IT" altLang="it-IT" sz="900" dirty="0">
                <a:solidFill>
                  <a:schemeClr val="bg1"/>
                </a:solidFill>
                <a:latin typeface="Century Gothic" panose="020B0502020202020204" pitchFamily="34" charset="0"/>
              </a:rPr>
              <a:t> </a:t>
            </a:r>
          </a:p>
        </p:txBody>
      </p:sp>
      <p:sp>
        <p:nvSpPr>
          <p:cNvPr id="55" name="Rettangolo con angoli arrotondati 54">
            <a:extLst>
              <a:ext uri="{FF2B5EF4-FFF2-40B4-BE49-F238E27FC236}">
                <a16:creationId xmlns:a16="http://schemas.microsoft.com/office/drawing/2014/main" id="{BBEF105B-1D15-AA47-8DFE-E7315A5F71D1}"/>
              </a:ext>
            </a:extLst>
          </p:cNvPr>
          <p:cNvSpPr/>
          <p:nvPr/>
        </p:nvSpPr>
        <p:spPr>
          <a:xfrm>
            <a:off x="6618123" y="1603708"/>
            <a:ext cx="2450708" cy="574431"/>
          </a:xfrm>
          <a:prstGeom prst="roundRect">
            <a:avLst>
              <a:gd name="adj" fmla="val 50000"/>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6" name="Rettangolo 55">
            <a:extLst>
              <a:ext uri="{FF2B5EF4-FFF2-40B4-BE49-F238E27FC236}">
                <a16:creationId xmlns:a16="http://schemas.microsoft.com/office/drawing/2014/main" id="{23137C0F-D4E8-2948-A3B8-784D0148125D}"/>
              </a:ext>
            </a:extLst>
          </p:cNvPr>
          <p:cNvSpPr/>
          <p:nvPr/>
        </p:nvSpPr>
        <p:spPr>
          <a:xfrm>
            <a:off x="6618122" y="1667651"/>
            <a:ext cx="2413802" cy="536044"/>
          </a:xfrm>
          <a:prstGeom prst="rect">
            <a:avLst/>
          </a:prstGeom>
        </p:spPr>
        <p:txBody>
          <a:bodyPr wrap="none">
            <a:spAutoFit/>
          </a:bodyPr>
          <a:lstStyle/>
          <a:p>
            <a:pPr marL="12700" algn="r">
              <a:lnSpc>
                <a:spcPct val="100000"/>
              </a:lnSpc>
              <a:spcBef>
                <a:spcPts val="100"/>
              </a:spcBef>
            </a:pPr>
            <a:r>
              <a:rPr lang="it-IT" sz="1400" b="1" spc="-5" dirty="0">
                <a:solidFill>
                  <a:schemeClr val="bg1"/>
                </a:solidFill>
                <a:latin typeface="Century Gothic" panose="020B0502020202020204" pitchFamily="34" charset="0"/>
                <a:cs typeface="Arial"/>
              </a:rPr>
              <a:t>FRUTTO-OLIGOSACCARIDI</a:t>
            </a:r>
          </a:p>
          <a:p>
            <a:pPr marL="12700" marR="552450" algn="r">
              <a:spcBef>
                <a:spcPts val="100"/>
              </a:spcBef>
            </a:pPr>
            <a:r>
              <a:rPr lang="it-IT" sz="1400" b="1" spc="-5" dirty="0">
                <a:solidFill>
                  <a:schemeClr val="bg1"/>
                </a:solidFill>
                <a:latin typeface="Century Gothic" panose="020B0502020202020204" pitchFamily="34" charset="0"/>
                <a:cs typeface="Arial"/>
              </a:rPr>
              <a:t>PREBIOTICI</a:t>
            </a:r>
          </a:p>
        </p:txBody>
      </p:sp>
      <p:sp>
        <p:nvSpPr>
          <p:cNvPr id="57" name="Rettangolo 56">
            <a:extLst>
              <a:ext uri="{FF2B5EF4-FFF2-40B4-BE49-F238E27FC236}">
                <a16:creationId xmlns:a16="http://schemas.microsoft.com/office/drawing/2014/main" id="{0869F148-90B0-A948-858B-BEE3C948716F}"/>
              </a:ext>
            </a:extLst>
          </p:cNvPr>
          <p:cNvSpPr/>
          <p:nvPr/>
        </p:nvSpPr>
        <p:spPr>
          <a:xfrm>
            <a:off x="6087034" y="1402824"/>
            <a:ext cx="620043" cy="938719"/>
          </a:xfrm>
          <a:prstGeom prst="rect">
            <a:avLst/>
          </a:prstGeom>
        </p:spPr>
        <p:txBody>
          <a:bodyPr wrap="none">
            <a:spAutoFit/>
          </a:bodyPr>
          <a:lstStyle/>
          <a:p>
            <a:pPr marL="12700" algn="r">
              <a:lnSpc>
                <a:spcPct val="100000"/>
              </a:lnSpc>
              <a:spcBef>
                <a:spcPts val="100"/>
              </a:spcBef>
            </a:pPr>
            <a:r>
              <a:rPr lang="it-IT" sz="5500" b="1" spc="-5" dirty="0">
                <a:solidFill>
                  <a:srgbClr val="92D050"/>
                </a:solidFill>
                <a:latin typeface="Century Gothic" panose="020B0502020202020204" pitchFamily="34" charset="0"/>
                <a:cs typeface="Arial"/>
              </a:rPr>
              <a:t>+</a:t>
            </a:r>
          </a:p>
        </p:txBody>
      </p:sp>
    </p:spTree>
    <p:extLst>
      <p:ext uri="{BB962C8B-B14F-4D97-AF65-F5344CB8AC3E}">
        <p14:creationId xmlns:p14="http://schemas.microsoft.com/office/powerpoint/2010/main" val="4011613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egnaposto contenuto 2"/>
          <p:cNvSpPr txBox="1">
            <a:spLocks/>
          </p:cNvSpPr>
          <p:nvPr/>
        </p:nvSpPr>
        <p:spPr>
          <a:xfrm>
            <a:off x="2756042" y="641187"/>
            <a:ext cx="8260754" cy="2825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defTabSz="914400" rtl="0" eaLnBrk="1" fontAlgn="auto" latinLnBrk="0" hangingPunct="1">
              <a:lnSpc>
                <a:spcPts val="1800"/>
              </a:lnSpc>
              <a:spcBef>
                <a:spcPts val="0"/>
              </a:spcBef>
              <a:spcAft>
                <a:spcPts val="0"/>
              </a:spcAft>
              <a:buClrTx/>
              <a:buSzTx/>
              <a:buNone/>
              <a:tabLst/>
              <a:defRPr/>
            </a:pPr>
            <a:r>
              <a:rPr lang="it-IT" sz="1400" dirty="0">
                <a:solidFill>
                  <a:schemeClr val="tx2"/>
                </a:solidFill>
                <a:latin typeface="Century Gothic" panose="020B0502020202020204" pitchFamily="34" charset="0"/>
              </a:rPr>
              <a:t>Gli </a:t>
            </a:r>
            <a:r>
              <a:rPr lang="it-IT" sz="1400" b="1" dirty="0">
                <a:solidFill>
                  <a:srgbClr val="9751CB"/>
                </a:solidFill>
                <a:latin typeface="Century Gothic" panose="020B0502020202020204" pitchFamily="34" charset="0"/>
              </a:rPr>
              <a:t>estratti vegetali</a:t>
            </a:r>
            <a:r>
              <a:rPr lang="it-IT" sz="1400" b="1" dirty="0">
                <a:solidFill>
                  <a:schemeClr val="tx2"/>
                </a:solidFill>
                <a:latin typeface="Century Gothic" panose="020B0502020202020204" pitchFamily="34" charset="0"/>
              </a:rPr>
              <a:t> </a:t>
            </a:r>
            <a:r>
              <a:rPr lang="it-IT" sz="1400" dirty="0">
                <a:solidFill>
                  <a:schemeClr val="tx2"/>
                </a:solidFill>
                <a:latin typeface="Century Gothic" panose="020B0502020202020204" pitchFamily="34" charset="0"/>
              </a:rPr>
              <a:t>favoriscono l'eliminazione </a:t>
            </a:r>
            <a:br>
              <a:rPr lang="it-IT" sz="1400" dirty="0">
                <a:solidFill>
                  <a:schemeClr val="tx2"/>
                </a:solidFill>
                <a:latin typeface="Century Gothic" panose="020B0502020202020204" pitchFamily="34" charset="0"/>
              </a:rPr>
            </a:br>
            <a:r>
              <a:rPr lang="it-IT" sz="1400" dirty="0">
                <a:solidFill>
                  <a:schemeClr val="tx2"/>
                </a:solidFill>
                <a:latin typeface="Century Gothic" panose="020B0502020202020204" pitchFamily="34" charset="0"/>
              </a:rPr>
              <a:t>dei gas responsabili del gonfiore addominale </a:t>
            </a:r>
            <a:br>
              <a:rPr lang="it-IT" sz="1400" dirty="0">
                <a:solidFill>
                  <a:schemeClr val="tx2"/>
                </a:solidFill>
                <a:latin typeface="Century Gothic" panose="020B0502020202020204" pitchFamily="34" charset="0"/>
              </a:rPr>
            </a:br>
            <a:r>
              <a:rPr lang="it-IT" sz="1400" dirty="0">
                <a:solidFill>
                  <a:schemeClr val="tx2"/>
                </a:solidFill>
                <a:latin typeface="Century Gothic" panose="020B0502020202020204" pitchFamily="34" charset="0"/>
              </a:rPr>
              <a:t>e contribuiscono ad una regolare motilità intestinale.</a:t>
            </a:r>
          </a:p>
          <a:p>
            <a:pPr marL="342900" marR="0" lvl="0" indent="-342900" defTabSz="914400" rtl="0" eaLnBrk="1" fontAlgn="auto" latinLnBrk="0" hangingPunct="1">
              <a:lnSpc>
                <a:spcPts val="1800"/>
              </a:lnSpc>
              <a:spcBef>
                <a:spcPts val="0"/>
              </a:spcBef>
              <a:spcAft>
                <a:spcPts val="0"/>
              </a:spcAft>
              <a:buClrTx/>
              <a:buSzTx/>
              <a:buFont typeface="Arial" panose="020B0604020202020204" pitchFamily="34" charset="0"/>
              <a:buChar char="•"/>
              <a:tabLst/>
              <a:defRPr/>
            </a:pPr>
            <a:endParaRPr kumimoji="0" lang="it-IT" sz="1400" b="0" i="0" u="none" strike="noStrike" kern="1200" cap="none" spc="0" normalizeH="0" baseline="0" noProof="0" dirty="0">
              <a:ln>
                <a:noFill/>
              </a:ln>
              <a:solidFill>
                <a:sysClr val="windowText" lastClr="000000"/>
              </a:solidFill>
              <a:effectLst/>
              <a:uLnTx/>
              <a:uFillTx/>
              <a:latin typeface="Century Gothic" panose="020B0502020202020204" pitchFamily="34" charset="0"/>
            </a:endParaRPr>
          </a:p>
        </p:txBody>
      </p:sp>
      <p:pic>
        <p:nvPicPr>
          <p:cNvPr id="26" name="Immagine 7" descr="herb-peppermint-leaf-mentha-piperita-e1325639387259.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8251" y="1516127"/>
            <a:ext cx="2133431" cy="12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Immagine 8" descr="Coriandrum_sativum_Blossoms1.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8011" y="3027014"/>
            <a:ext cx="2138171" cy="12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Segnaposto contenuto 2"/>
          <p:cNvSpPr>
            <a:spLocks noGrp="1"/>
          </p:cNvSpPr>
          <p:nvPr>
            <p:ph idx="4294967295"/>
          </p:nvPr>
        </p:nvSpPr>
        <p:spPr>
          <a:xfrm>
            <a:off x="4756433" y="1796073"/>
            <a:ext cx="4465637" cy="789150"/>
          </a:xfrm>
          <a:prstGeom prst="rect">
            <a:avLst/>
          </a:prstGeom>
        </p:spPr>
        <p:txBody>
          <a:bodyPr>
            <a:noAutofit/>
          </a:bodyPr>
          <a:lstStyle/>
          <a:p>
            <a:pPr marL="92075" indent="-92075">
              <a:spcBef>
                <a:spcPct val="20000"/>
              </a:spcBef>
              <a:buClr>
                <a:schemeClr val="tx2"/>
              </a:buClr>
            </a:pPr>
            <a:r>
              <a:rPr lang="it-IT" altLang="it-IT" sz="1400" b="1" dirty="0">
                <a:solidFill>
                  <a:schemeClr val="accent1">
                    <a:lumMod val="50000"/>
                  </a:schemeClr>
                </a:solidFill>
                <a:latin typeface="Century Gothic" panose="020B0502020202020204" pitchFamily="34" charset="0"/>
                <a:cs typeface="Arial" charset="0"/>
              </a:rPr>
              <a:t>Funzione digestiva</a:t>
            </a:r>
            <a:r>
              <a:rPr lang="it-IT" altLang="it-IT" sz="1400" b="1" dirty="0">
                <a:solidFill>
                  <a:srgbClr val="1F497D"/>
                </a:solidFill>
                <a:latin typeface="Century Gothic" panose="020B0502020202020204" pitchFamily="34" charset="0"/>
                <a:cs typeface="Arial" charset="0"/>
              </a:rPr>
              <a:t>. Funzione epatica. </a:t>
            </a:r>
          </a:p>
          <a:p>
            <a:pPr marL="92075" indent="-92075">
              <a:spcBef>
                <a:spcPct val="20000"/>
              </a:spcBef>
              <a:buClr>
                <a:schemeClr val="tx2"/>
              </a:buClr>
            </a:pPr>
            <a:r>
              <a:rPr lang="it-IT" altLang="it-IT" sz="1400" b="1" dirty="0">
                <a:solidFill>
                  <a:srgbClr val="1F497D"/>
                </a:solidFill>
                <a:latin typeface="Century Gothic" panose="020B0502020202020204" pitchFamily="34" charset="0"/>
                <a:cs typeface="Arial" charset="0"/>
              </a:rPr>
              <a:t>Eliminazione dei gas</a:t>
            </a:r>
          </a:p>
          <a:p>
            <a:pPr marL="92075" indent="-92075">
              <a:spcBef>
                <a:spcPct val="20000"/>
              </a:spcBef>
              <a:buClr>
                <a:schemeClr val="tx2"/>
              </a:buClr>
            </a:pPr>
            <a:r>
              <a:rPr lang="it-IT" altLang="it-IT" sz="1400" b="1" dirty="0">
                <a:solidFill>
                  <a:srgbClr val="1F497D"/>
                </a:solidFill>
                <a:latin typeface="Century Gothic" panose="020B0502020202020204" pitchFamily="34" charset="0"/>
                <a:cs typeface="Arial" charset="0"/>
              </a:rPr>
              <a:t>Regolare motilità gastrointestinale</a:t>
            </a:r>
          </a:p>
        </p:txBody>
      </p:sp>
      <p:sp>
        <p:nvSpPr>
          <p:cNvPr id="28" name="object 9"/>
          <p:cNvSpPr txBox="1"/>
          <p:nvPr/>
        </p:nvSpPr>
        <p:spPr>
          <a:xfrm>
            <a:off x="6478660" y="1606430"/>
            <a:ext cx="2464435" cy="228268"/>
          </a:xfrm>
          <a:prstGeom prst="rect">
            <a:avLst/>
          </a:prstGeom>
        </p:spPr>
        <p:txBody>
          <a:bodyPr vert="horz" wrap="square" lIns="0" tIns="12700" rIns="0" bIns="0" rtlCol="0" anchor="ctr">
            <a:spAutoFit/>
          </a:bodyPr>
          <a:lstStyle/>
          <a:p>
            <a:pPr marL="12700" algn="ctr">
              <a:lnSpc>
                <a:spcPct val="100000"/>
              </a:lnSpc>
              <a:spcBef>
                <a:spcPts val="100"/>
              </a:spcBef>
            </a:pPr>
            <a:endParaRPr sz="1400" b="1" dirty="0">
              <a:latin typeface="Century Gothic" panose="020B0502020202020204" pitchFamily="34" charset="0"/>
              <a:cs typeface="Arial"/>
            </a:endParaRPr>
          </a:p>
        </p:txBody>
      </p:sp>
      <p:sp>
        <p:nvSpPr>
          <p:cNvPr id="18" name="Titolo 1">
            <a:extLst>
              <a:ext uri="{FF2B5EF4-FFF2-40B4-BE49-F238E27FC236}">
                <a16:creationId xmlns:a16="http://schemas.microsoft.com/office/drawing/2014/main" id="{C0C33D43-86F8-A44C-BD66-F523D96F1F8C}"/>
              </a:ext>
            </a:extLst>
          </p:cNvPr>
          <p:cNvSpPr txBox="1">
            <a:spLocks/>
          </p:cNvSpPr>
          <p:nvPr/>
        </p:nvSpPr>
        <p:spPr>
          <a:xfrm>
            <a:off x="2818695" y="176709"/>
            <a:ext cx="8420100" cy="2492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it-IT" sz="1800" b="1" dirty="0">
                <a:solidFill>
                  <a:schemeClr val="bg1"/>
                </a:solidFill>
                <a:latin typeface="Century Gothic" panose="020B0502020202020204" pitchFamily="34" charset="0"/>
              </a:rPr>
              <a:t>COSA CONTIENE: ESTRATTI VEGETALI</a:t>
            </a:r>
          </a:p>
        </p:txBody>
      </p:sp>
      <p:sp>
        <p:nvSpPr>
          <p:cNvPr id="20" name="Rettangolo con angoli arrotondati sullo stesso lato 19">
            <a:extLst>
              <a:ext uri="{FF2B5EF4-FFF2-40B4-BE49-F238E27FC236}">
                <a16:creationId xmlns:a16="http://schemas.microsoft.com/office/drawing/2014/main" id="{BD984175-EF44-044B-91C6-E28C116FDC65}"/>
              </a:ext>
            </a:extLst>
          </p:cNvPr>
          <p:cNvSpPr/>
          <p:nvPr/>
        </p:nvSpPr>
        <p:spPr>
          <a:xfrm rot="5400000">
            <a:off x="973391" y="-846607"/>
            <a:ext cx="723317" cy="267010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1" name="Picture 3">
            <a:extLst>
              <a:ext uri="{FF2B5EF4-FFF2-40B4-BE49-F238E27FC236}">
                <a16:creationId xmlns:a16="http://schemas.microsoft.com/office/drawing/2014/main" id="{2EFD5A39-A2C9-1740-A832-5533AB1DEB6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0505" y="181884"/>
            <a:ext cx="2282904" cy="668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reccia a destra 3"/>
          <p:cNvSpPr/>
          <p:nvPr/>
        </p:nvSpPr>
        <p:spPr>
          <a:xfrm>
            <a:off x="4336265" y="1942949"/>
            <a:ext cx="305156" cy="484632"/>
          </a:xfrm>
          <a:prstGeom prst="rightArrow">
            <a:avLst/>
          </a:prstGeom>
          <a:solidFill>
            <a:srgbClr val="9751CB"/>
          </a:solidFill>
          <a:ln>
            <a:solidFill>
              <a:srgbClr val="9751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Freccia a destra 23"/>
          <p:cNvSpPr/>
          <p:nvPr/>
        </p:nvSpPr>
        <p:spPr>
          <a:xfrm>
            <a:off x="4336265" y="3402778"/>
            <a:ext cx="305156" cy="484632"/>
          </a:xfrm>
          <a:prstGeom prst="rightArrow">
            <a:avLst/>
          </a:prstGeom>
          <a:solidFill>
            <a:srgbClr val="9751CB"/>
          </a:solidFill>
          <a:ln>
            <a:solidFill>
              <a:srgbClr val="9751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a:extLst>
              <a:ext uri="{FF2B5EF4-FFF2-40B4-BE49-F238E27FC236}">
                <a16:creationId xmlns:a16="http://schemas.microsoft.com/office/drawing/2014/main" id="{56C91B6D-66E5-614C-A56B-E0E32F0E77CB}"/>
              </a:ext>
            </a:extLst>
          </p:cNvPr>
          <p:cNvSpPr/>
          <p:nvPr/>
        </p:nvSpPr>
        <p:spPr>
          <a:xfrm>
            <a:off x="4803118" y="1427887"/>
            <a:ext cx="3555782" cy="369332"/>
          </a:xfrm>
          <a:prstGeom prst="rect">
            <a:avLst/>
          </a:prstGeom>
        </p:spPr>
        <p:txBody>
          <a:bodyPr wrap="none">
            <a:spAutoFit/>
          </a:bodyPr>
          <a:lstStyle/>
          <a:p>
            <a:pPr marL="12700" algn="ctr">
              <a:lnSpc>
                <a:spcPct val="100000"/>
              </a:lnSpc>
              <a:spcBef>
                <a:spcPts val="100"/>
              </a:spcBef>
            </a:pPr>
            <a:r>
              <a:rPr lang="it-IT" b="1" spc="-5" dirty="0">
                <a:solidFill>
                  <a:srgbClr val="7030A0"/>
                </a:solidFill>
                <a:latin typeface="Century Gothic" panose="020B0502020202020204" pitchFamily="34" charset="0"/>
                <a:cs typeface="Arial"/>
              </a:rPr>
              <a:t>Foglie di menta estratto secco</a:t>
            </a:r>
            <a:endParaRPr lang="it-IT" b="1" dirty="0">
              <a:solidFill>
                <a:srgbClr val="7030A0"/>
              </a:solidFill>
              <a:latin typeface="Century Gothic" panose="020B0502020202020204" pitchFamily="34" charset="0"/>
              <a:cs typeface="Arial"/>
            </a:endParaRPr>
          </a:p>
        </p:txBody>
      </p:sp>
      <p:sp>
        <p:nvSpPr>
          <p:cNvPr id="32" name="Segnaposto contenuto 2">
            <a:extLst>
              <a:ext uri="{FF2B5EF4-FFF2-40B4-BE49-F238E27FC236}">
                <a16:creationId xmlns:a16="http://schemas.microsoft.com/office/drawing/2014/main" id="{9C906818-618D-9A46-8715-5CFCCBA6CAB4}"/>
              </a:ext>
            </a:extLst>
          </p:cNvPr>
          <p:cNvSpPr txBox="1">
            <a:spLocks/>
          </p:cNvSpPr>
          <p:nvPr/>
        </p:nvSpPr>
        <p:spPr>
          <a:xfrm>
            <a:off x="4756433" y="3308351"/>
            <a:ext cx="4465637" cy="78915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92075" indent="-92075">
              <a:buClr>
                <a:schemeClr val="tx2"/>
              </a:buClr>
            </a:pPr>
            <a:r>
              <a:rPr lang="it-IT" altLang="it-IT" sz="1400" b="1" dirty="0">
                <a:solidFill>
                  <a:srgbClr val="1F497D"/>
                </a:solidFill>
                <a:latin typeface="Century Gothic" panose="020B0502020202020204" pitchFamily="34" charset="0"/>
              </a:rPr>
              <a:t>Funzione digestiva</a:t>
            </a:r>
          </a:p>
          <a:p>
            <a:pPr marL="92075" indent="-92075">
              <a:buClr>
                <a:schemeClr val="tx2"/>
              </a:buClr>
            </a:pPr>
            <a:r>
              <a:rPr lang="it-IT" altLang="it-IT" sz="1400" b="1" dirty="0">
                <a:solidFill>
                  <a:srgbClr val="1F497D"/>
                </a:solidFill>
                <a:latin typeface="Century Gothic" panose="020B0502020202020204" pitchFamily="34" charset="0"/>
              </a:rPr>
              <a:t>Regolare motilità gastrointestinale </a:t>
            </a:r>
            <a:br>
              <a:rPr lang="it-IT" altLang="it-IT" sz="1400" b="1" dirty="0">
                <a:solidFill>
                  <a:srgbClr val="1F497D"/>
                </a:solidFill>
                <a:latin typeface="Century Gothic" panose="020B0502020202020204" pitchFamily="34" charset="0"/>
              </a:rPr>
            </a:br>
            <a:r>
              <a:rPr lang="it-IT" altLang="it-IT" sz="1400" b="1" dirty="0">
                <a:solidFill>
                  <a:srgbClr val="1F497D"/>
                </a:solidFill>
                <a:latin typeface="Century Gothic" panose="020B0502020202020204" pitchFamily="34" charset="0"/>
              </a:rPr>
              <a:t>ed eliminazione dei gas</a:t>
            </a:r>
          </a:p>
          <a:p>
            <a:pPr marL="92075" indent="-92075">
              <a:buClr>
                <a:schemeClr val="tx2"/>
              </a:buClr>
            </a:pPr>
            <a:r>
              <a:rPr lang="it-IT" altLang="it-IT" sz="1400" b="1" dirty="0">
                <a:solidFill>
                  <a:srgbClr val="1F497D"/>
                </a:solidFill>
                <a:latin typeface="Century Gothic" panose="020B0502020202020204" pitchFamily="34" charset="0"/>
              </a:rPr>
              <a:t>Metabolismo dei carboidrati.</a:t>
            </a:r>
          </a:p>
        </p:txBody>
      </p:sp>
      <p:sp>
        <p:nvSpPr>
          <p:cNvPr id="33" name="Rettangolo 32">
            <a:extLst>
              <a:ext uri="{FF2B5EF4-FFF2-40B4-BE49-F238E27FC236}">
                <a16:creationId xmlns:a16="http://schemas.microsoft.com/office/drawing/2014/main" id="{B62A7902-CEBD-5F4A-B63C-51DE305564AE}"/>
              </a:ext>
            </a:extLst>
          </p:cNvPr>
          <p:cNvSpPr/>
          <p:nvPr/>
        </p:nvSpPr>
        <p:spPr>
          <a:xfrm>
            <a:off x="4803118" y="2940165"/>
            <a:ext cx="3894016" cy="369332"/>
          </a:xfrm>
          <a:prstGeom prst="rect">
            <a:avLst/>
          </a:prstGeom>
        </p:spPr>
        <p:txBody>
          <a:bodyPr wrap="none">
            <a:spAutoFit/>
          </a:bodyPr>
          <a:lstStyle/>
          <a:p>
            <a:pPr marL="12700" algn="ctr">
              <a:spcBef>
                <a:spcPts val="100"/>
              </a:spcBef>
            </a:pPr>
            <a:r>
              <a:rPr lang="it-IT" b="1" spc="-5" dirty="0">
                <a:solidFill>
                  <a:srgbClr val="7030A0"/>
                </a:solidFill>
                <a:latin typeface="Century Gothic" panose="020B0502020202020204" pitchFamily="34" charset="0"/>
                <a:cs typeface="Arial"/>
              </a:rPr>
              <a:t>Frutti di coriandolo estratto secco</a:t>
            </a:r>
          </a:p>
        </p:txBody>
      </p:sp>
      <p:pic>
        <p:nvPicPr>
          <p:cNvPr id="34" name="Immagine 33">
            <a:extLst>
              <a:ext uri="{FF2B5EF4-FFF2-40B4-BE49-F238E27FC236}">
                <a16:creationId xmlns:a16="http://schemas.microsoft.com/office/drawing/2014/main" id="{31258836-F2C5-3941-B045-075F2347EED9}"/>
              </a:ext>
            </a:extLst>
          </p:cNvPr>
          <p:cNvPicPr>
            <a:picLocks noChangeAspect="1"/>
          </p:cNvPicPr>
          <p:nvPr/>
        </p:nvPicPr>
        <p:blipFill rotWithShape="1">
          <a:blip r:embed="rId6">
            <a:extLst>
              <a:ext uri="{28A0092B-C50C-407E-A947-70E740481C1C}">
                <a14:useLocalDpi xmlns:a14="http://schemas.microsoft.com/office/drawing/2010/main" val="0"/>
              </a:ext>
            </a:extLst>
          </a:blip>
          <a:srcRect l="16870" t="23629" b="26100"/>
          <a:stretch/>
        </p:blipFill>
        <p:spPr>
          <a:xfrm>
            <a:off x="-1" y="1820315"/>
            <a:ext cx="3287655" cy="1988139"/>
          </a:xfrm>
          <a:prstGeom prst="rect">
            <a:avLst/>
          </a:prstGeom>
        </p:spPr>
      </p:pic>
    </p:spTree>
    <p:extLst>
      <p:ext uri="{BB962C8B-B14F-4D97-AF65-F5344CB8AC3E}">
        <p14:creationId xmlns:p14="http://schemas.microsoft.com/office/powerpoint/2010/main" val="832894805"/>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eme1">
  <a:themeElements>
    <a:clrScheme name="Sanofi Slide Kit Template">
      <a:dk1>
        <a:srgbClr val="6B747B"/>
      </a:dk1>
      <a:lt1>
        <a:srgbClr val="FFFFFF"/>
      </a:lt1>
      <a:dk2>
        <a:srgbClr val="525CA3"/>
      </a:dk2>
      <a:lt2>
        <a:srgbClr val="BCBC1C"/>
      </a:lt2>
      <a:accent1>
        <a:srgbClr val="CAAE7A"/>
      </a:accent1>
      <a:accent2>
        <a:srgbClr val="00A590"/>
      </a:accent2>
      <a:accent3>
        <a:srgbClr val="8F6EAA"/>
      </a:accent3>
      <a:accent4>
        <a:srgbClr val="BE006B"/>
      </a:accent4>
      <a:accent5>
        <a:srgbClr val="00A590"/>
      </a:accent5>
      <a:accent6>
        <a:srgbClr val="BCBC1C"/>
      </a:accent6>
      <a:hlink>
        <a:srgbClr val="0563C1"/>
      </a:hlink>
      <a:folHlink>
        <a:srgbClr val="00A59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F7547951EC26C44AA520F4BD19B418A" ma:contentTypeVersion="9" ma:contentTypeDescription="Create a new document." ma:contentTypeScope="" ma:versionID="91ed390e0b958cc97638c7443ff5ad56">
  <xsd:schema xmlns:xsd="http://www.w3.org/2001/XMLSchema" xmlns:xs="http://www.w3.org/2001/XMLSchema" xmlns:p="http://schemas.microsoft.com/office/2006/metadata/properties" xmlns:ns2="ca556f85-7348-49c8-805b-7092b7736568" xmlns:ns3="9a3d1537-e46c-4f7c-8d6d-0a6804d407be" targetNamespace="http://schemas.microsoft.com/office/2006/metadata/properties" ma:root="true" ma:fieldsID="4050f66603e15c050adbd14b2f126cfd" ns2:_="" ns3:_="">
    <xsd:import namespace="ca556f85-7348-49c8-805b-7092b7736568"/>
    <xsd:import namespace="9a3d1537-e46c-4f7c-8d6d-0a6804d407b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556f85-7348-49c8-805b-7092b77365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a3d1537-e46c-4f7c-8d6d-0a6804d407b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A8E1B3F-FF01-43D9-99D2-B4E64C78C29D}">
  <ds:schemaRefs>
    <ds:schemaRef ds:uri="9a3d1537-e46c-4f7c-8d6d-0a6804d407be"/>
    <ds:schemaRef ds:uri="ca556f85-7348-49c8-805b-7092b773656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B090E70-F538-402F-8106-D193F366C3EC}">
  <ds:schemaRefs>
    <ds:schemaRef ds:uri="http://schemas.microsoft.com/sharepoint/v3/contenttype/forms"/>
  </ds:schemaRefs>
</ds:datastoreItem>
</file>

<file path=customXml/itemProps3.xml><?xml version="1.0" encoding="utf-8"?>
<ds:datastoreItem xmlns:ds="http://schemas.openxmlformats.org/officeDocument/2006/customXml" ds:itemID="{74272B49-75CC-45D5-90F8-42BEE433E17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660</TotalTime>
  <Words>2974</Words>
  <Application>Microsoft Macintosh PowerPoint</Application>
  <PresentationFormat>Presentazione su schermo (16:9)</PresentationFormat>
  <Paragraphs>334</Paragraphs>
  <Slides>32</Slides>
  <Notes>20</Notes>
  <HiddenSlides>0</HiddenSlides>
  <MMClips>0</MMClips>
  <ScaleCrop>false</ScaleCrop>
  <HeadingPairs>
    <vt:vector size="6" baseType="variant">
      <vt:variant>
        <vt:lpstr>Caratteri utilizzati</vt:lpstr>
      </vt:variant>
      <vt:variant>
        <vt:i4>4</vt:i4>
      </vt:variant>
      <vt:variant>
        <vt:lpstr>Tema</vt:lpstr>
      </vt:variant>
      <vt:variant>
        <vt:i4>2</vt:i4>
      </vt:variant>
      <vt:variant>
        <vt:lpstr>Titoli diapositive</vt:lpstr>
      </vt:variant>
      <vt:variant>
        <vt:i4>32</vt:i4>
      </vt:variant>
    </vt:vector>
  </HeadingPairs>
  <TitlesOfParts>
    <vt:vector size="38" baseType="lpstr">
      <vt:lpstr>Arial</vt:lpstr>
      <vt:lpstr>Calibri</vt:lpstr>
      <vt:lpstr>Century Gothic</vt:lpstr>
      <vt:lpstr>Franklin Gothic Demi</vt:lpstr>
      <vt:lpstr>Tema di Office</vt:lpstr>
      <vt:lpstr>1_Theme1</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sanofi-aventis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Giacomoni, Elena /IT</dc:creator>
  <cp:lastModifiedBy>Microsoft Office User</cp:lastModifiedBy>
  <cp:revision>47</cp:revision>
  <dcterms:created xsi:type="dcterms:W3CDTF">2019-05-02T08:07:59Z</dcterms:created>
  <dcterms:modified xsi:type="dcterms:W3CDTF">2021-04-30T10:37:27Z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1637670056</vt:i4>
  </property>
  <property fmtid="{D5CDD505-2E9C-101B-9397-08002B2CF9AE}" pid="3" name="_NewReviewCycle">
    <vt:lpwstr/>
  </property>
  <property fmtid="{D5CDD505-2E9C-101B-9397-08002B2CF9AE}" pid="4" name="_EmailSubject">
    <vt:lpwstr>EgIntegratoriSlideKIt</vt:lpwstr>
  </property>
  <property fmtid="{D5CDD505-2E9C-101B-9397-08002B2CF9AE}" pid="5" name="_AuthorEmail">
    <vt:lpwstr>Elena.Giacomoni@sanofi.com</vt:lpwstr>
  </property>
  <property fmtid="{D5CDD505-2E9C-101B-9397-08002B2CF9AE}" pid="6" name="_AuthorEmailDisplayName">
    <vt:lpwstr>Giacomoni, Elena /IT</vt:lpwstr>
  </property>
  <property fmtid="{D5CDD505-2E9C-101B-9397-08002B2CF9AE}" pid="7" name="ContentTypeId">
    <vt:lpwstr>0x0101005F7547951EC26C44AA520F4BD19B418A</vt:lpwstr>
  </property>
</Properties>
</file>